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79" r:id="rId2"/>
    <p:sldId id="281" r:id="rId3"/>
    <p:sldId id="269" r:id="rId4"/>
    <p:sldId id="280" r:id="rId5"/>
    <p:sldId id="278" r:id="rId6"/>
    <p:sldId id="258" r:id="rId7"/>
    <p:sldId id="264" r:id="rId8"/>
    <p:sldId id="276" r:id="rId9"/>
    <p:sldId id="277" r:id="rId10"/>
    <p:sldId id="270" r:id="rId11"/>
    <p:sldId id="275" r:id="rId12"/>
    <p:sldId id="283" r:id="rId13"/>
    <p:sldId id="282" r:id="rId14"/>
    <p:sldId id="288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803050000020003" pitchFamily="2" charset="0"/>
      <p:regular r:id="rId22"/>
      <p:bold r:id="rId23"/>
      <p:italic r:id="rId24"/>
      <p:boldItalic r:id="rId25"/>
    </p:embeddedFont>
    <p:embeddedFont>
      <p:font typeface="Twinkl" pitchFamily="2" charset="77"/>
      <p:regular r:id="rId26"/>
      <p:bold r:id="rId27"/>
    </p:embeddedFont>
    <p:embeddedFont>
      <p:font typeface="Twinkl SemiBold"/>
      <p:bold r:id="rId2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DFD"/>
    <a:srgbClr val="31B7BC"/>
    <a:srgbClr val="86BD34"/>
    <a:srgbClr val="8CC84D"/>
    <a:srgbClr val="E6E6E6"/>
    <a:srgbClr val="F9B000"/>
    <a:srgbClr val="C6C6C6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0" autoAdjust="0"/>
    <p:restoredTop sz="95187" autoAdjust="0"/>
  </p:normalViewPr>
  <p:slideViewPr>
    <p:cSldViewPr snapToGrid="0" showGuides="1">
      <p:cViewPr varScale="1">
        <p:scale>
          <a:sx n="91" d="100"/>
          <a:sy n="91" d="100"/>
        </p:scale>
        <p:origin x="1680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26/03/2020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5707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7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clips/zg4d2hv" TargetMode="Externa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6D753-8E11-0D41-A20E-E471D4D55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450166"/>
            <a:ext cx="8220075" cy="5373859"/>
          </a:xfrm>
        </p:spPr>
        <p:txBody>
          <a:bodyPr/>
          <a:lstStyle/>
          <a:p>
            <a:br>
              <a:rPr lang="en-US" dirty="0"/>
            </a:br>
            <a:r>
              <a:rPr lang="en-US" dirty="0"/>
              <a:t>ASH CLASS</a:t>
            </a:r>
            <a:br>
              <a:rPr lang="en-US" dirty="0"/>
            </a:br>
            <a:r>
              <a:rPr lang="en-GB" sz="3200" b="0" u="sng" dirty="0"/>
              <a:t>Home Learning – Maths – Statistics</a:t>
            </a:r>
            <a:br>
              <a:rPr lang="en-GB" sz="3200" b="0" u="sng" dirty="0"/>
            </a:br>
            <a:br>
              <a:rPr lang="en-GB" sz="3200" b="0" u="sng" dirty="0"/>
            </a:br>
            <a:r>
              <a:rPr lang="en-GB" sz="3200" b="0" u="sng" dirty="0"/>
              <a:t>Learning Objectives:</a:t>
            </a:r>
            <a:br>
              <a:rPr lang="en-GB" sz="3200" b="0" dirty="0"/>
            </a:br>
            <a:r>
              <a:rPr lang="en-GB" sz="3200" b="0" dirty="0"/>
              <a:t> </a:t>
            </a:r>
            <a:br>
              <a:rPr lang="en-GB" sz="3200" b="0" dirty="0"/>
            </a:br>
            <a:r>
              <a:rPr lang="en-GB" sz="3200" b="0" dirty="0"/>
              <a:t>To be able to interpret and present data using bar charts, pictograms and tables.</a:t>
            </a:r>
            <a:br>
              <a:rPr lang="en-GB" sz="3200" b="0" dirty="0"/>
            </a:br>
            <a:br>
              <a:rPr lang="en-GB" sz="3200" b="0" dirty="0"/>
            </a:br>
            <a:r>
              <a:rPr lang="en-GB" sz="3200" b="0" dirty="0"/>
              <a:t>To be able to solve one-step and two-step questions [for example, ‘How many more?’ and ‘How many fewer?’] using information presented in scaled bar charts and pictograms and tables.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23657169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651" y="76517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cs typeface="Twinkl"/>
              </a:rPr>
              <a:t>Simple Pictograms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55651" y="1388262"/>
            <a:ext cx="7632700" cy="772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US" dirty="0">
                <a:cs typeface="Twinkl"/>
              </a:rPr>
              <a:t>A pictogram uses pictures or symbols to represent data. The simplest form of pictogram uses one picture or symbol to represent one value.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2501771" y="2389299"/>
            <a:ext cx="4140458" cy="2989038"/>
            <a:chOff x="2813820" y="2484255"/>
            <a:chExt cx="3496264" cy="2523988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26" t="3544" r="2820" b="48863"/>
            <a:stretch/>
          </p:blipFill>
          <p:spPr>
            <a:xfrm>
              <a:off x="2813820" y="2484255"/>
              <a:ext cx="3496264" cy="2523988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45" y="4337221"/>
              <a:ext cx="289082" cy="297629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45" y="3983129"/>
              <a:ext cx="289082" cy="2976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45" y="3629037"/>
              <a:ext cx="289082" cy="297629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45" y="3274944"/>
              <a:ext cx="289082" cy="297629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3445" y="2920851"/>
              <a:ext cx="289082" cy="297629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579" y="4333889"/>
              <a:ext cx="354842" cy="30837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579" y="3978930"/>
              <a:ext cx="354842" cy="30837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94579" y="3623971"/>
              <a:ext cx="354842" cy="30837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0215" y="4333889"/>
              <a:ext cx="298891" cy="300961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0215" y="3981462"/>
              <a:ext cx="298891" cy="300961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00215" y="3623971"/>
              <a:ext cx="298891" cy="30096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47980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651" y="76517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cs typeface="Twinkl"/>
              </a:rPr>
              <a:t>Scaled Pictograms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55651" y="1388262"/>
            <a:ext cx="7632700" cy="772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A pictogram uses pictures or symbols to represent data. The scaled pictogram uses one picture or symbol to represent two or more values.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1" t="3941" r="45626" b="61292"/>
          <a:stretch/>
        </p:blipFill>
        <p:spPr>
          <a:xfrm>
            <a:off x="1012689" y="2492883"/>
            <a:ext cx="3418305" cy="3332418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4482341" y="2531475"/>
            <a:ext cx="2026163" cy="717606"/>
            <a:chOff x="2504304" y="3885988"/>
            <a:chExt cx="2169553" cy="768390"/>
          </a:xfrm>
        </p:grpSpPr>
        <p:sp>
          <p:nvSpPr>
            <p:cNvPr id="4" name="Rectangle 3"/>
            <p:cNvSpPr/>
            <p:nvPr/>
          </p:nvSpPr>
          <p:spPr>
            <a:xfrm>
              <a:off x="2504304" y="3885988"/>
              <a:ext cx="1911178" cy="768390"/>
            </a:xfrm>
            <a:prstGeom prst="rect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" name="Oval 2"/>
            <p:cNvSpPr/>
            <p:nvPr/>
          </p:nvSpPr>
          <p:spPr>
            <a:xfrm>
              <a:off x="2644346" y="4014810"/>
              <a:ext cx="510746" cy="510746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155092" y="4053797"/>
              <a:ext cx="1518765" cy="433553"/>
            </a:xfrm>
            <a:prstGeom prst="rect">
              <a:avLst/>
            </a:prstGeom>
            <a:noFill/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sz="1400" dirty="0">
                  <a:latin typeface="Twinkl SemiBold" pitchFamily="2" charset="0"/>
                  <a:cs typeface="Twinkl"/>
                </a:rPr>
                <a:t>= 2 children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EAD744A-4FC2-C54B-A190-D4FB59DB5316}"/>
              </a:ext>
            </a:extLst>
          </p:cNvPr>
          <p:cNvSpPr txBox="1"/>
          <p:nvPr/>
        </p:nvSpPr>
        <p:spPr>
          <a:xfrm>
            <a:off x="4613126" y="3390851"/>
            <a:ext cx="3916231" cy="215710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This pictogram shows each circle is worth 2, therefore half a circle is worth 1.</a:t>
            </a:r>
          </a:p>
          <a:p>
            <a:pPr algn="ctr"/>
            <a:endParaRPr lang="en-GB" dirty="0">
              <a:cs typeface="Twinkl"/>
            </a:endParaRPr>
          </a:p>
          <a:p>
            <a:pPr algn="ctr"/>
            <a:r>
              <a:rPr lang="en-GB" dirty="0">
                <a:cs typeface="Twinkl"/>
              </a:rPr>
              <a:t>So 8 children chose red, 7 chose blue, 5 chose green, 9 chose yellow and 6 chose pink.</a:t>
            </a:r>
          </a:p>
        </p:txBody>
      </p:sp>
    </p:spTree>
    <p:extLst>
      <p:ext uri="{BB962C8B-B14F-4D97-AF65-F5344CB8AC3E}">
        <p14:creationId xmlns:p14="http://schemas.microsoft.com/office/powerpoint/2010/main" val="2853261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6D753-8E11-0D41-A20E-E471D4D557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2" y="2434694"/>
            <a:ext cx="8220075" cy="994306"/>
          </a:xfrm>
        </p:spPr>
        <p:txBody>
          <a:bodyPr/>
          <a:lstStyle/>
          <a:p>
            <a:pPr algn="ctr"/>
            <a:br>
              <a:rPr lang="en-US" dirty="0"/>
            </a:br>
            <a:br>
              <a:rPr lang="en-US" dirty="0"/>
            </a:br>
            <a:r>
              <a:rPr lang="en-GB" sz="2800" b="0" dirty="0"/>
              <a:t>Watch the video about how to interpret (read and understand) a pictogram using the link below:</a:t>
            </a:r>
            <a:br>
              <a:rPr lang="en-GB" sz="2800" b="0" dirty="0"/>
            </a:br>
            <a:r>
              <a:rPr lang="en-GB" sz="2800" b="0" u="sng" dirty="0">
                <a:hlinkClick r:id="rId2"/>
              </a:rPr>
              <a:t>https://www.bbc.co.uk/bitesize/clips/zg4d2hv</a:t>
            </a:r>
            <a:r>
              <a:rPr lang="en-GB" sz="2800" b="0" dirty="0"/>
              <a:t> </a:t>
            </a:r>
            <a:endParaRPr lang="en-US" b="0" dirty="0"/>
          </a:p>
        </p:txBody>
      </p:sp>
    </p:spTree>
    <p:extLst>
      <p:ext uri="{BB962C8B-B14F-4D97-AF65-F5344CB8AC3E}">
        <p14:creationId xmlns:p14="http://schemas.microsoft.com/office/powerpoint/2010/main" val="3570802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3816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Pictograms</a:t>
            </a:r>
            <a:endParaRPr lang="en-GB" sz="3600" b="1" dirty="0"/>
          </a:p>
        </p:txBody>
      </p:sp>
      <p:sp>
        <p:nvSpPr>
          <p:cNvPr id="177" name="Rectangle 12">
            <a:extLst>
              <a:ext uri="{FF2B5EF4-FFF2-40B4-BE49-F238E27FC236}">
                <a16:creationId xmlns:a16="http://schemas.microsoft.com/office/drawing/2014/main" id="{47783640-D6BA-4B78-B890-E1E821D83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38356" y="2224993"/>
            <a:ext cx="3749675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50" charset="0"/>
                <a:ea typeface="Sassoon Infant Rg" panose="02000503030000020003" charset="0"/>
                <a:cs typeface="Sassoon Infant Rg" panose="02000503030000020003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It is important to know the value of the whole picture or symbol in a pictogram, as part symbols are often used to show different values.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>
              <a:solidFill>
                <a:schemeClr val="tx1"/>
              </a:solidFill>
              <a:latin typeface="+mn-lt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  <a:latin typeface="+mn-lt"/>
              </a:rPr>
              <a:t>For example, if a whole symbol represents the value of 2, half of that symbol would be worth 1.</a:t>
            </a:r>
          </a:p>
        </p:txBody>
      </p:sp>
      <p:grpSp>
        <p:nvGrpSpPr>
          <p:cNvPr id="178" name="Group 203">
            <a:extLst>
              <a:ext uri="{FF2B5EF4-FFF2-40B4-BE49-F238E27FC236}">
                <a16:creationId xmlns:a16="http://schemas.microsoft.com/office/drawing/2014/main" id="{1B9C30E2-8961-4D9B-B299-C39889C7CB33}"/>
              </a:ext>
            </a:extLst>
          </p:cNvPr>
          <p:cNvGrpSpPr>
            <a:grpSpLocks/>
          </p:cNvGrpSpPr>
          <p:nvPr/>
        </p:nvGrpSpPr>
        <p:grpSpPr bwMode="auto">
          <a:xfrm>
            <a:off x="3554342" y="4589463"/>
            <a:ext cx="1058862" cy="1420812"/>
            <a:chOff x="3512820" y="1673238"/>
            <a:chExt cx="1059180" cy="1420768"/>
          </a:xfrm>
        </p:grpSpPr>
        <p:sp>
          <p:nvSpPr>
            <p:cNvPr id="179" name="Rectangle 178">
              <a:extLst>
                <a:ext uri="{FF2B5EF4-FFF2-40B4-BE49-F238E27FC236}">
                  <a16:creationId xmlns:a16="http://schemas.microsoft.com/office/drawing/2014/main" id="{6A3CC8E5-B9C9-4780-B392-542A76E9721F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4 children</a:t>
              </a:r>
            </a:p>
          </p:txBody>
        </p:sp>
        <p:sp>
          <p:nvSpPr>
            <p:cNvPr id="180" name="Oval 179">
              <a:extLst>
                <a:ext uri="{FF2B5EF4-FFF2-40B4-BE49-F238E27FC236}">
                  <a16:creationId xmlns:a16="http://schemas.microsoft.com/office/drawing/2014/main" id="{309E7366-C89D-4210-8C4B-8E1F623D97C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181" name="Group 180"/>
          <p:cNvGrpSpPr/>
          <p:nvPr/>
        </p:nvGrpSpPr>
        <p:grpSpPr>
          <a:xfrm>
            <a:off x="741363" y="4248150"/>
            <a:ext cx="3495675" cy="2097989"/>
            <a:chOff x="741363" y="4248150"/>
            <a:chExt cx="3495675" cy="2097989"/>
          </a:xfrm>
        </p:grpSpPr>
        <p:grpSp>
          <p:nvGrpSpPr>
            <p:cNvPr id="182" name="Group 88">
              <a:extLst>
                <a:ext uri="{FF2B5EF4-FFF2-40B4-BE49-F238E27FC236}">
                  <a16:creationId xmlns:a16="http://schemas.microsoft.com/office/drawing/2014/main" id="{8390EE09-A86B-44C7-B2F5-DBD5A1DD7CD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58504" y="4500564"/>
              <a:ext cx="2625556" cy="1845575"/>
              <a:chOff x="625574" y="4525794"/>
              <a:chExt cx="2677350" cy="1881138"/>
            </a:xfrm>
          </p:grpSpPr>
          <p:grpSp>
            <p:nvGrpSpPr>
              <p:cNvPr id="184" name="Group 113">
                <a:extLst>
                  <a:ext uri="{FF2B5EF4-FFF2-40B4-BE49-F238E27FC236}">
                    <a16:creationId xmlns:a16="http://schemas.microsoft.com/office/drawing/2014/main" id="{0131A01F-76E2-41E0-A368-B6B1FC1E52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0823" y="4525794"/>
                <a:ext cx="2533926" cy="363323"/>
                <a:chOff x="782595" y="1458097"/>
                <a:chExt cx="4194085" cy="601362"/>
              </a:xfrm>
            </p:grpSpPr>
            <p:sp>
              <p:nvSpPr>
                <p:cNvPr id="231" name="Rectangle 230">
                  <a:extLst>
                    <a:ext uri="{FF2B5EF4-FFF2-40B4-BE49-F238E27FC236}">
                      <a16:creationId xmlns:a16="http://schemas.microsoft.com/office/drawing/2014/main" id="{D0D95C5C-4AFA-4EA1-AE09-0CD416E778D4}"/>
                    </a:ext>
                  </a:extLst>
                </p:cNvPr>
                <p:cNvSpPr/>
                <p:nvPr/>
              </p:nvSpPr>
              <p:spPr>
                <a:xfrm>
                  <a:off x="783485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2" name="Rectangle 231">
                  <a:extLst>
                    <a:ext uri="{FF2B5EF4-FFF2-40B4-BE49-F238E27FC236}">
                      <a16:creationId xmlns:a16="http://schemas.microsoft.com/office/drawing/2014/main" id="{163E00E1-DFC9-4845-A2E0-DCEAB1B0CD19}"/>
                    </a:ext>
                  </a:extLst>
                </p:cNvPr>
                <p:cNvSpPr/>
                <p:nvPr/>
              </p:nvSpPr>
              <p:spPr>
                <a:xfrm>
                  <a:off x="138513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3" name="Rectangle 232">
                  <a:extLst>
                    <a:ext uri="{FF2B5EF4-FFF2-40B4-BE49-F238E27FC236}">
                      <a16:creationId xmlns:a16="http://schemas.microsoft.com/office/drawing/2014/main" id="{CD3F8C6A-105F-4F0C-A4C0-36A888926C2D}"/>
                    </a:ext>
                  </a:extLst>
                </p:cNvPr>
                <p:cNvSpPr/>
                <p:nvPr/>
              </p:nvSpPr>
              <p:spPr>
                <a:xfrm>
                  <a:off x="1986780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4" name="Rectangle 233">
                  <a:extLst>
                    <a:ext uri="{FF2B5EF4-FFF2-40B4-BE49-F238E27FC236}">
                      <a16:creationId xmlns:a16="http://schemas.microsoft.com/office/drawing/2014/main" id="{607B48F9-6B2F-4F1E-B31B-3E2916B874BE}"/>
                    </a:ext>
                  </a:extLst>
                </p:cNvPr>
                <p:cNvSpPr/>
                <p:nvPr/>
              </p:nvSpPr>
              <p:spPr>
                <a:xfrm>
                  <a:off x="2580546" y="1458097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5" name="Rectangle 234">
                  <a:extLst>
                    <a:ext uri="{FF2B5EF4-FFF2-40B4-BE49-F238E27FC236}">
                      <a16:creationId xmlns:a16="http://schemas.microsoft.com/office/drawing/2014/main" id="{A9FDCB6E-FC36-44F5-B7CF-1B83C8712FD4}"/>
                    </a:ext>
                  </a:extLst>
                </p:cNvPr>
                <p:cNvSpPr/>
                <p:nvPr/>
              </p:nvSpPr>
              <p:spPr>
                <a:xfrm>
                  <a:off x="3182194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6" name="Rectangle 235">
                  <a:extLst>
                    <a:ext uri="{FF2B5EF4-FFF2-40B4-BE49-F238E27FC236}">
                      <a16:creationId xmlns:a16="http://schemas.microsoft.com/office/drawing/2014/main" id="{FE46BDD4-F53F-4EB5-8006-F36C23E5F86B}"/>
                    </a:ext>
                  </a:extLst>
                </p:cNvPr>
                <p:cNvSpPr/>
                <p:nvPr/>
              </p:nvSpPr>
              <p:spPr>
                <a:xfrm>
                  <a:off x="3783841" y="1458097"/>
                  <a:ext cx="599020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7" name="Rectangle 236">
                  <a:extLst>
                    <a:ext uri="{FF2B5EF4-FFF2-40B4-BE49-F238E27FC236}">
                      <a16:creationId xmlns:a16="http://schemas.microsoft.com/office/drawing/2014/main" id="{A3D06352-FC5B-4D43-8E2B-E45831630DF9}"/>
                    </a:ext>
                  </a:extLst>
                </p:cNvPr>
                <p:cNvSpPr/>
                <p:nvPr/>
              </p:nvSpPr>
              <p:spPr>
                <a:xfrm>
                  <a:off x="4374980" y="1458097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5" name="Group 114">
                <a:extLst>
                  <a:ext uri="{FF2B5EF4-FFF2-40B4-BE49-F238E27FC236}">
                    <a16:creationId xmlns:a16="http://schemas.microsoft.com/office/drawing/2014/main" id="{EBAE52C2-6875-4396-BC28-5A0B1151EF8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1444" y="4889117"/>
                <a:ext cx="2533926" cy="363323"/>
                <a:chOff x="782595" y="1458097"/>
                <a:chExt cx="4194085" cy="601362"/>
              </a:xfrm>
            </p:grpSpPr>
            <p:sp>
              <p:nvSpPr>
                <p:cNvPr id="224" name="Rectangle 223">
                  <a:extLst>
                    <a:ext uri="{FF2B5EF4-FFF2-40B4-BE49-F238E27FC236}">
                      <a16:creationId xmlns:a16="http://schemas.microsoft.com/office/drawing/2014/main" id="{68BB37D4-AE6A-4F74-8545-73F7EB362025}"/>
                    </a:ext>
                  </a:extLst>
                </p:cNvPr>
                <p:cNvSpPr/>
                <p:nvPr/>
              </p:nvSpPr>
              <p:spPr>
                <a:xfrm>
                  <a:off x="78245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5" name="Rectangle 224">
                  <a:extLst>
                    <a:ext uri="{FF2B5EF4-FFF2-40B4-BE49-F238E27FC236}">
                      <a16:creationId xmlns:a16="http://schemas.microsoft.com/office/drawing/2014/main" id="{859EFA64-2B21-4E9D-B40D-CED27FD8DFB9}"/>
                    </a:ext>
                  </a:extLst>
                </p:cNvPr>
                <p:cNvSpPr/>
                <p:nvPr/>
              </p:nvSpPr>
              <p:spPr>
                <a:xfrm>
                  <a:off x="1384106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6" name="Rectangle 225">
                  <a:extLst>
                    <a:ext uri="{FF2B5EF4-FFF2-40B4-BE49-F238E27FC236}">
                      <a16:creationId xmlns:a16="http://schemas.microsoft.com/office/drawing/2014/main" id="{C6C6F3C7-AF90-4BC6-A83F-B0DCD9AA6571}"/>
                    </a:ext>
                  </a:extLst>
                </p:cNvPr>
                <p:cNvSpPr/>
                <p:nvPr/>
              </p:nvSpPr>
              <p:spPr>
                <a:xfrm>
                  <a:off x="1985753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7" name="Rectangle 226">
                  <a:extLst>
                    <a:ext uri="{FF2B5EF4-FFF2-40B4-BE49-F238E27FC236}">
                      <a16:creationId xmlns:a16="http://schemas.microsoft.com/office/drawing/2014/main" id="{889BFD80-9326-4929-951C-ED58D8192116}"/>
                    </a:ext>
                  </a:extLst>
                </p:cNvPr>
                <p:cNvSpPr/>
                <p:nvPr/>
              </p:nvSpPr>
              <p:spPr>
                <a:xfrm>
                  <a:off x="2579518" y="1458114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8" name="Rectangle 227">
                  <a:extLst>
                    <a:ext uri="{FF2B5EF4-FFF2-40B4-BE49-F238E27FC236}">
                      <a16:creationId xmlns:a16="http://schemas.microsoft.com/office/drawing/2014/main" id="{A99FC128-FDC8-4866-B500-7B53AEE38B2F}"/>
                    </a:ext>
                  </a:extLst>
                </p:cNvPr>
                <p:cNvSpPr/>
                <p:nvPr/>
              </p:nvSpPr>
              <p:spPr>
                <a:xfrm>
                  <a:off x="3181167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9" name="Rectangle 228">
                  <a:extLst>
                    <a:ext uri="{FF2B5EF4-FFF2-40B4-BE49-F238E27FC236}">
                      <a16:creationId xmlns:a16="http://schemas.microsoft.com/office/drawing/2014/main" id="{839F55BF-7C30-4522-9F83-802D74EEA256}"/>
                    </a:ext>
                  </a:extLst>
                </p:cNvPr>
                <p:cNvSpPr/>
                <p:nvPr/>
              </p:nvSpPr>
              <p:spPr>
                <a:xfrm>
                  <a:off x="3782813" y="1458114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30" name="Rectangle 229">
                  <a:extLst>
                    <a:ext uri="{FF2B5EF4-FFF2-40B4-BE49-F238E27FC236}">
                      <a16:creationId xmlns:a16="http://schemas.microsoft.com/office/drawing/2014/main" id="{B2898E46-A0BE-4B40-9EC9-93064721C351}"/>
                    </a:ext>
                  </a:extLst>
                </p:cNvPr>
                <p:cNvSpPr/>
                <p:nvPr/>
              </p:nvSpPr>
              <p:spPr>
                <a:xfrm>
                  <a:off x="4373953" y="1458114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6" name="Group 115">
                <a:extLst>
                  <a:ext uri="{FF2B5EF4-FFF2-40B4-BE49-F238E27FC236}">
                    <a16:creationId xmlns:a16="http://schemas.microsoft.com/office/drawing/2014/main" id="{A88CAEC9-6FA5-4C83-9ACF-3D354DF8265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066" y="5252439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7" name="Rectangle 216">
                  <a:extLst>
                    <a:ext uri="{FF2B5EF4-FFF2-40B4-BE49-F238E27FC236}">
                      <a16:creationId xmlns:a16="http://schemas.microsoft.com/office/drawing/2014/main" id="{9324797C-D0C5-4DE4-9CB2-55980CB2E395}"/>
                    </a:ext>
                  </a:extLst>
                </p:cNvPr>
                <p:cNvSpPr/>
                <p:nvPr/>
              </p:nvSpPr>
              <p:spPr>
                <a:xfrm>
                  <a:off x="781428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8" name="Rectangle 217">
                  <a:extLst>
                    <a:ext uri="{FF2B5EF4-FFF2-40B4-BE49-F238E27FC236}">
                      <a16:creationId xmlns:a16="http://schemas.microsoft.com/office/drawing/2014/main" id="{4C7DB5A1-B29D-4AE3-8C3C-5F899B5814EF}"/>
                    </a:ext>
                  </a:extLst>
                </p:cNvPr>
                <p:cNvSpPr/>
                <p:nvPr/>
              </p:nvSpPr>
              <p:spPr>
                <a:xfrm>
                  <a:off x="138307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9" name="Rectangle 218">
                  <a:extLst>
                    <a:ext uri="{FF2B5EF4-FFF2-40B4-BE49-F238E27FC236}">
                      <a16:creationId xmlns:a16="http://schemas.microsoft.com/office/drawing/2014/main" id="{3756E4C1-74A3-42B8-82FF-447B1641381B}"/>
                    </a:ext>
                  </a:extLst>
                </p:cNvPr>
                <p:cNvSpPr/>
                <p:nvPr/>
              </p:nvSpPr>
              <p:spPr>
                <a:xfrm>
                  <a:off x="1984723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0" name="Rectangle 219">
                  <a:extLst>
                    <a:ext uri="{FF2B5EF4-FFF2-40B4-BE49-F238E27FC236}">
                      <a16:creationId xmlns:a16="http://schemas.microsoft.com/office/drawing/2014/main" id="{E15463EE-BA3D-4124-BD44-AAFC1341F809}"/>
                    </a:ext>
                  </a:extLst>
                </p:cNvPr>
                <p:cNvSpPr/>
                <p:nvPr/>
              </p:nvSpPr>
              <p:spPr>
                <a:xfrm>
                  <a:off x="2578489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1" name="Rectangle 220">
                  <a:extLst>
                    <a:ext uri="{FF2B5EF4-FFF2-40B4-BE49-F238E27FC236}">
                      <a16:creationId xmlns:a16="http://schemas.microsoft.com/office/drawing/2014/main" id="{B117E999-768E-44EC-94B2-11AD1BD436C4}"/>
                    </a:ext>
                  </a:extLst>
                </p:cNvPr>
                <p:cNvSpPr/>
                <p:nvPr/>
              </p:nvSpPr>
              <p:spPr>
                <a:xfrm>
                  <a:off x="3180137" y="1458130"/>
                  <a:ext cx="601647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2" name="Rectangle 221">
                  <a:extLst>
                    <a:ext uri="{FF2B5EF4-FFF2-40B4-BE49-F238E27FC236}">
                      <a16:creationId xmlns:a16="http://schemas.microsoft.com/office/drawing/2014/main" id="{51401396-EF7F-46A1-B904-687368C58F01}"/>
                    </a:ext>
                  </a:extLst>
                </p:cNvPr>
                <p:cNvSpPr/>
                <p:nvPr/>
              </p:nvSpPr>
              <p:spPr>
                <a:xfrm>
                  <a:off x="3781784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23" name="Rectangle 222">
                  <a:extLst>
                    <a:ext uri="{FF2B5EF4-FFF2-40B4-BE49-F238E27FC236}">
                      <a16:creationId xmlns:a16="http://schemas.microsoft.com/office/drawing/2014/main" id="{9BC34C9D-3C68-4EBF-BE32-AB66ED77359E}"/>
                    </a:ext>
                  </a:extLst>
                </p:cNvPr>
                <p:cNvSpPr/>
                <p:nvPr/>
              </p:nvSpPr>
              <p:spPr>
                <a:xfrm>
                  <a:off x="4375550" y="1458130"/>
                  <a:ext cx="601648" cy="601379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187" name="Group 116">
                <a:extLst>
                  <a:ext uri="{FF2B5EF4-FFF2-40B4-BE49-F238E27FC236}">
                    <a16:creationId xmlns:a16="http://schemas.microsoft.com/office/drawing/2014/main" id="{BFB51ED2-BEB3-4BAB-A126-91D30749CB5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02687" y="5615762"/>
                <a:ext cx="2533926" cy="363323"/>
                <a:chOff x="782595" y="1458097"/>
                <a:chExt cx="4194085" cy="601362"/>
              </a:xfrm>
            </p:grpSpPr>
            <p:sp>
              <p:nvSpPr>
                <p:cNvPr id="210" name="Rectangle 209">
                  <a:extLst>
                    <a:ext uri="{FF2B5EF4-FFF2-40B4-BE49-F238E27FC236}">
                      <a16:creationId xmlns:a16="http://schemas.microsoft.com/office/drawing/2014/main" id="{D5092839-26F2-4746-AD28-379DF7345F3C}"/>
                    </a:ext>
                  </a:extLst>
                </p:cNvPr>
                <p:cNvSpPr/>
                <p:nvPr/>
              </p:nvSpPr>
              <p:spPr>
                <a:xfrm>
                  <a:off x="78302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1" name="Rectangle 210">
                  <a:extLst>
                    <a:ext uri="{FF2B5EF4-FFF2-40B4-BE49-F238E27FC236}">
                      <a16:creationId xmlns:a16="http://schemas.microsoft.com/office/drawing/2014/main" id="{9B83DAA4-EC89-49B8-8C40-7D8BF410A986}"/>
                    </a:ext>
                  </a:extLst>
                </p:cNvPr>
                <p:cNvSpPr/>
                <p:nvPr/>
              </p:nvSpPr>
              <p:spPr>
                <a:xfrm>
                  <a:off x="1384675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2" name="Rectangle 211">
                  <a:extLst>
                    <a:ext uri="{FF2B5EF4-FFF2-40B4-BE49-F238E27FC236}">
                      <a16:creationId xmlns:a16="http://schemas.microsoft.com/office/drawing/2014/main" id="{5FE7B508-5E42-4769-B10A-1D02100536B0}"/>
                    </a:ext>
                  </a:extLst>
                </p:cNvPr>
                <p:cNvSpPr/>
                <p:nvPr/>
              </p:nvSpPr>
              <p:spPr>
                <a:xfrm>
                  <a:off x="1986324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3" name="Rectangle 212">
                  <a:extLst>
                    <a:ext uri="{FF2B5EF4-FFF2-40B4-BE49-F238E27FC236}">
                      <a16:creationId xmlns:a16="http://schemas.microsoft.com/office/drawing/2014/main" id="{F510FED8-CB9B-4A18-BBEF-93471778ACE4}"/>
                    </a:ext>
                  </a:extLst>
                </p:cNvPr>
                <p:cNvSpPr/>
                <p:nvPr/>
              </p:nvSpPr>
              <p:spPr>
                <a:xfrm>
                  <a:off x="2580089" y="1458147"/>
                  <a:ext cx="601647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4" name="Rectangle 213">
                  <a:extLst>
                    <a:ext uri="{FF2B5EF4-FFF2-40B4-BE49-F238E27FC236}">
                      <a16:creationId xmlns:a16="http://schemas.microsoft.com/office/drawing/2014/main" id="{406E956E-96FE-405A-AD9F-A612167AC912}"/>
                    </a:ext>
                  </a:extLst>
                </p:cNvPr>
                <p:cNvSpPr/>
                <p:nvPr/>
              </p:nvSpPr>
              <p:spPr>
                <a:xfrm>
                  <a:off x="3181736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5" name="Rectangle 214">
                  <a:extLst>
                    <a:ext uri="{FF2B5EF4-FFF2-40B4-BE49-F238E27FC236}">
                      <a16:creationId xmlns:a16="http://schemas.microsoft.com/office/drawing/2014/main" id="{63896D12-0075-4946-9FB5-35A3AB6313D5}"/>
                    </a:ext>
                  </a:extLst>
                </p:cNvPr>
                <p:cNvSpPr/>
                <p:nvPr/>
              </p:nvSpPr>
              <p:spPr>
                <a:xfrm>
                  <a:off x="3783384" y="1458147"/>
                  <a:ext cx="599020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16" name="Rectangle 215">
                  <a:extLst>
                    <a:ext uri="{FF2B5EF4-FFF2-40B4-BE49-F238E27FC236}">
                      <a16:creationId xmlns:a16="http://schemas.microsoft.com/office/drawing/2014/main" id="{994DD6F0-3F7A-4814-AF62-16231E73E2C5}"/>
                    </a:ext>
                  </a:extLst>
                </p:cNvPr>
                <p:cNvSpPr/>
                <p:nvPr/>
              </p:nvSpPr>
              <p:spPr>
                <a:xfrm>
                  <a:off x="4374522" y="1458147"/>
                  <a:ext cx="601648" cy="601377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188" name="Rectangle 187">
                <a:extLst>
                  <a:ext uri="{FF2B5EF4-FFF2-40B4-BE49-F238E27FC236}">
                    <a16:creationId xmlns:a16="http://schemas.microsoft.com/office/drawing/2014/main" id="{8D935D93-2544-4FF5-9754-9EEB6883B2B6}"/>
                  </a:ext>
                </a:extLst>
              </p:cNvPr>
              <p:cNvSpPr/>
              <p:nvPr/>
            </p:nvSpPr>
            <p:spPr>
              <a:xfrm>
                <a:off x="625574" y="5979123"/>
                <a:ext cx="454753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189" name="Rectangle 188">
                <a:extLst>
                  <a:ext uri="{FF2B5EF4-FFF2-40B4-BE49-F238E27FC236}">
                    <a16:creationId xmlns:a16="http://schemas.microsoft.com/office/drawing/2014/main" id="{A1A1D7B4-CBCC-4787-BB6D-A2E581FCE1E8}"/>
                  </a:ext>
                </a:extLst>
              </p:cNvPr>
              <p:cNvSpPr/>
              <p:nvPr/>
            </p:nvSpPr>
            <p:spPr>
              <a:xfrm>
                <a:off x="941665" y="5979123"/>
                <a:ext cx="549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190" name="Rectangle 189">
                <a:extLst>
                  <a:ext uri="{FF2B5EF4-FFF2-40B4-BE49-F238E27FC236}">
                    <a16:creationId xmlns:a16="http://schemas.microsoft.com/office/drawing/2014/main" id="{C9D76262-F5CD-4AE5-82F0-6A46BA122706}"/>
                  </a:ext>
                </a:extLst>
              </p:cNvPr>
              <p:cNvSpPr/>
              <p:nvPr/>
            </p:nvSpPr>
            <p:spPr>
              <a:xfrm>
                <a:off x="1410890" y="5979123"/>
                <a:ext cx="37302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191" name="Rectangle 190">
                <a:extLst>
                  <a:ext uri="{FF2B5EF4-FFF2-40B4-BE49-F238E27FC236}">
                    <a16:creationId xmlns:a16="http://schemas.microsoft.com/office/drawing/2014/main" id="{E6344D62-855F-4F4C-B42B-07F06F44D897}"/>
                  </a:ext>
                </a:extLst>
              </p:cNvPr>
              <p:cNvSpPr/>
              <p:nvPr/>
            </p:nvSpPr>
            <p:spPr>
              <a:xfrm>
                <a:off x="1790236" y="5979123"/>
                <a:ext cx="37465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192" name="Rectangle 191">
                <a:extLst>
                  <a:ext uri="{FF2B5EF4-FFF2-40B4-BE49-F238E27FC236}">
                    <a16:creationId xmlns:a16="http://schemas.microsoft.com/office/drawing/2014/main" id="{0CEF93FA-06AD-41D9-90F7-57AF5369B917}"/>
                  </a:ext>
                </a:extLst>
              </p:cNvPr>
              <p:cNvSpPr/>
              <p:nvPr/>
            </p:nvSpPr>
            <p:spPr>
              <a:xfrm>
                <a:off x="2120683" y="5979123"/>
                <a:ext cx="464561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193" name="Rectangle 192">
                <a:extLst>
                  <a:ext uri="{FF2B5EF4-FFF2-40B4-BE49-F238E27FC236}">
                    <a16:creationId xmlns:a16="http://schemas.microsoft.com/office/drawing/2014/main" id="{87A64AE9-5D16-4F9A-A396-B8E400472591}"/>
                  </a:ext>
                </a:extLst>
              </p:cNvPr>
              <p:cNvSpPr/>
              <p:nvPr/>
            </p:nvSpPr>
            <p:spPr>
              <a:xfrm>
                <a:off x="2466695" y="5979123"/>
                <a:ext cx="466195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194" name="Rectangle 193">
                <a:extLst>
                  <a:ext uri="{FF2B5EF4-FFF2-40B4-BE49-F238E27FC236}">
                    <a16:creationId xmlns:a16="http://schemas.microsoft.com/office/drawing/2014/main" id="{263AFC73-8091-4D84-895B-8702297CBAF4}"/>
                  </a:ext>
                </a:extLst>
              </p:cNvPr>
              <p:cNvSpPr/>
              <p:nvPr/>
            </p:nvSpPr>
            <p:spPr>
              <a:xfrm>
                <a:off x="2823652" y="5979123"/>
                <a:ext cx="479272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195" name="Rectangle 194">
                <a:extLst>
                  <a:ext uri="{FF2B5EF4-FFF2-40B4-BE49-F238E27FC236}">
                    <a16:creationId xmlns:a16="http://schemas.microsoft.com/office/drawing/2014/main" id="{AC4348B9-CBBD-4734-99F9-3BACB1C5BC75}"/>
                  </a:ext>
                </a:extLst>
              </p:cNvPr>
              <p:cNvSpPr/>
              <p:nvPr/>
            </p:nvSpPr>
            <p:spPr>
              <a:xfrm>
                <a:off x="1367767" y="6150477"/>
                <a:ext cx="1159276" cy="25645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196" name="Oval 195">
                <a:extLst>
                  <a:ext uri="{FF2B5EF4-FFF2-40B4-BE49-F238E27FC236}">
                    <a16:creationId xmlns:a16="http://schemas.microsoft.com/office/drawing/2014/main" id="{54468CAC-0112-4651-8ED0-6BFDCF9C1842}"/>
                  </a:ext>
                </a:extLst>
              </p:cNvPr>
              <p:cNvSpPr/>
              <p:nvPr/>
            </p:nvSpPr>
            <p:spPr>
              <a:xfrm>
                <a:off x="741044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7" name="Oval 196">
                <a:extLst>
                  <a:ext uri="{FF2B5EF4-FFF2-40B4-BE49-F238E27FC236}">
                    <a16:creationId xmlns:a16="http://schemas.microsoft.com/office/drawing/2014/main" id="{3688194B-9819-4E83-8291-76C19F220289}"/>
                  </a:ext>
                </a:extLst>
              </p:cNvPr>
              <p:cNvSpPr/>
              <p:nvPr/>
            </p:nvSpPr>
            <p:spPr>
              <a:xfrm>
                <a:off x="741044" y="53095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8" name="Oval 197">
                <a:extLst>
                  <a:ext uri="{FF2B5EF4-FFF2-40B4-BE49-F238E27FC236}">
                    <a16:creationId xmlns:a16="http://schemas.microsoft.com/office/drawing/2014/main" id="{0A342478-957A-437A-9843-5C4F383CA505}"/>
                  </a:ext>
                </a:extLst>
              </p:cNvPr>
              <p:cNvSpPr/>
              <p:nvPr/>
            </p:nvSpPr>
            <p:spPr>
              <a:xfrm>
                <a:off x="741044" y="4949418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199" name="Oval 198">
                <a:extLst>
                  <a:ext uri="{FF2B5EF4-FFF2-40B4-BE49-F238E27FC236}">
                    <a16:creationId xmlns:a16="http://schemas.microsoft.com/office/drawing/2014/main" id="{E6B98434-5D12-471C-8A54-B7AE9EF2C43D}"/>
                  </a:ext>
                </a:extLst>
              </p:cNvPr>
              <p:cNvSpPr/>
              <p:nvPr/>
            </p:nvSpPr>
            <p:spPr>
              <a:xfrm>
                <a:off x="1126762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0" name="Oval 199">
                <a:extLst>
                  <a:ext uri="{FF2B5EF4-FFF2-40B4-BE49-F238E27FC236}">
                    <a16:creationId xmlns:a16="http://schemas.microsoft.com/office/drawing/2014/main" id="{67168B00-1FC7-4030-B261-639664DE2F18}"/>
                  </a:ext>
                </a:extLst>
              </p:cNvPr>
              <p:cNvSpPr/>
              <p:nvPr/>
            </p:nvSpPr>
            <p:spPr>
              <a:xfrm>
                <a:off x="1491844" y="5671322"/>
                <a:ext cx="265082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1" name="Oval 200">
                <a:extLst>
                  <a:ext uri="{FF2B5EF4-FFF2-40B4-BE49-F238E27FC236}">
                    <a16:creationId xmlns:a16="http://schemas.microsoft.com/office/drawing/2014/main" id="{1C99194C-7590-483D-9077-59D91842C97E}"/>
                  </a:ext>
                </a:extLst>
              </p:cNvPr>
              <p:cNvSpPr/>
              <p:nvPr/>
            </p:nvSpPr>
            <p:spPr>
              <a:xfrm>
                <a:off x="1836292" y="5671322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2" name="Freeform 139">
                <a:extLst>
                  <a:ext uri="{FF2B5EF4-FFF2-40B4-BE49-F238E27FC236}">
                    <a16:creationId xmlns:a16="http://schemas.microsoft.com/office/drawing/2014/main" id="{C9F64921-EA99-40E3-851E-C223CEFB4084}"/>
                  </a:ext>
                </a:extLst>
              </p:cNvPr>
              <p:cNvSpPr/>
              <p:nvPr/>
            </p:nvSpPr>
            <p:spPr>
              <a:xfrm rot="5400000">
                <a:off x="1916512" y="5369043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3" name="Oval 202">
                <a:extLst>
                  <a:ext uri="{FF2B5EF4-FFF2-40B4-BE49-F238E27FC236}">
                    <a16:creationId xmlns:a16="http://schemas.microsoft.com/office/drawing/2014/main" id="{B7C728C1-D2A4-4106-BE5E-7626F7696CB9}"/>
                  </a:ext>
                </a:extLst>
              </p:cNvPr>
              <p:cNvSpPr/>
              <p:nvPr/>
            </p:nvSpPr>
            <p:spPr>
              <a:xfrm>
                <a:off x="2196613" y="5664976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4" name="Freeform 196">
                <a:extLst>
                  <a:ext uri="{FF2B5EF4-FFF2-40B4-BE49-F238E27FC236}">
                    <a16:creationId xmlns:a16="http://schemas.microsoft.com/office/drawing/2014/main" id="{81AD9B22-D298-4E0D-AAFB-1164C867BB78}"/>
                  </a:ext>
                </a:extLst>
              </p:cNvPr>
              <p:cNvSpPr/>
              <p:nvPr/>
            </p:nvSpPr>
            <p:spPr>
              <a:xfrm rot="16200000">
                <a:off x="877582" y="4586055"/>
                <a:ext cx="131689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5" name="Freeform 197">
                <a:extLst>
                  <a:ext uri="{FF2B5EF4-FFF2-40B4-BE49-F238E27FC236}">
                    <a16:creationId xmlns:a16="http://schemas.microsoft.com/office/drawing/2014/main" id="{8135F08D-EBD3-418C-94E8-FD21B7978F83}"/>
                  </a:ext>
                </a:extLst>
              </p:cNvPr>
              <p:cNvSpPr/>
              <p:nvPr/>
            </p:nvSpPr>
            <p:spPr>
              <a:xfrm rot="16200000">
                <a:off x="1605366" y="5310340"/>
                <a:ext cx="130102" cy="138096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6" name="Freeform 198">
                <a:extLst>
                  <a:ext uri="{FF2B5EF4-FFF2-40B4-BE49-F238E27FC236}">
                    <a16:creationId xmlns:a16="http://schemas.microsoft.com/office/drawing/2014/main" id="{EFB96615-9419-45C3-819F-96749F76BF14}"/>
                  </a:ext>
                </a:extLst>
              </p:cNvPr>
              <p:cNvSpPr/>
              <p:nvPr/>
            </p:nvSpPr>
            <p:spPr>
              <a:xfrm rot="10800000">
                <a:off x="2195026" y="5660216"/>
                <a:ext cx="130160" cy="139621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7" name="Freeform 199">
                <a:extLst>
                  <a:ext uri="{FF2B5EF4-FFF2-40B4-BE49-F238E27FC236}">
                    <a16:creationId xmlns:a16="http://schemas.microsoft.com/office/drawing/2014/main" id="{4EF7C8DC-0DFC-45E3-BA23-7C0593CFC035}"/>
                  </a:ext>
                </a:extLst>
              </p:cNvPr>
              <p:cNvSpPr/>
              <p:nvPr/>
            </p:nvSpPr>
            <p:spPr>
              <a:xfrm rot="5400000">
                <a:off x="2621280" y="5741894"/>
                <a:ext cx="266549" cy="138097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8" name="Oval 207">
                <a:extLst>
                  <a:ext uri="{FF2B5EF4-FFF2-40B4-BE49-F238E27FC236}">
                    <a16:creationId xmlns:a16="http://schemas.microsoft.com/office/drawing/2014/main" id="{0E7375C4-49C6-46C5-A9A1-0FBFDAFE9C76}"/>
                  </a:ext>
                </a:extLst>
              </p:cNvPr>
              <p:cNvSpPr/>
              <p:nvPr/>
            </p:nvSpPr>
            <p:spPr>
              <a:xfrm>
                <a:off x="2941064" y="5677669"/>
                <a:ext cx="266669" cy="26654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09" name="Freeform 201">
                <a:extLst>
                  <a:ext uri="{FF2B5EF4-FFF2-40B4-BE49-F238E27FC236}">
                    <a16:creationId xmlns:a16="http://schemas.microsoft.com/office/drawing/2014/main" id="{2B970D26-9AAD-4BA4-B761-D839B413B150}"/>
                  </a:ext>
                </a:extLst>
              </p:cNvPr>
              <p:cNvSpPr/>
              <p:nvPr/>
            </p:nvSpPr>
            <p:spPr>
              <a:xfrm rot="10800000">
                <a:off x="2939476" y="5672909"/>
                <a:ext cx="131748" cy="138034"/>
              </a:xfrm>
              <a:custGeom>
                <a:avLst/>
                <a:gdLst>
                  <a:gd name="connsiteX0" fmla="*/ 0 w 131241"/>
                  <a:gd name="connsiteY0" fmla="*/ 0 h 138251"/>
                  <a:gd name="connsiteX1" fmla="*/ 130144 w 131241"/>
                  <a:gd name="connsiteY1" fmla="*/ 0 h 138251"/>
                  <a:gd name="connsiteX2" fmla="*/ 131241 w 131241"/>
                  <a:gd name="connsiteY2" fmla="*/ 5434 h 138251"/>
                  <a:gd name="connsiteX3" fmla="*/ 49879 w 131241"/>
                  <a:gd name="connsiteY3" fmla="*/ 128181 h 138251"/>
                  <a:gd name="connsiteX4" fmla="*/ 0 w 131241"/>
                  <a:gd name="connsiteY4" fmla="*/ 138251 h 13825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1241" h="138251">
                    <a:moveTo>
                      <a:pt x="0" y="0"/>
                    </a:moveTo>
                    <a:lnTo>
                      <a:pt x="130144" y="0"/>
                    </a:lnTo>
                    <a:lnTo>
                      <a:pt x="131241" y="5434"/>
                    </a:lnTo>
                    <a:cubicBezTo>
                      <a:pt x="131241" y="60614"/>
                      <a:pt x="97692" y="107957"/>
                      <a:pt x="49879" y="128181"/>
                    </a:cubicBezTo>
                    <a:lnTo>
                      <a:pt x="0" y="13825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183" name="Rectangle 182">
              <a:extLst>
                <a:ext uri="{FF2B5EF4-FFF2-40B4-BE49-F238E27FC236}">
                  <a16:creationId xmlns:a16="http://schemas.microsoft.com/office/drawing/2014/main" id="{F34DA66E-DF24-407C-9B52-107E866B6DB5}"/>
                </a:ext>
              </a:extLst>
            </p:cNvPr>
            <p:cNvSpPr/>
            <p:nvPr/>
          </p:nvSpPr>
          <p:spPr>
            <a:xfrm>
              <a:off x="741363" y="4248150"/>
              <a:ext cx="3495675" cy="2524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grpSp>
        <p:nvGrpSpPr>
          <p:cNvPr id="238" name="Group 10">
            <a:extLst>
              <a:ext uri="{FF2B5EF4-FFF2-40B4-BE49-F238E27FC236}">
                <a16:creationId xmlns:a16="http://schemas.microsoft.com/office/drawing/2014/main" id="{582B7FB5-5DE2-49D6-B6A7-086F4E709643}"/>
              </a:ext>
            </a:extLst>
          </p:cNvPr>
          <p:cNvGrpSpPr>
            <a:grpSpLocks/>
          </p:cNvGrpSpPr>
          <p:nvPr/>
        </p:nvGrpSpPr>
        <p:grpSpPr bwMode="auto">
          <a:xfrm>
            <a:off x="3552666" y="2080852"/>
            <a:ext cx="1058862" cy="1420813"/>
            <a:chOff x="3512820" y="1673238"/>
            <a:chExt cx="1059180" cy="1420768"/>
          </a:xfrm>
        </p:grpSpPr>
        <p:sp>
          <p:nvSpPr>
            <p:cNvPr id="239" name="Rectangle 238">
              <a:extLst>
                <a:ext uri="{FF2B5EF4-FFF2-40B4-BE49-F238E27FC236}">
                  <a16:creationId xmlns:a16="http://schemas.microsoft.com/office/drawing/2014/main" id="{198F2C73-6E53-47B9-AF9F-65DEFB1565BE}"/>
                </a:ext>
              </a:extLst>
            </p:cNvPr>
            <p:cNvSpPr/>
            <p:nvPr/>
          </p:nvSpPr>
          <p:spPr>
            <a:xfrm>
              <a:off x="3512820" y="1673238"/>
              <a:ext cx="1059180" cy="1420768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E94D1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Key:</a:t>
              </a: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endParaRPr lang="en-GB" sz="1400" dirty="0">
                <a:solidFill>
                  <a:schemeClr val="tx1"/>
                </a:solidFill>
              </a:endParaRPr>
            </a:p>
            <a:p>
              <a:pPr algn="ctr">
                <a:defRPr/>
              </a:pPr>
              <a:r>
                <a:rPr lang="en-GB" sz="1400" dirty="0">
                  <a:solidFill>
                    <a:schemeClr val="tx1"/>
                  </a:solidFill>
                </a:rPr>
                <a:t>= 2 children</a:t>
              </a:r>
            </a:p>
          </p:txBody>
        </p:sp>
        <p:sp>
          <p:nvSpPr>
            <p:cNvPr id="240" name="Oval 239">
              <a:extLst>
                <a:ext uri="{FF2B5EF4-FFF2-40B4-BE49-F238E27FC236}">
                  <a16:creationId xmlns:a16="http://schemas.microsoft.com/office/drawing/2014/main" id="{BD548A01-FD77-4CBB-BE85-7C7EABDCDF53}"/>
                </a:ext>
              </a:extLst>
            </p:cNvPr>
            <p:cNvSpPr/>
            <p:nvPr/>
          </p:nvSpPr>
          <p:spPr>
            <a:xfrm>
              <a:off x="3860586" y="2124074"/>
              <a:ext cx="368411" cy="369876"/>
            </a:xfrm>
            <a:prstGeom prst="ellipse">
              <a:avLst/>
            </a:prstGeom>
            <a:solidFill>
              <a:srgbClr val="E94D1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</p:grpSp>
      <p:grpSp>
        <p:nvGrpSpPr>
          <p:cNvPr id="241" name="Group 240"/>
          <p:cNvGrpSpPr/>
          <p:nvPr/>
        </p:nvGrpSpPr>
        <p:grpSpPr>
          <a:xfrm>
            <a:off x="695729" y="1309132"/>
            <a:ext cx="3494867" cy="2977741"/>
            <a:chOff x="695729" y="1309132"/>
            <a:chExt cx="3494867" cy="2977741"/>
          </a:xfrm>
        </p:grpSpPr>
        <p:grpSp>
          <p:nvGrpSpPr>
            <p:cNvPr id="242" name="Group 8">
              <a:extLst>
                <a:ext uri="{FF2B5EF4-FFF2-40B4-BE49-F238E27FC236}">
                  <a16:creationId xmlns:a16="http://schemas.microsoft.com/office/drawing/2014/main" id="{0C015D48-2449-497E-AEB7-9BE10EA6C2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47608" y="1513559"/>
              <a:ext cx="2509589" cy="2773314"/>
              <a:chOff x="658418" y="1458097"/>
              <a:chExt cx="3927055" cy="4340023"/>
            </a:xfrm>
          </p:grpSpPr>
          <p:grpSp>
            <p:nvGrpSpPr>
              <p:cNvPr id="244" name="Group 3">
                <a:extLst>
                  <a:ext uri="{FF2B5EF4-FFF2-40B4-BE49-F238E27FC236}">
                    <a16:creationId xmlns:a16="http://schemas.microsoft.com/office/drawing/2014/main" id="{F8925837-E44F-4FA6-95F1-E5F789438D5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2595" y="1458097"/>
                <a:ext cx="3682313" cy="527982"/>
                <a:chOff x="782595" y="1458097"/>
                <a:chExt cx="4194085" cy="601362"/>
              </a:xfrm>
            </p:grpSpPr>
            <p:sp>
              <p:nvSpPr>
                <p:cNvPr id="321" name="Rectangle 320">
                  <a:extLst>
                    <a:ext uri="{FF2B5EF4-FFF2-40B4-BE49-F238E27FC236}">
                      <a16:creationId xmlns:a16="http://schemas.microsoft.com/office/drawing/2014/main" id="{9865DC1D-13F2-4DA7-BFCD-29C21740962B}"/>
                    </a:ext>
                  </a:extLst>
                </p:cNvPr>
                <p:cNvSpPr/>
                <p:nvPr/>
              </p:nvSpPr>
              <p:spPr>
                <a:xfrm>
                  <a:off x="781945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2" name="Rectangle 321">
                  <a:extLst>
                    <a:ext uri="{FF2B5EF4-FFF2-40B4-BE49-F238E27FC236}">
                      <a16:creationId xmlns:a16="http://schemas.microsoft.com/office/drawing/2014/main" id="{C37470ED-4060-4703-89D1-778602960C57}"/>
                    </a:ext>
                  </a:extLst>
                </p:cNvPr>
                <p:cNvSpPr/>
                <p:nvPr/>
              </p:nvSpPr>
              <p:spPr>
                <a:xfrm>
                  <a:off x="1383978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3" name="Rectangle 322">
                  <a:extLst>
                    <a:ext uri="{FF2B5EF4-FFF2-40B4-BE49-F238E27FC236}">
                      <a16:creationId xmlns:a16="http://schemas.microsoft.com/office/drawing/2014/main" id="{B5324A8B-4B3D-47B5-9FB5-9C51D5CCAC13}"/>
                    </a:ext>
                  </a:extLst>
                </p:cNvPr>
                <p:cNvSpPr/>
                <p:nvPr/>
              </p:nvSpPr>
              <p:spPr>
                <a:xfrm>
                  <a:off x="1986010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4" name="Rectangle 323">
                  <a:extLst>
                    <a:ext uri="{FF2B5EF4-FFF2-40B4-BE49-F238E27FC236}">
                      <a16:creationId xmlns:a16="http://schemas.microsoft.com/office/drawing/2014/main" id="{00C64B36-D420-48F3-B13D-FADFD03EA97A}"/>
                    </a:ext>
                  </a:extLst>
                </p:cNvPr>
                <p:cNvSpPr/>
                <p:nvPr/>
              </p:nvSpPr>
              <p:spPr>
                <a:xfrm>
                  <a:off x="2579720" y="1458097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5" name="Rectangle 324">
                  <a:extLst>
                    <a:ext uri="{FF2B5EF4-FFF2-40B4-BE49-F238E27FC236}">
                      <a16:creationId xmlns:a16="http://schemas.microsoft.com/office/drawing/2014/main" id="{FB782CFC-6179-4E40-B95C-465209A9FAF1}"/>
                    </a:ext>
                  </a:extLst>
                </p:cNvPr>
                <p:cNvSpPr/>
                <p:nvPr/>
              </p:nvSpPr>
              <p:spPr>
                <a:xfrm>
                  <a:off x="3181754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6" name="Rectangle 325">
                  <a:extLst>
                    <a:ext uri="{FF2B5EF4-FFF2-40B4-BE49-F238E27FC236}">
                      <a16:creationId xmlns:a16="http://schemas.microsoft.com/office/drawing/2014/main" id="{83CCFE0D-F5EC-4CE1-B76A-B693E6EDB105}"/>
                    </a:ext>
                  </a:extLst>
                </p:cNvPr>
                <p:cNvSpPr/>
                <p:nvPr/>
              </p:nvSpPr>
              <p:spPr>
                <a:xfrm>
                  <a:off x="3783785" y="1458097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7" name="Rectangle 326">
                  <a:extLst>
                    <a:ext uri="{FF2B5EF4-FFF2-40B4-BE49-F238E27FC236}">
                      <a16:creationId xmlns:a16="http://schemas.microsoft.com/office/drawing/2014/main" id="{77A41EA9-06F6-4772-ABF2-80354CAFB56D}"/>
                    </a:ext>
                  </a:extLst>
                </p:cNvPr>
                <p:cNvSpPr/>
                <p:nvPr/>
              </p:nvSpPr>
              <p:spPr>
                <a:xfrm>
                  <a:off x="4374722" y="1458097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5" name="Group 26">
                <a:extLst>
                  <a:ext uri="{FF2B5EF4-FFF2-40B4-BE49-F238E27FC236}">
                    <a16:creationId xmlns:a16="http://schemas.microsoft.com/office/drawing/2014/main" id="{2FED30CF-944B-40B9-BC7F-FE2FF0948E72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3498" y="1986079"/>
                <a:ext cx="3682313" cy="527982"/>
                <a:chOff x="782595" y="1458097"/>
                <a:chExt cx="4194085" cy="601362"/>
              </a:xfrm>
            </p:grpSpPr>
            <p:sp>
              <p:nvSpPr>
                <p:cNvPr id="314" name="Rectangle 313">
                  <a:extLst>
                    <a:ext uri="{FF2B5EF4-FFF2-40B4-BE49-F238E27FC236}">
                      <a16:creationId xmlns:a16="http://schemas.microsoft.com/office/drawing/2014/main" id="{FF0D2ADC-AF5D-46C9-B45A-AB7302A1980A}"/>
                    </a:ext>
                  </a:extLst>
                </p:cNvPr>
                <p:cNvSpPr/>
                <p:nvPr/>
              </p:nvSpPr>
              <p:spPr>
                <a:xfrm>
                  <a:off x="783691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5" name="Rectangle 314">
                  <a:extLst>
                    <a:ext uri="{FF2B5EF4-FFF2-40B4-BE49-F238E27FC236}">
                      <a16:creationId xmlns:a16="http://schemas.microsoft.com/office/drawing/2014/main" id="{7E517212-ED51-46A9-912F-6132FA630AC3}"/>
                    </a:ext>
                  </a:extLst>
                </p:cNvPr>
                <p:cNvSpPr/>
                <p:nvPr/>
              </p:nvSpPr>
              <p:spPr>
                <a:xfrm>
                  <a:off x="1385723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6" name="Rectangle 315">
                  <a:extLst>
                    <a:ext uri="{FF2B5EF4-FFF2-40B4-BE49-F238E27FC236}">
                      <a16:creationId xmlns:a16="http://schemas.microsoft.com/office/drawing/2014/main" id="{A33DE060-65EC-4434-8F0A-7879DA5AB984}"/>
                    </a:ext>
                  </a:extLst>
                </p:cNvPr>
                <p:cNvSpPr/>
                <p:nvPr/>
              </p:nvSpPr>
              <p:spPr>
                <a:xfrm>
                  <a:off x="1984981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7" name="Rectangle 316">
                  <a:extLst>
                    <a:ext uri="{FF2B5EF4-FFF2-40B4-BE49-F238E27FC236}">
                      <a16:creationId xmlns:a16="http://schemas.microsoft.com/office/drawing/2014/main" id="{FD975E43-9290-46FD-BC16-ADB7C6D9269A}"/>
                    </a:ext>
                  </a:extLst>
                </p:cNvPr>
                <p:cNvSpPr/>
                <p:nvPr/>
              </p:nvSpPr>
              <p:spPr>
                <a:xfrm>
                  <a:off x="2581466" y="1458807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8" name="Rectangle 317">
                  <a:extLst>
                    <a:ext uri="{FF2B5EF4-FFF2-40B4-BE49-F238E27FC236}">
                      <a16:creationId xmlns:a16="http://schemas.microsoft.com/office/drawing/2014/main" id="{CCFCD696-6D8E-46A0-B40B-6D4A2150D040}"/>
                    </a:ext>
                  </a:extLst>
                </p:cNvPr>
                <p:cNvSpPr/>
                <p:nvPr/>
              </p:nvSpPr>
              <p:spPr>
                <a:xfrm>
                  <a:off x="3180724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9" name="Rectangle 318">
                  <a:extLst>
                    <a:ext uri="{FF2B5EF4-FFF2-40B4-BE49-F238E27FC236}">
                      <a16:creationId xmlns:a16="http://schemas.microsoft.com/office/drawing/2014/main" id="{704FD25A-968C-4567-91C9-9D34260F7A23}"/>
                    </a:ext>
                  </a:extLst>
                </p:cNvPr>
                <p:cNvSpPr/>
                <p:nvPr/>
              </p:nvSpPr>
              <p:spPr>
                <a:xfrm>
                  <a:off x="3782756" y="1458807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20" name="Rectangle 319">
                  <a:extLst>
                    <a:ext uri="{FF2B5EF4-FFF2-40B4-BE49-F238E27FC236}">
                      <a16:creationId xmlns:a16="http://schemas.microsoft.com/office/drawing/2014/main" id="{ECE7F484-62A5-486B-B3ED-BEC07416A654}"/>
                    </a:ext>
                  </a:extLst>
                </p:cNvPr>
                <p:cNvSpPr/>
                <p:nvPr/>
              </p:nvSpPr>
              <p:spPr>
                <a:xfrm>
                  <a:off x="4373692" y="1458807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6" name="Group 34">
                <a:extLst>
                  <a:ext uri="{FF2B5EF4-FFF2-40B4-BE49-F238E27FC236}">
                    <a16:creationId xmlns:a16="http://schemas.microsoft.com/office/drawing/2014/main" id="{06A32137-8B29-41B0-93D4-C120E6B4E53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4401" y="2514061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7" name="Rectangle 306">
                  <a:extLst>
                    <a:ext uri="{FF2B5EF4-FFF2-40B4-BE49-F238E27FC236}">
                      <a16:creationId xmlns:a16="http://schemas.microsoft.com/office/drawing/2014/main" id="{2A973B4D-EC0C-4486-B086-DD6AA1A4B343}"/>
                    </a:ext>
                  </a:extLst>
                </p:cNvPr>
                <p:cNvSpPr/>
                <p:nvPr/>
              </p:nvSpPr>
              <p:spPr>
                <a:xfrm>
                  <a:off x="782663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8" name="Rectangle 307">
                  <a:extLst>
                    <a:ext uri="{FF2B5EF4-FFF2-40B4-BE49-F238E27FC236}">
                      <a16:creationId xmlns:a16="http://schemas.microsoft.com/office/drawing/2014/main" id="{40B412C1-7E2A-4667-AD08-F9F9A59F4D91}"/>
                    </a:ext>
                  </a:extLst>
                </p:cNvPr>
                <p:cNvSpPr/>
                <p:nvPr/>
              </p:nvSpPr>
              <p:spPr>
                <a:xfrm>
                  <a:off x="1384695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9" name="Rectangle 308">
                  <a:extLst>
                    <a:ext uri="{FF2B5EF4-FFF2-40B4-BE49-F238E27FC236}">
                      <a16:creationId xmlns:a16="http://schemas.microsoft.com/office/drawing/2014/main" id="{28E652AE-6D14-4FA7-BABA-5200B78D9303}"/>
                    </a:ext>
                  </a:extLst>
                </p:cNvPr>
                <p:cNvSpPr/>
                <p:nvPr/>
              </p:nvSpPr>
              <p:spPr>
                <a:xfrm>
                  <a:off x="1986729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0" name="Rectangle 309">
                  <a:extLst>
                    <a:ext uri="{FF2B5EF4-FFF2-40B4-BE49-F238E27FC236}">
                      <a16:creationId xmlns:a16="http://schemas.microsoft.com/office/drawing/2014/main" id="{80CFB78D-C1BD-4D80-AF7A-F666A1814D56}"/>
                    </a:ext>
                  </a:extLst>
                </p:cNvPr>
                <p:cNvSpPr/>
                <p:nvPr/>
              </p:nvSpPr>
              <p:spPr>
                <a:xfrm>
                  <a:off x="2580438" y="1456744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1" name="Rectangle 310">
                  <a:extLst>
                    <a:ext uri="{FF2B5EF4-FFF2-40B4-BE49-F238E27FC236}">
                      <a16:creationId xmlns:a16="http://schemas.microsoft.com/office/drawing/2014/main" id="{E376B9B5-AA32-4575-9642-1CADFEE2C789}"/>
                    </a:ext>
                  </a:extLst>
                </p:cNvPr>
                <p:cNvSpPr/>
                <p:nvPr/>
              </p:nvSpPr>
              <p:spPr>
                <a:xfrm>
                  <a:off x="3182470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2" name="Rectangle 311">
                  <a:extLst>
                    <a:ext uri="{FF2B5EF4-FFF2-40B4-BE49-F238E27FC236}">
                      <a16:creationId xmlns:a16="http://schemas.microsoft.com/office/drawing/2014/main" id="{B004862B-3FA2-4BB1-92EF-C2A6621162EC}"/>
                    </a:ext>
                  </a:extLst>
                </p:cNvPr>
                <p:cNvSpPr/>
                <p:nvPr/>
              </p:nvSpPr>
              <p:spPr>
                <a:xfrm>
                  <a:off x="3784504" y="1456744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13" name="Rectangle 312">
                  <a:extLst>
                    <a:ext uri="{FF2B5EF4-FFF2-40B4-BE49-F238E27FC236}">
                      <a16:creationId xmlns:a16="http://schemas.microsoft.com/office/drawing/2014/main" id="{74436A82-4A47-4AEB-B800-1FA2761EF99F}"/>
                    </a:ext>
                  </a:extLst>
                </p:cNvPr>
                <p:cNvSpPr/>
                <p:nvPr/>
              </p:nvSpPr>
              <p:spPr>
                <a:xfrm>
                  <a:off x="4375438" y="1456744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7" name="Group 42">
                <a:extLst>
                  <a:ext uri="{FF2B5EF4-FFF2-40B4-BE49-F238E27FC236}">
                    <a16:creationId xmlns:a16="http://schemas.microsoft.com/office/drawing/2014/main" id="{80E87D9E-E7F9-4235-82E9-1F8E429ABE63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5304" y="3042043"/>
                <a:ext cx="3682313" cy="527982"/>
                <a:chOff x="782595" y="1458097"/>
                <a:chExt cx="4194085" cy="601362"/>
              </a:xfrm>
            </p:grpSpPr>
            <p:sp>
              <p:nvSpPr>
                <p:cNvPr id="300" name="Rectangle 299">
                  <a:extLst>
                    <a:ext uri="{FF2B5EF4-FFF2-40B4-BE49-F238E27FC236}">
                      <a16:creationId xmlns:a16="http://schemas.microsoft.com/office/drawing/2014/main" id="{279E289A-C25B-4B3F-83D0-EB961458AF1B}"/>
                    </a:ext>
                  </a:extLst>
                </p:cNvPr>
                <p:cNvSpPr/>
                <p:nvPr/>
              </p:nvSpPr>
              <p:spPr>
                <a:xfrm>
                  <a:off x="781634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1" name="Rectangle 300">
                  <a:extLst>
                    <a:ext uri="{FF2B5EF4-FFF2-40B4-BE49-F238E27FC236}">
                      <a16:creationId xmlns:a16="http://schemas.microsoft.com/office/drawing/2014/main" id="{D763DDC4-529D-437D-A2BD-E1F7F0201DFB}"/>
                    </a:ext>
                  </a:extLst>
                </p:cNvPr>
                <p:cNvSpPr/>
                <p:nvPr/>
              </p:nvSpPr>
              <p:spPr>
                <a:xfrm>
                  <a:off x="1383666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2" name="Rectangle 301">
                  <a:extLst>
                    <a:ext uri="{FF2B5EF4-FFF2-40B4-BE49-F238E27FC236}">
                      <a16:creationId xmlns:a16="http://schemas.microsoft.com/office/drawing/2014/main" id="{3346789A-3492-4B15-898E-0B36A5DF9C6F}"/>
                    </a:ext>
                  </a:extLst>
                </p:cNvPr>
                <p:cNvSpPr/>
                <p:nvPr/>
              </p:nvSpPr>
              <p:spPr>
                <a:xfrm>
                  <a:off x="1985699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3" name="Rectangle 302">
                  <a:extLst>
                    <a:ext uri="{FF2B5EF4-FFF2-40B4-BE49-F238E27FC236}">
                      <a16:creationId xmlns:a16="http://schemas.microsoft.com/office/drawing/2014/main" id="{E25561AE-2022-43FA-AEEF-305BC4F767C9}"/>
                    </a:ext>
                  </a:extLst>
                </p:cNvPr>
                <p:cNvSpPr/>
                <p:nvPr/>
              </p:nvSpPr>
              <p:spPr>
                <a:xfrm>
                  <a:off x="2579409" y="1457456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4" name="Rectangle 303">
                  <a:extLst>
                    <a:ext uri="{FF2B5EF4-FFF2-40B4-BE49-F238E27FC236}">
                      <a16:creationId xmlns:a16="http://schemas.microsoft.com/office/drawing/2014/main" id="{584D0378-3B2E-49FA-A3D7-1B4AB0461DAC}"/>
                    </a:ext>
                  </a:extLst>
                </p:cNvPr>
                <p:cNvSpPr/>
                <p:nvPr/>
              </p:nvSpPr>
              <p:spPr>
                <a:xfrm>
                  <a:off x="3181441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5" name="Rectangle 304">
                  <a:extLst>
                    <a:ext uri="{FF2B5EF4-FFF2-40B4-BE49-F238E27FC236}">
                      <a16:creationId xmlns:a16="http://schemas.microsoft.com/office/drawing/2014/main" id="{A479E40E-89DC-41D1-A1D3-94F2A8ACA91E}"/>
                    </a:ext>
                  </a:extLst>
                </p:cNvPr>
                <p:cNvSpPr/>
                <p:nvPr/>
              </p:nvSpPr>
              <p:spPr>
                <a:xfrm>
                  <a:off x="3783474" y="1457456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306" name="Rectangle 305">
                  <a:extLst>
                    <a:ext uri="{FF2B5EF4-FFF2-40B4-BE49-F238E27FC236}">
                      <a16:creationId xmlns:a16="http://schemas.microsoft.com/office/drawing/2014/main" id="{0897FA21-FACD-4CFC-B62F-31BED5BD1893}"/>
                    </a:ext>
                  </a:extLst>
                </p:cNvPr>
                <p:cNvSpPr/>
                <p:nvPr/>
              </p:nvSpPr>
              <p:spPr>
                <a:xfrm>
                  <a:off x="4374409" y="1457456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8" name="Group 50">
                <a:extLst>
                  <a:ext uri="{FF2B5EF4-FFF2-40B4-BE49-F238E27FC236}">
                    <a16:creationId xmlns:a16="http://schemas.microsoft.com/office/drawing/2014/main" id="{7BFC5B3D-BAF4-4D17-82AF-EBB024737E3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6207" y="3570025"/>
                <a:ext cx="3682313" cy="527982"/>
                <a:chOff x="782595" y="1458097"/>
                <a:chExt cx="4194085" cy="601362"/>
              </a:xfrm>
            </p:grpSpPr>
            <p:sp>
              <p:nvSpPr>
                <p:cNvPr id="293" name="Rectangle 292">
                  <a:extLst>
                    <a:ext uri="{FF2B5EF4-FFF2-40B4-BE49-F238E27FC236}">
                      <a16:creationId xmlns:a16="http://schemas.microsoft.com/office/drawing/2014/main" id="{EE3B20E8-E091-4B1C-B3B3-5F8246002D5C}"/>
                    </a:ext>
                  </a:extLst>
                </p:cNvPr>
                <p:cNvSpPr/>
                <p:nvPr/>
              </p:nvSpPr>
              <p:spPr>
                <a:xfrm>
                  <a:off x="783378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4" name="Rectangle 293">
                  <a:extLst>
                    <a:ext uri="{FF2B5EF4-FFF2-40B4-BE49-F238E27FC236}">
                      <a16:creationId xmlns:a16="http://schemas.microsoft.com/office/drawing/2014/main" id="{34252032-EAD6-475C-92EF-3D2F417547AC}"/>
                    </a:ext>
                  </a:extLst>
                </p:cNvPr>
                <p:cNvSpPr/>
                <p:nvPr/>
              </p:nvSpPr>
              <p:spPr>
                <a:xfrm>
                  <a:off x="1385412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5" name="Rectangle 294">
                  <a:extLst>
                    <a:ext uri="{FF2B5EF4-FFF2-40B4-BE49-F238E27FC236}">
                      <a16:creationId xmlns:a16="http://schemas.microsoft.com/office/drawing/2014/main" id="{7B54DA48-9A93-4535-B4A8-216342D21A6F}"/>
                    </a:ext>
                  </a:extLst>
                </p:cNvPr>
                <p:cNvSpPr/>
                <p:nvPr/>
              </p:nvSpPr>
              <p:spPr>
                <a:xfrm>
                  <a:off x="1984670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6" name="Rectangle 295">
                  <a:extLst>
                    <a:ext uri="{FF2B5EF4-FFF2-40B4-BE49-F238E27FC236}">
                      <a16:creationId xmlns:a16="http://schemas.microsoft.com/office/drawing/2014/main" id="{78ECF9A3-90F1-43F9-B76A-B9AC43D725AC}"/>
                    </a:ext>
                  </a:extLst>
                </p:cNvPr>
                <p:cNvSpPr/>
                <p:nvPr/>
              </p:nvSpPr>
              <p:spPr>
                <a:xfrm>
                  <a:off x="2581153" y="1458165"/>
                  <a:ext cx="599258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7" name="Rectangle 296">
                  <a:extLst>
                    <a:ext uri="{FF2B5EF4-FFF2-40B4-BE49-F238E27FC236}">
                      <a16:creationId xmlns:a16="http://schemas.microsoft.com/office/drawing/2014/main" id="{BB36F374-5448-4060-9D33-9C70C9A32EFC}"/>
                    </a:ext>
                  </a:extLst>
                </p:cNvPr>
                <p:cNvSpPr/>
                <p:nvPr/>
              </p:nvSpPr>
              <p:spPr>
                <a:xfrm>
                  <a:off x="3180411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8" name="Rectangle 297">
                  <a:extLst>
                    <a:ext uri="{FF2B5EF4-FFF2-40B4-BE49-F238E27FC236}">
                      <a16:creationId xmlns:a16="http://schemas.microsoft.com/office/drawing/2014/main" id="{052EE006-AA2B-47FC-98DA-71BD0AB5F0A4}"/>
                    </a:ext>
                  </a:extLst>
                </p:cNvPr>
                <p:cNvSpPr/>
                <p:nvPr/>
              </p:nvSpPr>
              <p:spPr>
                <a:xfrm>
                  <a:off x="3782445" y="1458165"/>
                  <a:ext cx="602032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9" name="Rectangle 298">
                  <a:extLst>
                    <a:ext uri="{FF2B5EF4-FFF2-40B4-BE49-F238E27FC236}">
                      <a16:creationId xmlns:a16="http://schemas.microsoft.com/office/drawing/2014/main" id="{0BD22630-E306-40AD-B95A-12FD668DD4EC}"/>
                    </a:ext>
                  </a:extLst>
                </p:cNvPr>
                <p:cNvSpPr/>
                <p:nvPr/>
              </p:nvSpPr>
              <p:spPr>
                <a:xfrm>
                  <a:off x="4373379" y="1458165"/>
                  <a:ext cx="602034" cy="602073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49" name="Group 58">
                <a:extLst>
                  <a:ext uri="{FF2B5EF4-FFF2-40B4-BE49-F238E27FC236}">
                    <a16:creationId xmlns:a16="http://schemas.microsoft.com/office/drawing/2014/main" id="{07C6FA6A-4C6F-4102-91BC-F7ECA170A87E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7110" y="4098007"/>
                <a:ext cx="3682313" cy="527982"/>
                <a:chOff x="782595" y="1458097"/>
                <a:chExt cx="4194085" cy="601362"/>
              </a:xfrm>
            </p:grpSpPr>
            <p:sp>
              <p:nvSpPr>
                <p:cNvPr id="286" name="Rectangle 285">
                  <a:extLst>
                    <a:ext uri="{FF2B5EF4-FFF2-40B4-BE49-F238E27FC236}">
                      <a16:creationId xmlns:a16="http://schemas.microsoft.com/office/drawing/2014/main" id="{0A19B19F-DE41-49CA-A28C-033150ECDFD9}"/>
                    </a:ext>
                  </a:extLst>
                </p:cNvPr>
                <p:cNvSpPr/>
                <p:nvPr/>
              </p:nvSpPr>
              <p:spPr>
                <a:xfrm>
                  <a:off x="782350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7" name="Rectangle 286">
                  <a:extLst>
                    <a:ext uri="{FF2B5EF4-FFF2-40B4-BE49-F238E27FC236}">
                      <a16:creationId xmlns:a16="http://schemas.microsoft.com/office/drawing/2014/main" id="{FB90F55A-2017-409A-B93D-2F13C6902A82}"/>
                    </a:ext>
                  </a:extLst>
                </p:cNvPr>
                <p:cNvSpPr/>
                <p:nvPr/>
              </p:nvSpPr>
              <p:spPr>
                <a:xfrm>
                  <a:off x="1384384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8" name="Rectangle 287">
                  <a:extLst>
                    <a:ext uri="{FF2B5EF4-FFF2-40B4-BE49-F238E27FC236}">
                      <a16:creationId xmlns:a16="http://schemas.microsoft.com/office/drawing/2014/main" id="{888B493A-E913-4E4A-8DCA-E8B69C598687}"/>
                    </a:ext>
                  </a:extLst>
                </p:cNvPr>
                <p:cNvSpPr/>
                <p:nvPr/>
              </p:nvSpPr>
              <p:spPr>
                <a:xfrm>
                  <a:off x="1986416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9" name="Rectangle 288">
                  <a:extLst>
                    <a:ext uri="{FF2B5EF4-FFF2-40B4-BE49-F238E27FC236}">
                      <a16:creationId xmlns:a16="http://schemas.microsoft.com/office/drawing/2014/main" id="{928BC784-274F-4EBF-8D11-87D399EF9E79}"/>
                    </a:ext>
                  </a:extLst>
                </p:cNvPr>
                <p:cNvSpPr/>
                <p:nvPr/>
              </p:nvSpPr>
              <p:spPr>
                <a:xfrm>
                  <a:off x="2580125" y="1458876"/>
                  <a:ext cx="602034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0" name="Rectangle 289">
                  <a:extLst>
                    <a:ext uri="{FF2B5EF4-FFF2-40B4-BE49-F238E27FC236}">
                      <a16:creationId xmlns:a16="http://schemas.microsoft.com/office/drawing/2014/main" id="{5F73840F-044C-4B66-BB2D-503F7B28DD81}"/>
                    </a:ext>
                  </a:extLst>
                </p:cNvPr>
                <p:cNvSpPr/>
                <p:nvPr/>
              </p:nvSpPr>
              <p:spPr>
                <a:xfrm>
                  <a:off x="3182159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1" name="Rectangle 290">
                  <a:extLst>
                    <a:ext uri="{FF2B5EF4-FFF2-40B4-BE49-F238E27FC236}">
                      <a16:creationId xmlns:a16="http://schemas.microsoft.com/office/drawing/2014/main" id="{0928D7B7-7EF3-49D6-97FD-620142A63BE3}"/>
                    </a:ext>
                  </a:extLst>
                </p:cNvPr>
                <p:cNvSpPr/>
                <p:nvPr/>
              </p:nvSpPr>
              <p:spPr>
                <a:xfrm>
                  <a:off x="3784191" y="1458876"/>
                  <a:ext cx="599258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92" name="Rectangle 291">
                  <a:extLst>
                    <a:ext uri="{FF2B5EF4-FFF2-40B4-BE49-F238E27FC236}">
                      <a16:creationId xmlns:a16="http://schemas.microsoft.com/office/drawing/2014/main" id="{62D8934A-75ED-4706-AD74-2EE562AD7522}"/>
                    </a:ext>
                  </a:extLst>
                </p:cNvPr>
                <p:cNvSpPr/>
                <p:nvPr/>
              </p:nvSpPr>
              <p:spPr>
                <a:xfrm>
                  <a:off x="4375127" y="1458876"/>
                  <a:ext cx="602032" cy="599298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grpSp>
            <p:nvGrpSpPr>
              <p:cNvPr id="250" name="Group 66">
                <a:extLst>
                  <a:ext uri="{FF2B5EF4-FFF2-40B4-BE49-F238E27FC236}">
                    <a16:creationId xmlns:a16="http://schemas.microsoft.com/office/drawing/2014/main" id="{845AB2C7-E1BC-493D-9B7D-DA6FB3BA83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88013" y="4625989"/>
                <a:ext cx="3682313" cy="527982"/>
                <a:chOff x="782595" y="1458097"/>
                <a:chExt cx="4194085" cy="601362"/>
              </a:xfrm>
            </p:grpSpPr>
            <p:sp>
              <p:nvSpPr>
                <p:cNvPr id="279" name="Rectangle 278">
                  <a:extLst>
                    <a:ext uri="{FF2B5EF4-FFF2-40B4-BE49-F238E27FC236}">
                      <a16:creationId xmlns:a16="http://schemas.microsoft.com/office/drawing/2014/main" id="{33D0B7BB-E738-4004-B61A-755B4B36866A}"/>
                    </a:ext>
                  </a:extLst>
                </p:cNvPr>
                <p:cNvSpPr/>
                <p:nvPr/>
              </p:nvSpPr>
              <p:spPr>
                <a:xfrm>
                  <a:off x="781321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0" name="Rectangle 279">
                  <a:extLst>
                    <a:ext uri="{FF2B5EF4-FFF2-40B4-BE49-F238E27FC236}">
                      <a16:creationId xmlns:a16="http://schemas.microsoft.com/office/drawing/2014/main" id="{63A2B0E8-366D-4E6B-8B8A-13D43C830774}"/>
                    </a:ext>
                  </a:extLst>
                </p:cNvPr>
                <p:cNvSpPr/>
                <p:nvPr/>
              </p:nvSpPr>
              <p:spPr>
                <a:xfrm>
                  <a:off x="1383355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1" name="Rectangle 280">
                  <a:extLst>
                    <a:ext uri="{FF2B5EF4-FFF2-40B4-BE49-F238E27FC236}">
                      <a16:creationId xmlns:a16="http://schemas.microsoft.com/office/drawing/2014/main" id="{F184189C-2FBF-48A2-A220-CEA549D4C2CC}"/>
                    </a:ext>
                  </a:extLst>
                </p:cNvPr>
                <p:cNvSpPr/>
                <p:nvPr/>
              </p:nvSpPr>
              <p:spPr>
                <a:xfrm>
                  <a:off x="1985386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2" name="Rectangle 281">
                  <a:extLst>
                    <a:ext uri="{FF2B5EF4-FFF2-40B4-BE49-F238E27FC236}">
                      <a16:creationId xmlns:a16="http://schemas.microsoft.com/office/drawing/2014/main" id="{5B13C017-BE06-47B8-99B9-C37B9D2448A0}"/>
                    </a:ext>
                  </a:extLst>
                </p:cNvPr>
                <p:cNvSpPr/>
                <p:nvPr/>
              </p:nvSpPr>
              <p:spPr>
                <a:xfrm>
                  <a:off x="2579096" y="1456814"/>
                  <a:ext cx="602034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3" name="Rectangle 282">
                  <a:extLst>
                    <a:ext uri="{FF2B5EF4-FFF2-40B4-BE49-F238E27FC236}">
                      <a16:creationId xmlns:a16="http://schemas.microsoft.com/office/drawing/2014/main" id="{E1F7F907-49FD-4343-8CF2-6713274BAAB8}"/>
                    </a:ext>
                  </a:extLst>
                </p:cNvPr>
                <p:cNvSpPr/>
                <p:nvPr/>
              </p:nvSpPr>
              <p:spPr>
                <a:xfrm>
                  <a:off x="3181130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4" name="Rectangle 283">
                  <a:extLst>
                    <a:ext uri="{FF2B5EF4-FFF2-40B4-BE49-F238E27FC236}">
                      <a16:creationId xmlns:a16="http://schemas.microsoft.com/office/drawing/2014/main" id="{20C2688D-921D-4DA6-A5CC-686D1C5805C7}"/>
                    </a:ext>
                  </a:extLst>
                </p:cNvPr>
                <p:cNvSpPr/>
                <p:nvPr/>
              </p:nvSpPr>
              <p:spPr>
                <a:xfrm>
                  <a:off x="3783161" y="1456814"/>
                  <a:ext cx="599258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  <p:sp>
              <p:nvSpPr>
                <p:cNvPr id="285" name="Rectangle 284">
                  <a:extLst>
                    <a:ext uri="{FF2B5EF4-FFF2-40B4-BE49-F238E27FC236}">
                      <a16:creationId xmlns:a16="http://schemas.microsoft.com/office/drawing/2014/main" id="{77AE33BF-E4FB-4BB7-B2B5-04F9BF36019B}"/>
                    </a:ext>
                  </a:extLst>
                </p:cNvPr>
                <p:cNvSpPr/>
                <p:nvPr/>
              </p:nvSpPr>
              <p:spPr>
                <a:xfrm>
                  <a:off x="4374098" y="1456814"/>
                  <a:ext cx="602032" cy="60207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>
                      <a:lumMod val="9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GB"/>
                </a:p>
              </p:txBody>
            </p:sp>
          </p:grpSp>
          <p:sp>
            <p:nvSpPr>
              <p:cNvPr id="251" name="Rectangle 250">
                <a:extLst>
                  <a:ext uri="{FF2B5EF4-FFF2-40B4-BE49-F238E27FC236}">
                    <a16:creationId xmlns:a16="http://schemas.microsoft.com/office/drawing/2014/main" id="{BD0A968E-6B70-44B4-A1F4-4A3420241927}"/>
                  </a:ext>
                </a:extLst>
              </p:cNvPr>
              <p:cNvSpPr/>
              <p:nvPr/>
            </p:nvSpPr>
            <p:spPr>
              <a:xfrm>
                <a:off x="658418" y="5153469"/>
                <a:ext cx="69784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Walk</a:t>
                </a:r>
              </a:p>
            </p:txBody>
          </p:sp>
          <p:sp>
            <p:nvSpPr>
              <p:cNvPr id="252" name="Rectangle 251">
                <a:extLst>
                  <a:ext uri="{FF2B5EF4-FFF2-40B4-BE49-F238E27FC236}">
                    <a16:creationId xmlns:a16="http://schemas.microsoft.com/office/drawing/2014/main" id="{546F33C9-B0F8-4824-BB85-37A633D82DF7}"/>
                  </a:ext>
                </a:extLst>
              </p:cNvPr>
              <p:cNvSpPr/>
              <p:nvPr/>
            </p:nvSpPr>
            <p:spPr>
              <a:xfrm>
                <a:off x="1113026" y="5153469"/>
                <a:ext cx="84332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Bicycle</a:t>
                </a:r>
              </a:p>
            </p:txBody>
          </p:sp>
          <p:sp>
            <p:nvSpPr>
              <p:cNvPr id="253" name="Rectangle 252">
                <a:extLst>
                  <a:ext uri="{FF2B5EF4-FFF2-40B4-BE49-F238E27FC236}">
                    <a16:creationId xmlns:a16="http://schemas.microsoft.com/office/drawing/2014/main" id="{E994E4C7-20FC-4AC9-9A47-D8AF7D6285D4}"/>
                  </a:ext>
                </a:extLst>
              </p:cNvPr>
              <p:cNvSpPr/>
              <p:nvPr/>
            </p:nvSpPr>
            <p:spPr>
              <a:xfrm>
                <a:off x="1802629" y="5153469"/>
                <a:ext cx="57242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Car</a:t>
                </a:r>
              </a:p>
            </p:txBody>
          </p:sp>
          <p:sp>
            <p:nvSpPr>
              <p:cNvPr id="254" name="Rectangle 253">
                <a:extLst>
                  <a:ext uri="{FF2B5EF4-FFF2-40B4-BE49-F238E27FC236}">
                    <a16:creationId xmlns:a16="http://schemas.microsoft.com/office/drawing/2014/main" id="{2CE7D09C-7DBE-460A-A22B-ABF1E1913CAF}"/>
                  </a:ext>
                </a:extLst>
              </p:cNvPr>
              <p:cNvSpPr/>
              <p:nvPr/>
            </p:nvSpPr>
            <p:spPr>
              <a:xfrm>
                <a:off x="2353087" y="5153469"/>
                <a:ext cx="57492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Bus</a:t>
                </a:r>
              </a:p>
            </p:txBody>
          </p:sp>
          <p:sp>
            <p:nvSpPr>
              <p:cNvPr id="255" name="Rectangle 254">
                <a:extLst>
                  <a:ext uri="{FF2B5EF4-FFF2-40B4-BE49-F238E27FC236}">
                    <a16:creationId xmlns:a16="http://schemas.microsoft.com/office/drawing/2014/main" id="{93FF1CDB-33DF-47BD-932A-4EA69CF5B8C4}"/>
                  </a:ext>
                </a:extLst>
              </p:cNvPr>
              <p:cNvSpPr/>
              <p:nvPr/>
            </p:nvSpPr>
            <p:spPr>
              <a:xfrm>
                <a:off x="2829725" y="5153469"/>
                <a:ext cx="712891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Tram</a:t>
                </a:r>
              </a:p>
            </p:txBody>
          </p:sp>
          <p:sp>
            <p:nvSpPr>
              <p:cNvPr id="256" name="Rectangle 255">
                <a:extLst>
                  <a:ext uri="{FF2B5EF4-FFF2-40B4-BE49-F238E27FC236}">
                    <a16:creationId xmlns:a16="http://schemas.microsoft.com/office/drawing/2014/main" id="{810B17C1-EACF-4D60-B707-3F1B9D271D71}"/>
                  </a:ext>
                </a:extLst>
              </p:cNvPr>
              <p:cNvSpPr/>
              <p:nvPr/>
            </p:nvSpPr>
            <p:spPr>
              <a:xfrm>
                <a:off x="3331467" y="5153469"/>
                <a:ext cx="715398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Train</a:t>
                </a:r>
              </a:p>
            </p:txBody>
          </p:sp>
          <p:sp>
            <p:nvSpPr>
              <p:cNvPr id="257" name="Rectangle 256">
                <a:extLst>
                  <a:ext uri="{FF2B5EF4-FFF2-40B4-BE49-F238E27FC236}">
                    <a16:creationId xmlns:a16="http://schemas.microsoft.com/office/drawing/2014/main" id="{3F872E11-5198-49AA-BB19-F39E4FB84931}"/>
                  </a:ext>
                </a:extLst>
              </p:cNvPr>
              <p:cNvSpPr/>
              <p:nvPr/>
            </p:nvSpPr>
            <p:spPr>
              <a:xfrm>
                <a:off x="3850006" y="5153469"/>
                <a:ext cx="735467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solidFill>
                      <a:schemeClr val="bg1">
                        <a:lumMod val="65000"/>
                      </a:schemeClr>
                    </a:solidFill>
                    <a:ea typeface="Calibri" panose="020F0502020204030204" pitchFamily="34" charset="0"/>
                    <a:cs typeface="Liberation Sans"/>
                  </a:rPr>
                  <a:t>Other</a:t>
                </a:r>
              </a:p>
            </p:txBody>
          </p:sp>
          <p:sp>
            <p:nvSpPr>
              <p:cNvPr id="258" name="Rectangle 257">
                <a:extLst>
                  <a:ext uri="{FF2B5EF4-FFF2-40B4-BE49-F238E27FC236}">
                    <a16:creationId xmlns:a16="http://schemas.microsoft.com/office/drawing/2014/main" id="{AD3FF17C-402C-490A-B722-E1BF0FCAEA5E}"/>
                  </a:ext>
                </a:extLst>
              </p:cNvPr>
              <p:cNvSpPr/>
              <p:nvPr/>
            </p:nvSpPr>
            <p:spPr>
              <a:xfrm>
                <a:off x="1707223" y="5404374"/>
                <a:ext cx="1778966" cy="3937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lnSpc>
                    <a:spcPct val="115000"/>
                  </a:lnSpc>
                  <a:spcAft>
                    <a:spcPts val="0"/>
                  </a:spcAft>
                  <a:defRPr/>
                </a:pPr>
                <a:r>
                  <a:rPr lang="en-GB" sz="900" kern="50" dirty="0">
                    <a:ea typeface="Calibri" panose="020F0502020204030204" pitchFamily="34" charset="0"/>
                    <a:cs typeface="Liberation Sans"/>
                  </a:rPr>
                  <a:t>Types of Transport</a:t>
                </a:r>
              </a:p>
            </p:txBody>
          </p:sp>
          <p:sp>
            <p:nvSpPr>
              <p:cNvPr id="259" name="Oval 258">
                <a:extLst>
                  <a:ext uri="{FF2B5EF4-FFF2-40B4-BE49-F238E27FC236}">
                    <a16:creationId xmlns:a16="http://schemas.microsoft.com/office/drawing/2014/main" id="{E035E7BE-DAFC-480B-930B-6346BC0D3168}"/>
                  </a:ext>
                </a:extLst>
              </p:cNvPr>
              <p:cNvSpPr/>
              <p:nvPr/>
            </p:nvSpPr>
            <p:spPr>
              <a:xfrm>
                <a:off x="845355" y="4705249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0" name="Oval 259">
                <a:extLst>
                  <a:ext uri="{FF2B5EF4-FFF2-40B4-BE49-F238E27FC236}">
                    <a16:creationId xmlns:a16="http://schemas.microsoft.com/office/drawing/2014/main" id="{BBCE663F-974C-40E6-BFA0-4D51FB59B6DE}"/>
                  </a:ext>
                </a:extLst>
              </p:cNvPr>
              <p:cNvSpPr/>
              <p:nvPr/>
            </p:nvSpPr>
            <p:spPr>
              <a:xfrm>
                <a:off x="845355" y="4181515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1" name="Oval 260">
                <a:extLst>
                  <a:ext uri="{FF2B5EF4-FFF2-40B4-BE49-F238E27FC236}">
                    <a16:creationId xmlns:a16="http://schemas.microsoft.com/office/drawing/2014/main" id="{46902E69-F453-4084-ABC6-B672EC2E0461}"/>
                  </a:ext>
                </a:extLst>
              </p:cNvPr>
              <p:cNvSpPr/>
              <p:nvPr/>
            </p:nvSpPr>
            <p:spPr>
              <a:xfrm>
                <a:off x="845355" y="365778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2" name="Oval 261">
                <a:extLst>
                  <a:ext uri="{FF2B5EF4-FFF2-40B4-BE49-F238E27FC236}">
                    <a16:creationId xmlns:a16="http://schemas.microsoft.com/office/drawing/2014/main" id="{963B3D0C-E5A6-498A-AB37-363AE2947C20}"/>
                  </a:ext>
                </a:extLst>
              </p:cNvPr>
              <p:cNvSpPr/>
              <p:nvPr/>
            </p:nvSpPr>
            <p:spPr>
              <a:xfrm>
                <a:off x="845355" y="3134047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3" name="Oval 262">
                <a:extLst>
                  <a:ext uri="{FF2B5EF4-FFF2-40B4-BE49-F238E27FC236}">
                    <a16:creationId xmlns:a16="http://schemas.microsoft.com/office/drawing/2014/main" id="{306B7EE6-ABA2-44F3-BC05-B6DC4A10CB2E}"/>
                  </a:ext>
                </a:extLst>
              </p:cNvPr>
              <p:cNvSpPr/>
              <p:nvPr/>
            </p:nvSpPr>
            <p:spPr>
              <a:xfrm>
                <a:off x="845355" y="2610312"/>
                <a:ext cx="387295" cy="384884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4" name="Oval 263">
                <a:extLst>
                  <a:ext uri="{FF2B5EF4-FFF2-40B4-BE49-F238E27FC236}">
                    <a16:creationId xmlns:a16="http://schemas.microsoft.com/office/drawing/2014/main" id="{48B70919-7C9D-4913-BB66-CF741CE5FEAE}"/>
                  </a:ext>
                </a:extLst>
              </p:cNvPr>
              <p:cNvSpPr/>
              <p:nvPr/>
            </p:nvSpPr>
            <p:spPr>
              <a:xfrm>
                <a:off x="845355" y="2084141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5" name="Freeform 89">
                <a:extLst>
                  <a:ext uri="{FF2B5EF4-FFF2-40B4-BE49-F238E27FC236}">
                    <a16:creationId xmlns:a16="http://schemas.microsoft.com/office/drawing/2014/main" id="{7A3BB0AE-7013-4B0A-9DDF-A3E6E0A01A87}"/>
                  </a:ext>
                </a:extLst>
              </p:cNvPr>
              <p:cNvSpPr/>
              <p:nvPr/>
            </p:nvSpPr>
            <p:spPr>
              <a:xfrm rot="10800000">
                <a:off x="845355" y="1721182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8497E779-8C9C-4334-BD8D-D70688757430}"/>
                  </a:ext>
                </a:extLst>
              </p:cNvPr>
              <p:cNvSpPr/>
              <p:nvPr/>
            </p:nvSpPr>
            <p:spPr>
              <a:xfrm>
                <a:off x="1403156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7" name="Oval 266">
                <a:extLst>
                  <a:ext uri="{FF2B5EF4-FFF2-40B4-BE49-F238E27FC236}">
                    <a16:creationId xmlns:a16="http://schemas.microsoft.com/office/drawing/2014/main" id="{3AA1DA04-12C0-4985-BE0E-B8092FBDE41B}"/>
                  </a:ext>
                </a:extLst>
              </p:cNvPr>
              <p:cNvSpPr/>
              <p:nvPr/>
            </p:nvSpPr>
            <p:spPr>
              <a:xfrm>
                <a:off x="1914677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8" name="Oval 267">
                <a:extLst>
                  <a:ext uri="{FF2B5EF4-FFF2-40B4-BE49-F238E27FC236}">
                    <a16:creationId xmlns:a16="http://schemas.microsoft.com/office/drawing/2014/main" id="{034B5BDD-B522-4E1B-9785-DCAAB9C23540}"/>
                  </a:ext>
                </a:extLst>
              </p:cNvPr>
              <p:cNvSpPr/>
              <p:nvPr/>
            </p:nvSpPr>
            <p:spPr>
              <a:xfrm>
                <a:off x="1934164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69" name="Oval 268">
                <a:extLst>
                  <a:ext uri="{FF2B5EF4-FFF2-40B4-BE49-F238E27FC236}">
                    <a16:creationId xmlns:a16="http://schemas.microsoft.com/office/drawing/2014/main" id="{7999745A-466F-4347-9325-B3C783EE0D90}"/>
                  </a:ext>
                </a:extLst>
              </p:cNvPr>
              <p:cNvSpPr/>
              <p:nvPr/>
            </p:nvSpPr>
            <p:spPr>
              <a:xfrm>
                <a:off x="2435941" y="4181515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0" name="Oval 269">
                <a:extLst>
                  <a:ext uri="{FF2B5EF4-FFF2-40B4-BE49-F238E27FC236}">
                    <a16:creationId xmlns:a16="http://schemas.microsoft.com/office/drawing/2014/main" id="{DC0FB278-188F-4669-BA03-E3D5E4FA7711}"/>
                  </a:ext>
                </a:extLst>
              </p:cNvPr>
              <p:cNvSpPr/>
              <p:nvPr/>
            </p:nvSpPr>
            <p:spPr>
              <a:xfrm>
                <a:off x="2435941" y="4705249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1" name="Freeform 96">
                <a:extLst>
                  <a:ext uri="{FF2B5EF4-FFF2-40B4-BE49-F238E27FC236}">
                    <a16:creationId xmlns:a16="http://schemas.microsoft.com/office/drawing/2014/main" id="{D881C7A4-F160-46ED-BA06-80A3C0B27B64}"/>
                  </a:ext>
                </a:extLst>
              </p:cNvPr>
              <p:cNvSpPr/>
              <p:nvPr/>
            </p:nvSpPr>
            <p:spPr>
              <a:xfrm rot="10800000">
                <a:off x="1897626" y="3820991"/>
                <a:ext cx="387295" cy="202185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2" name="Oval 271">
                <a:extLst>
                  <a:ext uri="{FF2B5EF4-FFF2-40B4-BE49-F238E27FC236}">
                    <a16:creationId xmlns:a16="http://schemas.microsoft.com/office/drawing/2014/main" id="{D8C16CA0-10B7-4398-BCF8-E321EA62C961}"/>
                  </a:ext>
                </a:extLst>
              </p:cNvPr>
              <p:cNvSpPr/>
              <p:nvPr/>
            </p:nvSpPr>
            <p:spPr>
              <a:xfrm>
                <a:off x="2426198" y="3635857"/>
                <a:ext cx="387293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3" name="Freeform 98">
                <a:extLst>
                  <a:ext uri="{FF2B5EF4-FFF2-40B4-BE49-F238E27FC236}">
                    <a16:creationId xmlns:a16="http://schemas.microsoft.com/office/drawing/2014/main" id="{206F4838-8D31-474C-912F-F2186531CD41}"/>
                  </a:ext>
                </a:extLst>
              </p:cNvPr>
              <p:cNvSpPr/>
              <p:nvPr/>
            </p:nvSpPr>
            <p:spPr>
              <a:xfrm rot="10800000">
                <a:off x="2964512" y="4376393"/>
                <a:ext cx="387295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4" name="Oval 273">
                <a:extLst>
                  <a:ext uri="{FF2B5EF4-FFF2-40B4-BE49-F238E27FC236}">
                    <a16:creationId xmlns:a16="http://schemas.microsoft.com/office/drawing/2014/main" id="{12837721-4DB5-4556-BDC6-B53938F26F0D}"/>
                  </a:ext>
                </a:extLst>
              </p:cNvPr>
              <p:cNvSpPr/>
              <p:nvPr/>
            </p:nvSpPr>
            <p:spPr>
              <a:xfrm>
                <a:off x="1386105" y="4183950"/>
                <a:ext cx="387295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5" name="Oval 274">
                <a:extLst>
                  <a:ext uri="{FF2B5EF4-FFF2-40B4-BE49-F238E27FC236}">
                    <a16:creationId xmlns:a16="http://schemas.microsoft.com/office/drawing/2014/main" id="{79A9B3D8-B5A2-4614-A8F5-B47C151BC877}"/>
                  </a:ext>
                </a:extLst>
              </p:cNvPr>
              <p:cNvSpPr/>
              <p:nvPr/>
            </p:nvSpPr>
            <p:spPr>
              <a:xfrm>
                <a:off x="2959640" y="4697941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F9D00DD7-47C2-44D3-8960-5CCA6D11A6AF}"/>
                  </a:ext>
                </a:extLst>
              </p:cNvPr>
              <p:cNvSpPr/>
              <p:nvPr/>
            </p:nvSpPr>
            <p:spPr>
              <a:xfrm>
                <a:off x="3483340" y="4690633"/>
                <a:ext cx="387293" cy="387321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7" name="Oval 276">
                <a:extLst>
                  <a:ext uri="{FF2B5EF4-FFF2-40B4-BE49-F238E27FC236}">
                    <a16:creationId xmlns:a16="http://schemas.microsoft.com/office/drawing/2014/main" id="{C0C17649-1146-46DC-AC0D-BC606E242513}"/>
                  </a:ext>
                </a:extLst>
              </p:cNvPr>
              <p:cNvSpPr/>
              <p:nvPr/>
            </p:nvSpPr>
            <p:spPr>
              <a:xfrm>
                <a:off x="4007039" y="4683326"/>
                <a:ext cx="387295" cy="387319"/>
              </a:xfrm>
              <a:prstGeom prst="ellipse">
                <a:avLst/>
              </a:pr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8" name="Freeform 103">
                <a:extLst>
                  <a:ext uri="{FF2B5EF4-FFF2-40B4-BE49-F238E27FC236}">
                    <a16:creationId xmlns:a16="http://schemas.microsoft.com/office/drawing/2014/main" id="{C345CE27-33A0-4480-AF89-BF83FD311AC0}"/>
                  </a:ext>
                </a:extLst>
              </p:cNvPr>
              <p:cNvSpPr/>
              <p:nvPr/>
            </p:nvSpPr>
            <p:spPr>
              <a:xfrm rot="10800000">
                <a:off x="4014348" y="4366649"/>
                <a:ext cx="387293" cy="199750"/>
              </a:xfrm>
              <a:custGeom>
                <a:avLst/>
                <a:gdLst>
                  <a:gd name="connsiteX0" fmla="*/ 193590 w 387180"/>
                  <a:gd name="connsiteY0" fmla="*/ 0 h 201486"/>
                  <a:gd name="connsiteX1" fmla="*/ 387180 w 387180"/>
                  <a:gd name="connsiteY1" fmla="*/ 193590 h 201486"/>
                  <a:gd name="connsiteX2" fmla="*/ 385586 w 387180"/>
                  <a:gd name="connsiteY2" fmla="*/ 201486 h 201486"/>
                  <a:gd name="connsiteX3" fmla="*/ 1594 w 387180"/>
                  <a:gd name="connsiteY3" fmla="*/ 201486 h 201486"/>
                  <a:gd name="connsiteX4" fmla="*/ 0 w 387180"/>
                  <a:gd name="connsiteY4" fmla="*/ 193590 h 201486"/>
                  <a:gd name="connsiteX5" fmla="*/ 193590 w 387180"/>
                  <a:gd name="connsiteY5" fmla="*/ 0 h 2014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87180" h="201486">
                    <a:moveTo>
                      <a:pt x="193590" y="0"/>
                    </a:moveTo>
                    <a:cubicBezTo>
                      <a:pt x="300507" y="0"/>
                      <a:pt x="387180" y="86673"/>
                      <a:pt x="387180" y="193590"/>
                    </a:cubicBezTo>
                    <a:lnTo>
                      <a:pt x="385586" y="201486"/>
                    </a:lnTo>
                    <a:lnTo>
                      <a:pt x="1594" y="201486"/>
                    </a:lnTo>
                    <a:lnTo>
                      <a:pt x="0" y="193590"/>
                    </a:lnTo>
                    <a:cubicBezTo>
                      <a:pt x="0" y="86673"/>
                      <a:pt x="86673" y="0"/>
                      <a:pt x="193590" y="0"/>
                    </a:cubicBezTo>
                    <a:close/>
                  </a:path>
                </a:pathLst>
              </a:custGeom>
              <a:solidFill>
                <a:srgbClr val="E94D1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sp>
          <p:nvSpPr>
            <p:cNvPr id="243" name="Rectangle 242">
              <a:extLst>
                <a:ext uri="{FF2B5EF4-FFF2-40B4-BE49-F238E27FC236}">
                  <a16:creationId xmlns:a16="http://schemas.microsoft.com/office/drawing/2014/main" id="{CF21C831-5F18-426C-A385-A1B763DE44ED}"/>
                </a:ext>
              </a:extLst>
            </p:cNvPr>
            <p:cNvSpPr/>
            <p:nvPr/>
          </p:nvSpPr>
          <p:spPr>
            <a:xfrm>
              <a:off x="695729" y="1309132"/>
              <a:ext cx="3494867" cy="2516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  <a:defRPr/>
              </a:pPr>
              <a:r>
                <a:rPr lang="en-GB" sz="900" b="1" kern="50" dirty="0">
                  <a:ea typeface="Calibri" panose="020F0502020204030204" pitchFamily="34" charset="0"/>
                  <a:cs typeface="Liberation Sans"/>
                </a:rPr>
                <a:t>A Pictogram to Show How the Children in KS2 Travel to School</a:t>
              </a:r>
            </a:p>
          </p:txBody>
        </p:sp>
      </p:grpSp>
      <p:sp>
        <p:nvSpPr>
          <p:cNvPr id="328" name="Rectangle 327"/>
          <p:cNvSpPr/>
          <p:nvPr/>
        </p:nvSpPr>
        <p:spPr>
          <a:xfrm>
            <a:off x="4838356" y="600640"/>
            <a:ext cx="37496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pictogram uses pictures or symbols to represent information.</a:t>
            </a:r>
          </a:p>
        </p:txBody>
      </p:sp>
      <p:sp>
        <p:nvSpPr>
          <p:cNvPr id="329" name="Rectangle 328"/>
          <p:cNvSpPr/>
          <p:nvPr/>
        </p:nvSpPr>
        <p:spPr>
          <a:xfrm>
            <a:off x="4838356" y="1258581"/>
            <a:ext cx="37496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key shows the value (how much) that is represented by one picture or symbol.</a:t>
            </a:r>
          </a:p>
        </p:txBody>
      </p:sp>
      <p:sp>
        <p:nvSpPr>
          <p:cNvPr id="330" name="Rectangle 329"/>
          <p:cNvSpPr/>
          <p:nvPr/>
        </p:nvSpPr>
        <p:spPr>
          <a:xfrm>
            <a:off x="4839913" y="5225256"/>
            <a:ext cx="35484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In both of these pictograms, the data is the same but the value of the symbol is different.</a:t>
            </a:r>
          </a:p>
        </p:txBody>
      </p:sp>
    </p:spTree>
    <p:extLst>
      <p:ext uri="{BB962C8B-B14F-4D97-AF65-F5344CB8AC3E}">
        <p14:creationId xmlns:p14="http://schemas.microsoft.com/office/powerpoint/2010/main" val="2101591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0"/>
      <p:bldP spid="328" grpId="0"/>
      <p:bldP spid="329" grpId="0"/>
      <p:bldP spid="3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629723"/>
            <a:ext cx="758246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What does a </a:t>
            </a:r>
            <a:r>
              <a:rPr lang="en-GB" altLang="en-US" sz="2400" b="1" dirty="0"/>
              <a:t>block graph </a:t>
            </a:r>
            <a:r>
              <a:rPr lang="en-GB" altLang="en-US" sz="2400" dirty="0"/>
              <a:t>show?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</a:t>
            </a:r>
            <a:r>
              <a:rPr lang="en-GB" altLang="en-US" b="1" dirty="0"/>
              <a:t>block graph </a:t>
            </a:r>
            <a:r>
              <a:rPr lang="en-GB" altLang="en-US" dirty="0"/>
              <a:t>is a information that has been put into a visual graph, represented in blocks.</a:t>
            </a:r>
          </a:p>
        </p:txBody>
      </p:sp>
      <p:sp>
        <p:nvSpPr>
          <p:cNvPr id="158" name="Rectangle 157"/>
          <p:cNvSpPr/>
          <p:nvPr/>
        </p:nvSpPr>
        <p:spPr>
          <a:xfrm>
            <a:off x="805885" y="3533937"/>
            <a:ext cx="7582465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What must a </a:t>
            </a:r>
            <a:r>
              <a:rPr lang="en-GB" altLang="en-US" sz="2400" b="1" dirty="0"/>
              <a:t>block graph </a:t>
            </a:r>
            <a:r>
              <a:rPr lang="en-GB" altLang="en-US" sz="2400" dirty="0"/>
              <a:t>have?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A block graph must always have a </a:t>
            </a:r>
            <a:r>
              <a:rPr lang="en-GB" altLang="en-US" b="1" dirty="0"/>
              <a:t>title</a:t>
            </a:r>
            <a:r>
              <a:rPr lang="en-GB" altLang="en-US" dirty="0"/>
              <a:t> explaining what it shows.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Blocks must be carefully drawn to show the data. 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There must be </a:t>
            </a:r>
            <a:r>
              <a:rPr lang="en-GB" altLang="en-US" b="1" dirty="0"/>
              <a:t>no gap </a:t>
            </a:r>
            <a:r>
              <a:rPr lang="en-GB" altLang="en-US" dirty="0"/>
              <a:t>between each bar.</a:t>
            </a:r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altLang="en-US" dirty="0"/>
              <a:t>Each bar must be the </a:t>
            </a:r>
            <a:r>
              <a:rPr lang="en-GB" altLang="en-US" b="1" dirty="0"/>
              <a:t>same width</a:t>
            </a:r>
            <a:r>
              <a:rPr lang="en-GB" altLang="en-US" dirty="0"/>
              <a:t>.</a:t>
            </a:r>
          </a:p>
          <a:p>
            <a:pPr>
              <a:lnSpc>
                <a:spcPct val="100000"/>
              </a:lnSpc>
              <a:spcBef>
                <a:spcPct val="0"/>
              </a:spcBef>
            </a:pPr>
            <a:endParaRPr lang="en-GB" altLang="en-US" dirty="0"/>
          </a:p>
          <a:p>
            <a:pPr marL="285750" indent="-285750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Char char="•"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" grpId="0"/>
      <p:bldP spid="15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629723"/>
            <a:ext cx="7582465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dirty="0"/>
              <a:t>How do you represent the data in a </a:t>
            </a:r>
            <a:r>
              <a:rPr lang="en-GB" altLang="en-US" sz="2400" b="1" dirty="0"/>
              <a:t>block graph</a:t>
            </a:r>
            <a:r>
              <a:rPr lang="en-GB" altLang="en-US" sz="2400" dirty="0"/>
              <a:t>?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sz="2000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</a:t>
            </a:r>
            <a:r>
              <a:rPr lang="en-GB" altLang="en-US" b="1" dirty="0"/>
              <a:t>number line </a:t>
            </a:r>
            <a:r>
              <a:rPr lang="en-GB" altLang="en-US" dirty="0"/>
              <a:t>is marked on the </a:t>
            </a:r>
            <a:r>
              <a:rPr lang="en-GB" altLang="en-US" b="1" dirty="0"/>
              <a:t>vertical </a:t>
            </a:r>
            <a:r>
              <a:rPr lang="en-GB" altLang="en-US" b="1" dirty="0">
                <a:solidFill>
                  <a:srgbClr val="FF0000"/>
                </a:solidFill>
              </a:rPr>
              <a:t>(top to bottom)</a:t>
            </a:r>
            <a:r>
              <a:rPr lang="en-GB" altLang="en-US" dirty="0">
                <a:solidFill>
                  <a:srgbClr val="FF0000"/>
                </a:solidFill>
              </a:rPr>
              <a:t> </a:t>
            </a:r>
            <a:r>
              <a:rPr lang="en-GB" altLang="en-US" dirty="0"/>
              <a:t>axis (y).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</a:t>
            </a:r>
            <a:r>
              <a:rPr lang="en-GB" altLang="en-US" b="1" dirty="0"/>
              <a:t>categories </a:t>
            </a:r>
            <a:r>
              <a:rPr lang="en-GB" altLang="en-US" dirty="0"/>
              <a:t>are organised on the </a:t>
            </a:r>
            <a:r>
              <a:rPr lang="en-GB" altLang="en-US" b="1" dirty="0"/>
              <a:t>horizontal</a:t>
            </a:r>
            <a:r>
              <a:rPr lang="en-GB" altLang="en-US" dirty="0"/>
              <a:t> </a:t>
            </a:r>
            <a:r>
              <a:rPr lang="en-GB" altLang="en-US" b="1" dirty="0">
                <a:solidFill>
                  <a:srgbClr val="FF0000"/>
                </a:solidFill>
              </a:rPr>
              <a:t>(across) </a:t>
            </a:r>
            <a:r>
              <a:rPr lang="en-GB" altLang="en-US" dirty="0"/>
              <a:t>axis (x).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Each axis must have a </a:t>
            </a:r>
            <a:r>
              <a:rPr lang="en-GB" altLang="en-US" b="1" dirty="0"/>
              <a:t>label</a:t>
            </a:r>
            <a:r>
              <a:rPr lang="en-GB" altLang="en-US" dirty="0"/>
              <a:t> explaining what it shows.</a:t>
            </a:r>
          </a:p>
        </p:txBody>
      </p:sp>
    </p:spTree>
    <p:extLst>
      <p:ext uri="{BB962C8B-B14F-4D97-AF65-F5344CB8AC3E}">
        <p14:creationId xmlns:p14="http://schemas.microsoft.com/office/powerpoint/2010/main" val="1910688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351" t="10962" r="2838" b="33824"/>
          <a:stretch/>
        </p:blipFill>
        <p:spPr>
          <a:xfrm>
            <a:off x="899360" y="2320263"/>
            <a:ext cx="3697757" cy="2897780"/>
          </a:xfrm>
          <a:prstGeom prst="rect">
            <a:avLst/>
          </a:prstGeom>
        </p:spPr>
      </p:pic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Block Graphs</a:t>
            </a:r>
            <a:endParaRPr lang="en-GB" sz="3600" b="1" dirty="0"/>
          </a:p>
        </p:txBody>
      </p:sp>
      <p:sp>
        <p:nvSpPr>
          <p:cNvPr id="328" name="Rectangle 327"/>
          <p:cNvSpPr/>
          <p:nvPr/>
        </p:nvSpPr>
        <p:spPr>
          <a:xfrm>
            <a:off x="805885" y="1328065"/>
            <a:ext cx="75824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Class A carried out a survey about their favourite activities. They recorded the data in this block graph.</a:t>
            </a:r>
          </a:p>
        </p:txBody>
      </p:sp>
      <p:sp>
        <p:nvSpPr>
          <p:cNvPr id="8" name="Rectangle 7"/>
          <p:cNvSpPr/>
          <p:nvPr/>
        </p:nvSpPr>
        <p:spPr>
          <a:xfrm>
            <a:off x="1028848" y="2368965"/>
            <a:ext cx="3662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/>
              <a:t>Class A’s Favourite Activities</a:t>
            </a:r>
          </a:p>
        </p:txBody>
      </p:sp>
      <p:sp>
        <p:nvSpPr>
          <p:cNvPr id="10" name="Rectangle 9"/>
          <p:cNvSpPr/>
          <p:nvPr/>
        </p:nvSpPr>
        <p:spPr>
          <a:xfrm>
            <a:off x="1378061" y="5094806"/>
            <a:ext cx="270344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Activities</a:t>
            </a:r>
          </a:p>
        </p:txBody>
      </p:sp>
      <p:sp>
        <p:nvSpPr>
          <p:cNvPr id="11" name="Rectangle 10"/>
          <p:cNvSpPr/>
          <p:nvPr/>
        </p:nvSpPr>
        <p:spPr>
          <a:xfrm rot="16200000">
            <a:off x="241289" y="3624454"/>
            <a:ext cx="158031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200" dirty="0"/>
              <a:t>Children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2997923-3E04-EA47-B8E9-63463EBF17FE}"/>
              </a:ext>
            </a:extLst>
          </p:cNvPr>
          <p:cNvSpPr/>
          <p:nvPr/>
        </p:nvSpPr>
        <p:spPr>
          <a:xfrm>
            <a:off x="4638675" y="2368965"/>
            <a:ext cx="37496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As you can see, the vertical (top to bottom) axis is a number line going up in 2s. Therefore, blocks where only half is shaded counts for 1.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 you can see, 7 children chose football, 5 chose rugby, 10 chose hockey, 5 chose netball and 3 chose swimming.</a:t>
            </a:r>
          </a:p>
        </p:txBody>
      </p:sp>
    </p:spTree>
    <p:extLst>
      <p:ext uri="{BB962C8B-B14F-4D97-AF65-F5344CB8AC3E}">
        <p14:creationId xmlns:p14="http://schemas.microsoft.com/office/powerpoint/2010/main" val="4129539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651" y="76517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cs typeface="Twinkl"/>
              </a:rPr>
              <a:t>Simple Bar Charts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55651" y="1388262"/>
            <a:ext cx="7632700" cy="104910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Bar charts use bars on a grid or scale to represent information. The simplest bar chart has a scale of one place on a grid representing one value. Bar charts can be horizontal (across) or vertical (top to bottom).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97600" y="2698074"/>
            <a:ext cx="2190750" cy="188010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latin typeface="Twinkl SemiBold" pitchFamily="2" charset="0"/>
                <a:cs typeface="Twinkl"/>
              </a:rPr>
              <a:t>This bar chart shows that 12 children liked football the most, 7 children liked athletics most and 9 preferred swimming.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5" t="7454" b="50000"/>
          <a:stretch/>
        </p:blipFill>
        <p:spPr>
          <a:xfrm>
            <a:off x="755650" y="2603501"/>
            <a:ext cx="5463698" cy="3489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12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55651" y="765175"/>
            <a:ext cx="763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cs typeface="Twinkl"/>
              </a:rPr>
              <a:t>Scaled Bar Charts</a:t>
            </a:r>
            <a:endParaRPr lang="en-GB" sz="2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55651" y="1388262"/>
            <a:ext cx="7632700" cy="104910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cs typeface="Twinkl"/>
              </a:rPr>
              <a:t>Bar charts use a bar to represent the data. Scaled bar charts have a scale of one place on a grid representing two or more. Bar charts can be horizontal (across) or vertical (top to bottom).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197600" y="2698074"/>
            <a:ext cx="2190750" cy="243410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>
                <a:latin typeface="Twinkl SemiBold" pitchFamily="2" charset="0"/>
                <a:cs typeface="Twinkl"/>
              </a:rPr>
              <a:t>This bar chart goes up in 5s.</a:t>
            </a:r>
          </a:p>
          <a:p>
            <a:pPr algn="ctr"/>
            <a:endParaRPr lang="en-GB" dirty="0">
              <a:latin typeface="Twinkl SemiBold" pitchFamily="2" charset="0"/>
              <a:cs typeface="Twinkl"/>
            </a:endParaRPr>
          </a:p>
          <a:p>
            <a:pPr algn="ctr"/>
            <a:r>
              <a:rPr lang="en-GB" dirty="0">
                <a:latin typeface="Twinkl SemiBold" pitchFamily="2" charset="0"/>
                <a:cs typeface="Twinkl"/>
              </a:rPr>
              <a:t>That means 20 chose Ready Salted, 23 chose Salt &amp; Vinegar and 31 chose Cheese and Onion.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84" t="7139" r="3953" b="51300"/>
          <a:stretch/>
        </p:blipFill>
        <p:spPr>
          <a:xfrm>
            <a:off x="755650" y="2598790"/>
            <a:ext cx="5184279" cy="33654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644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Tally Charts</a:t>
            </a:r>
            <a:endParaRPr lang="en-GB" sz="3600" b="1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6458267-1CD8-2B4C-9D10-543033DD4C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8547" y="1352088"/>
            <a:ext cx="6006906" cy="493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1791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Tally Charts</a:t>
            </a:r>
            <a:endParaRPr lang="en-GB" sz="3600" b="1" dirty="0"/>
          </a:p>
        </p:txBody>
      </p:sp>
      <p:sp>
        <p:nvSpPr>
          <p:cNvPr id="3" name="Content Placeholder 21">
            <a:extLst>
              <a:ext uri="{FF2B5EF4-FFF2-40B4-BE49-F238E27FC236}">
                <a16:creationId xmlns:a16="http://schemas.microsoft.com/office/drawing/2014/main" id="{1025E39E-C655-FF45-B8BF-6DE12CCF90AF}"/>
              </a:ext>
            </a:extLst>
          </p:cNvPr>
          <p:cNvSpPr txBox="1">
            <a:spLocks/>
          </p:cNvSpPr>
          <p:nvPr/>
        </p:nvSpPr>
        <p:spPr>
          <a:xfrm>
            <a:off x="755650" y="1158875"/>
            <a:ext cx="7632700" cy="1027113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>
                <a:latin typeface="Sassoon Infant Rg" panose="02000803050000020003" pitchFamily="2" charset="0"/>
                <a:ea typeface="Sassoon Infant Rg" panose="02000803050000020003" pitchFamily="2" charset="0"/>
              </a:rPr>
              <a:t>Tally charts are a great way to collect and present information. They are easy to read and record. They also make it simple to find a total. </a:t>
            </a:r>
          </a:p>
          <a:p>
            <a:endParaRPr lang="en-US" altLang="en-US" dirty="0">
              <a:latin typeface="Sassoon Infant Rg" panose="02000803050000020003" pitchFamily="2" charset="0"/>
              <a:ea typeface="Sassoon Infant Rg" panose="02000803050000020003" pitchFamily="2" charset="0"/>
            </a:endParaRPr>
          </a:p>
        </p:txBody>
      </p:sp>
      <p:sp>
        <p:nvSpPr>
          <p:cNvPr id="4" name="Content Placeholder 21">
            <a:extLst>
              <a:ext uri="{FF2B5EF4-FFF2-40B4-BE49-F238E27FC236}">
                <a16:creationId xmlns:a16="http://schemas.microsoft.com/office/drawing/2014/main" id="{E983E76A-5A60-2642-9853-0FF0ADCCE284}"/>
              </a:ext>
            </a:extLst>
          </p:cNvPr>
          <p:cNvSpPr>
            <a:spLocks/>
          </p:cNvSpPr>
          <p:nvPr/>
        </p:nvSpPr>
        <p:spPr bwMode="auto">
          <a:xfrm>
            <a:off x="755650" y="2493963"/>
            <a:ext cx="7632700" cy="358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In a tally, you just put a line to show one -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5" name="Content Placeholder 21">
            <a:extLst>
              <a:ext uri="{FF2B5EF4-FFF2-40B4-BE49-F238E27FC236}">
                <a16:creationId xmlns:a16="http://schemas.microsoft.com/office/drawing/2014/main" id="{D1C45A22-790F-C84B-A684-61AB8EBAE089}"/>
              </a:ext>
            </a:extLst>
          </p:cNvPr>
          <p:cNvSpPr>
            <a:spLocks/>
          </p:cNvSpPr>
          <p:nvPr/>
        </p:nvSpPr>
        <p:spPr bwMode="auto">
          <a:xfrm>
            <a:off x="755650" y="3070225"/>
            <a:ext cx="3816350" cy="358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If you have already got four -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ECE032E-F74E-FB4D-BD5E-F4F50EF0C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26" r="28490"/>
          <a:stretch>
            <a:fillRect/>
          </a:stretch>
        </p:blipFill>
        <p:spPr bwMode="auto">
          <a:xfrm>
            <a:off x="4429125" y="3011488"/>
            <a:ext cx="128588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8C98A9E-E9D5-3A40-9617-3BC64FBF9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1" r="28554"/>
          <a:stretch>
            <a:fillRect/>
          </a:stretch>
        </p:blipFill>
        <p:spPr bwMode="auto">
          <a:xfrm>
            <a:off x="4583113" y="3011488"/>
            <a:ext cx="1301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879ABAB-A62C-3A49-9166-979A84E2B1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4" r="29388"/>
          <a:stretch>
            <a:fillRect/>
          </a:stretch>
        </p:blipFill>
        <p:spPr bwMode="auto">
          <a:xfrm>
            <a:off x="4725988" y="3030538"/>
            <a:ext cx="1381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F80305-ECEF-4643-9C82-B30B57935A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60" r="31760"/>
          <a:stretch>
            <a:fillRect/>
          </a:stretch>
        </p:blipFill>
        <p:spPr bwMode="auto">
          <a:xfrm>
            <a:off x="4891088" y="3008313"/>
            <a:ext cx="120650" cy="43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1">
            <a:extLst>
              <a:ext uri="{FF2B5EF4-FFF2-40B4-BE49-F238E27FC236}">
                <a16:creationId xmlns:a16="http://schemas.microsoft.com/office/drawing/2014/main" id="{178BF475-AED9-EB48-B323-10625C10F3A9}"/>
              </a:ext>
            </a:extLst>
          </p:cNvPr>
          <p:cNvSpPr>
            <a:spLocks/>
          </p:cNvSpPr>
          <p:nvPr/>
        </p:nvSpPr>
        <p:spPr bwMode="auto">
          <a:xfrm>
            <a:off x="5068888" y="3070225"/>
            <a:ext cx="3816350" cy="358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you draw a line diagonally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sp>
        <p:nvSpPr>
          <p:cNvPr id="11" name="Content Placeholder 21">
            <a:extLst>
              <a:ext uri="{FF2B5EF4-FFF2-40B4-BE49-F238E27FC236}">
                <a16:creationId xmlns:a16="http://schemas.microsoft.com/office/drawing/2014/main" id="{6A102EA6-A8CB-E749-B304-91DDB998DBA3}"/>
              </a:ext>
            </a:extLst>
          </p:cNvPr>
          <p:cNvSpPr>
            <a:spLocks/>
          </p:cNvSpPr>
          <p:nvPr/>
        </p:nvSpPr>
        <p:spPr bwMode="auto">
          <a:xfrm>
            <a:off x="731838" y="3503613"/>
            <a:ext cx="2765425" cy="358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across for number 5 -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BFE9FDE-FCA7-004D-AD11-33AF7DA76C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7" b="30724"/>
          <a:stretch>
            <a:fillRect/>
          </a:stretch>
        </p:blipFill>
        <p:spPr bwMode="auto">
          <a:xfrm>
            <a:off x="3400425" y="3421063"/>
            <a:ext cx="836613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ontent Placeholder 21">
            <a:extLst>
              <a:ext uri="{FF2B5EF4-FFF2-40B4-BE49-F238E27FC236}">
                <a16:creationId xmlns:a16="http://schemas.microsoft.com/office/drawing/2014/main" id="{7C88B7CC-2BC3-DD4B-8F19-BF75EA896D49}"/>
              </a:ext>
            </a:extLst>
          </p:cNvPr>
          <p:cNvSpPr>
            <a:spLocks/>
          </p:cNvSpPr>
          <p:nvPr/>
        </p:nvSpPr>
        <p:spPr bwMode="auto">
          <a:xfrm>
            <a:off x="6264275" y="5006975"/>
            <a:ext cx="833438" cy="3587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803050000020003" pitchFamily="2" charset="0"/>
                <a:ea typeface="Sassoon Infant Rg" panose="02000803050000020003" pitchFamily="2" charset="0"/>
                <a:cs typeface="Sassoon Infant Rg" panose="02000803050000020003" pitchFamily="2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2400"/>
              <a:t>= 21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45C436A-09F3-C34B-82FF-13F82269D2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7" b="30724"/>
          <a:stretch>
            <a:fillRect/>
          </a:stretch>
        </p:blipFill>
        <p:spPr bwMode="auto">
          <a:xfrm>
            <a:off x="2349500" y="4983163"/>
            <a:ext cx="836613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52515AA-132A-4040-8003-2D478CCDFA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7" b="30724"/>
          <a:stretch>
            <a:fillRect/>
          </a:stretch>
        </p:blipFill>
        <p:spPr bwMode="auto">
          <a:xfrm>
            <a:off x="3190875" y="4945063"/>
            <a:ext cx="836613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377C0DF-8463-0A47-B0DC-C4AF2A2273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7" b="30724"/>
          <a:stretch>
            <a:fillRect/>
          </a:stretch>
        </p:blipFill>
        <p:spPr bwMode="auto">
          <a:xfrm>
            <a:off x="4025900" y="4948238"/>
            <a:ext cx="836613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9B71307-686F-A243-97FF-D6B25A3B0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97" b="30724"/>
          <a:stretch>
            <a:fillRect/>
          </a:stretch>
        </p:blipFill>
        <p:spPr bwMode="auto">
          <a:xfrm>
            <a:off x="4833938" y="4945063"/>
            <a:ext cx="83661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DFD1130-5A3B-4744-BD87-D31057AC6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6913" y="4945063"/>
            <a:ext cx="3095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846B5ED8-E057-D14C-94A2-567F75F4E7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0288" y="2414588"/>
            <a:ext cx="30956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057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extBox 175"/>
          <p:cNvSpPr txBox="1"/>
          <p:nvPr/>
        </p:nvSpPr>
        <p:spPr>
          <a:xfrm>
            <a:off x="755651" y="571668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cs typeface="Twinkl"/>
              </a:rPr>
              <a:t>Tally Charts</a:t>
            </a:r>
            <a:endParaRPr lang="en-GB" sz="3600" b="1" dirty="0"/>
          </a:p>
        </p:txBody>
      </p:sp>
      <p:sp>
        <p:nvSpPr>
          <p:cNvPr id="4" name="Content Placeholder 21">
            <a:extLst>
              <a:ext uri="{FF2B5EF4-FFF2-40B4-BE49-F238E27FC236}">
                <a16:creationId xmlns:a16="http://schemas.microsoft.com/office/drawing/2014/main" id="{738D4957-B997-A749-9B28-F11AB7B6A65A}"/>
              </a:ext>
            </a:extLst>
          </p:cNvPr>
          <p:cNvSpPr txBox="1">
            <a:spLocks/>
          </p:cNvSpPr>
          <p:nvPr/>
        </p:nvSpPr>
        <p:spPr>
          <a:xfrm>
            <a:off x="755650" y="1158875"/>
            <a:ext cx="7632700" cy="1027113"/>
          </a:xfrm>
          <a:prstGeom prst="roundRect">
            <a:avLst>
              <a:gd name="adj" fmla="val 2585"/>
            </a:avLst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400" dirty="0">
                <a:latin typeface="Sassoon Infant Rg" panose="02000803050000020003" pitchFamily="2" charset="0"/>
                <a:ea typeface="Sassoon Infant Rg" panose="02000803050000020003" pitchFamily="2" charset="0"/>
              </a:rPr>
              <a:t>For example, this chart shows the countries who have sent people into space.</a:t>
            </a:r>
          </a:p>
          <a:p>
            <a:endParaRPr lang="en-US" altLang="en-US" dirty="0">
              <a:latin typeface="Sassoon Infant Rg" panose="02000803050000020003" pitchFamily="2" charset="0"/>
              <a:ea typeface="Sassoon Infant Rg" panose="02000803050000020003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51E5ED-E2B5-B343-B9EF-DC28817D5B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8495" y="1990577"/>
            <a:ext cx="6447009" cy="41297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634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565</TotalTime>
  <Words>802</Words>
  <Application>Microsoft Macintosh PowerPoint</Application>
  <PresentationFormat>On-screen Show (4:3)</PresentationFormat>
  <Paragraphs>89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Twinkl SemiBold</vt:lpstr>
      <vt:lpstr>Twinkl</vt:lpstr>
      <vt:lpstr>Sassoon Infant Rg</vt:lpstr>
      <vt:lpstr>Calibri</vt:lpstr>
      <vt:lpstr>Arial</vt:lpstr>
      <vt:lpstr>Office Theme</vt:lpstr>
      <vt:lpstr> ASH CLASS Home Learning – Maths – Statistics  Learning Objectives:   To be able to interpret and present data using bar charts, pictograms and tables.  To be able to solve one-step and two-step questions [for example, ‘How many more?’ and ‘How many fewer?’] using information presented in scaled bar charts and pictograms and tables.</vt:lpstr>
      <vt:lpstr>PowerPoint Presentation</vt:lpstr>
      <vt:lpstr>PowerPoint Presentation</vt:lpstr>
      <vt:lpstr>  Watch the video about how to interpret (read and understand) a pictogram using the link below: https://www.bbc.co.uk/bitesize/clips/zg4d2hv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Microsoft Office User</cp:lastModifiedBy>
  <cp:revision>62</cp:revision>
  <dcterms:created xsi:type="dcterms:W3CDTF">2017-03-10T14:24:38Z</dcterms:created>
  <dcterms:modified xsi:type="dcterms:W3CDTF">2020-03-26T08:28:49Z</dcterms:modified>
</cp:coreProperties>
</file>