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2" r:id="rId1"/>
  </p:sldMasterIdLst>
  <p:notesMasterIdLst>
    <p:notesMasterId r:id="rId18"/>
  </p:notesMasterIdLst>
  <p:handoutMasterIdLst>
    <p:handoutMasterId r:id="rId19"/>
  </p:handoutMasterIdLst>
  <p:sldIdLst>
    <p:sldId id="337" r:id="rId2"/>
    <p:sldId id="274" r:id="rId3"/>
    <p:sldId id="275" r:id="rId4"/>
    <p:sldId id="269" r:id="rId5"/>
    <p:sldId id="270" r:id="rId6"/>
    <p:sldId id="271" r:id="rId7"/>
    <p:sldId id="272" r:id="rId8"/>
    <p:sldId id="304" r:id="rId9"/>
    <p:sldId id="329" r:id="rId10"/>
    <p:sldId id="331" r:id="rId11"/>
    <p:sldId id="332" r:id="rId12"/>
    <p:sldId id="333" r:id="rId13"/>
    <p:sldId id="334" r:id="rId14"/>
    <p:sldId id="322" r:id="rId15"/>
    <p:sldId id="335" r:id="rId16"/>
    <p:sldId id="336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Sassoon Infant Rg" panose="02000803050000020003" pitchFamily="2" charset="0"/>
      <p:regular r:id="rId26"/>
      <p:bold r:id="rId27"/>
      <p:italic r:id="rId28"/>
    </p:embeddedFont>
    <p:embeddedFont>
      <p:font typeface="Special Elite" panose="020F0502020204030204" pitchFamily="34" charset="0"/>
      <p:regular r:id="rId29"/>
      <p:bold r:id="rId30"/>
      <p:italic r:id="rId31"/>
      <p:boldItalic r:id="rId32"/>
    </p:embeddedFont>
    <p:embeddedFont>
      <p:font typeface="Twinkl" pitchFamily="2" charset="77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6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1224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F4249-9231-BC4B-829C-F43839D885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1BD123-8332-AB49-B003-819E377589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11F51-078A-9847-A82B-6F24FA916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2CC33-0614-4144-BE76-F1D4F78EF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D8F973-08AE-8443-8D31-A95839A24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87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5B1F5-3A60-E940-9A26-C23104A91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55AF8-8B55-F340-BB0C-3069A6E9C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4BFF8-BEC2-DB4F-BAFD-1A759204E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CD470-94FD-C742-B952-9006AF332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7CFE3-FD00-EE4E-8B1C-ABBCBAE8D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119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D4A1E-71C7-374F-B98D-C9C71271A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EC86F-4F62-1B4F-B285-56C2E7C21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D6ABD-A67A-9B4A-8777-0DCFBD826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95710-6B88-C94C-8B05-0EE02F4B6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43171-AB01-7F41-9D51-5D644D231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565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38-9BA0-BA44-B2B7-EA00C0ACF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95741-6874-8441-ABB4-EFE4B2EECB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610D18-5D0C-6546-A2F9-140582BAD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667BD-46F1-ED46-9DDB-82F7FD1D2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1363B3-1B3A-7447-BC1D-CEBCE939A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9DB4E2-35CD-5A4C-8AF9-C099F3B4C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166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B4763-0E98-814A-9E03-DF4AEED46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728F1B-4E07-4B4C-954B-08C3C8A13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6B7176-0D11-994A-A8A2-B9225D08D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A89961-5FD5-2F41-9DD6-C7EA11D4AB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A8F746-EF6C-FC4A-A8EA-7087F3A46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CF9629-7C86-6540-9C01-33D84C5C4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03C818-4B0C-0A4B-AABC-06C5B9B0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B112F0-99A1-FD42-8ED7-196130853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2F775-6435-D840-9B81-3704907DF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3D77DA-5331-7E4A-B12E-0154B6B91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849377-3AA9-1546-AF94-D512B00C9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9AF4DE-115C-F54A-AFEE-05ED0F159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759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557664-2C3E-A644-8165-4D0E3CC53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856135-9972-F643-9A81-80A0BD114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6474F-BD41-1D47-BA07-3984D6A32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488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D43D2-C0EB-BA41-841F-578A52E27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76B6E-EFF4-7445-B2E8-F9E5D9104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B62634-601C-234B-81EA-92835674C0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B20A4-89C8-6843-B65E-3C4E44079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1A737-5BA9-1B42-9969-D3D2BCACF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7B03EE-AE99-D84C-B32E-C5121BCAB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409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D731C-831D-0A41-80E5-400BE7E97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5CA54-6D5B-F648-8D6F-BC2147F1A0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FA8DF8-13D8-0F4D-B7EC-62C179BD8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58ACBD-F44D-9C4D-A13D-8F1C33896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FCB7D2-CB56-E449-9D35-048C310FB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D7FBCB-A328-A94D-A02D-E7F3D82D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926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E7B00-189E-9D45-9A49-5A2857445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A4C79D-D6B1-D842-85F0-486EF56512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A8B61-7232-2247-B5D0-4F769F4C4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55AE3-DF58-B344-BBC2-F1328B9A1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AC491-3089-0748-89FE-CB4D6AF2F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93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9A4E24-5DE1-A244-80A8-9764BD2112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898237-0D77-7A43-9868-98D9D6CBB4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584A6-D0CF-8644-A5E4-9B047F774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D503B-9E07-8046-BE47-732C37ED9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A96289-30E9-AF4A-BCF2-C70E31BD1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85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127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4F4E89-5C57-4D46-9076-13073C4A8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BB968E-52FD-F04D-89FF-DFE5E516F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F39DA-7EE9-634B-BC07-A2576FAEDE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C22B3-1070-5F4D-9097-D60825CD5B5C}" type="datetimeFigureOut">
              <a:rPr lang="en-US" smtClean="0"/>
              <a:t>4/4/20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7CF78F-2BBB-6D4C-8773-6474B5033F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CDE44-9C28-A24A-99C4-8A04FB1903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A7BF7-4154-9548-8CA8-E0BEEA597B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394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61" r:id="rId13"/>
    <p:sldLayoutId id="2147483667" r:id="rId14"/>
    <p:sldLayoutId id="2147483663" r:id="rId15"/>
    <p:sldLayoutId id="2147483666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5BCF4-38C5-1C4F-83A5-404BB52186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Different Types of Poems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05B97A-86DA-DA40-BEE9-0947E58F64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 this PowerPoint there are lots of different poem types. Have a look through and choose one you like. Then write your own Easter poem. </a:t>
            </a:r>
          </a:p>
        </p:txBody>
      </p:sp>
    </p:spTree>
    <p:extLst>
      <p:ext uri="{BB962C8B-B14F-4D97-AF65-F5344CB8AC3E}">
        <p14:creationId xmlns:p14="http://schemas.microsoft.com/office/powerpoint/2010/main" val="386044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661A8E0-659F-BB45-931C-E1945A9B5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188" y="2119313"/>
            <a:ext cx="2700337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1">
            <a:extLst>
              <a:ext uri="{FF2B5EF4-FFF2-40B4-BE49-F238E27FC236}">
                <a16:creationId xmlns:a16="http://schemas.microsoft.com/office/drawing/2014/main" id="{48CBE19C-918E-724C-BC46-DC0741459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Limerick Examples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9FD157DC-EC0C-5D4D-8C4A-0778142CD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" y="1473200"/>
            <a:ext cx="76295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8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Limericks are light-hearted, funny poems with several common features. </a:t>
            </a:r>
            <a:br>
              <a:rPr lang="en-GB" altLang="en-US" sz="18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</a:br>
            <a:r>
              <a:rPr lang="en-GB" altLang="en-US" sz="1800" dirty="0">
                <a:latin typeface="+mn-lt"/>
                <a:ea typeface="Sassoon Infant Rg" panose="02000503030000020003" pitchFamily="50" charset="0"/>
                <a:cs typeface="Sassoon Infant Rg" panose="02000503030000020003" pitchFamily="50" charset="0"/>
              </a:rPr>
              <a:t>Compare these two limericks.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65B09D3-7232-C144-A553-C9E5857D5C29}"/>
              </a:ext>
            </a:extLst>
          </p:cNvPr>
          <p:cNvGrpSpPr>
            <a:grpSpLocks/>
          </p:cNvGrpSpPr>
          <p:nvPr/>
        </p:nvGrpSpPr>
        <p:grpSpPr bwMode="auto">
          <a:xfrm>
            <a:off x="698500" y="2266950"/>
            <a:ext cx="4649788" cy="1639888"/>
            <a:chOff x="698739" y="2266232"/>
            <a:chExt cx="4649639" cy="164060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CF8D310-299C-8346-856F-273E4A0C6C40}"/>
                </a:ext>
              </a:extLst>
            </p:cNvPr>
            <p:cNvSpPr/>
            <p:nvPr/>
          </p:nvSpPr>
          <p:spPr>
            <a:xfrm>
              <a:off x="698739" y="2266232"/>
              <a:ext cx="4649639" cy="1640602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5" name="Rectangle 3">
              <a:extLst>
                <a:ext uri="{FF2B5EF4-FFF2-40B4-BE49-F238E27FC236}">
                  <a16:creationId xmlns:a16="http://schemas.microsoft.com/office/drawing/2014/main" id="{E171774B-27D6-0B43-8E25-249F622C4A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126" y="2339243"/>
              <a:ext cx="4572000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7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7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9pPr>
            </a:lstStyle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There once was a young man from Ealing,</a:t>
              </a:r>
            </a:p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Who always would hang from the ceiling.</a:t>
              </a:r>
            </a:p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He couldn’t wear a hat,</a:t>
              </a:r>
            </a:p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But could hang like a bat,</a:t>
              </a:r>
            </a:p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And said, “What a wonderful feeling!”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199B9B0-5366-EB4F-A8CE-7BEC18405E94}"/>
              </a:ext>
            </a:extLst>
          </p:cNvPr>
          <p:cNvGrpSpPr>
            <a:grpSpLocks/>
          </p:cNvGrpSpPr>
          <p:nvPr/>
        </p:nvGrpSpPr>
        <p:grpSpPr bwMode="auto">
          <a:xfrm>
            <a:off x="4338638" y="4376738"/>
            <a:ext cx="4667250" cy="1639887"/>
            <a:chOff x="4339084" y="4376637"/>
            <a:chExt cx="4666890" cy="164060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C2B8049-8C07-294B-ADCA-6B122EE8BE9A}"/>
                </a:ext>
              </a:extLst>
            </p:cNvPr>
            <p:cNvSpPr/>
            <p:nvPr/>
          </p:nvSpPr>
          <p:spPr>
            <a:xfrm>
              <a:off x="4339084" y="4376637"/>
              <a:ext cx="4124007" cy="1640602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3" name="Rectangle 5">
              <a:extLst>
                <a:ext uri="{FF2B5EF4-FFF2-40B4-BE49-F238E27FC236}">
                  <a16:creationId xmlns:a16="http://schemas.microsoft.com/office/drawing/2014/main" id="{E4C22ED7-BA90-B84B-8271-808716DBEB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33974" y="4458274"/>
              <a:ext cx="4572000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7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7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7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77"/>
                </a:defRPr>
              </a:lvl9pPr>
            </a:lstStyle>
            <a:p>
              <a:pPr eaLnBrk="1" hangingPunct="1"/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There was an old Martian named Zed</a:t>
              </a:r>
              <a:b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</a:br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With blue spots all over his head.</a:t>
              </a:r>
              <a:b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</a:br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He sent out a lot</a:t>
              </a:r>
              <a:b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</a:br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Of di-di-dash-dot-dot</a:t>
              </a:r>
              <a:b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</a:br>
              <a:r>
                <a:rPr lang="en-GB" altLang="en-US">
                  <a:ea typeface="Sassoon Infant Rg" panose="02000803050000020003" pitchFamily="2" charset="0"/>
                  <a:cs typeface="Sassoon Infant Rg" panose="02000803050000020003" pitchFamily="2" charset="0"/>
                </a:rPr>
                <a:t>But nobody knows what he said!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950A0082-545E-EF44-B014-104B35479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2441575"/>
            <a:ext cx="3902075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1033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91DD8D-F34A-AE49-ACB7-395AEF45F547}"/>
              </a:ext>
            </a:extLst>
          </p:cNvPr>
          <p:cNvSpPr/>
          <p:nvPr/>
        </p:nvSpPr>
        <p:spPr>
          <a:xfrm>
            <a:off x="5784850" y="2105025"/>
            <a:ext cx="2608263" cy="449263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8BD7EB-FD88-B647-A8CE-1644481459C8}"/>
              </a:ext>
            </a:extLst>
          </p:cNvPr>
          <p:cNvSpPr/>
          <p:nvPr/>
        </p:nvSpPr>
        <p:spPr>
          <a:xfrm>
            <a:off x="712788" y="2112963"/>
            <a:ext cx="2452687" cy="449262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1">
            <a:extLst>
              <a:ext uri="{FF2B5EF4-FFF2-40B4-BE49-F238E27FC236}">
                <a16:creationId xmlns:a16="http://schemas.microsoft.com/office/drawing/2014/main" id="{C3A16545-3610-CF4A-875C-9257B2B74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Limerick Features</a:t>
            </a:r>
          </a:p>
        </p:txBody>
      </p:sp>
      <p:sp>
        <p:nvSpPr>
          <p:cNvPr id="12293" name="Rectangle 2">
            <a:extLst>
              <a:ext uri="{FF2B5EF4-FFF2-40B4-BE49-F238E27FC236}">
                <a16:creationId xmlns:a16="http://schemas.microsoft.com/office/drawing/2014/main" id="{71C6FB13-AF9F-C143-BFA2-EE5407620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1473200"/>
            <a:ext cx="237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What did you notice?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B910BE-7C61-9647-AB19-976176897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1238" y="2751138"/>
            <a:ext cx="4572000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There once was a young man from Ealing,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Who always would hang from the ceiling.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He couldn’t wear a hat,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But could hang like a bat,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And said, “What a wonderful feeling!”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27C39-9CCA-8F41-AAE6-E7F2D65B4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21447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/>
              <a:t>Lines 3 and 4 rhyme.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8B1B4B-6A57-C94C-919C-863679192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0888" y="2144713"/>
            <a:ext cx="2554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/>
              <a:t>Lines 1, 2 and 5 rhyme.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58E494-7D95-004A-A966-1A6C4EA59985}"/>
              </a:ext>
            </a:extLst>
          </p:cNvPr>
          <p:cNvCxnSpPr/>
          <p:nvPr/>
        </p:nvCxnSpPr>
        <p:spPr>
          <a:xfrm>
            <a:off x="1803400" y="2554288"/>
            <a:ext cx="544513" cy="1281112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DDFB5A-4715-B748-AC69-0856DF172BA4}"/>
              </a:ext>
            </a:extLst>
          </p:cNvPr>
          <p:cNvCxnSpPr/>
          <p:nvPr/>
        </p:nvCxnSpPr>
        <p:spPr>
          <a:xfrm>
            <a:off x="1803400" y="2554288"/>
            <a:ext cx="544513" cy="1708150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7AECE3-46F2-1E4C-808C-6F5E1684D714}"/>
              </a:ext>
            </a:extLst>
          </p:cNvPr>
          <p:cNvCxnSpPr/>
          <p:nvPr/>
        </p:nvCxnSpPr>
        <p:spPr>
          <a:xfrm flipH="1">
            <a:off x="6705600" y="2554288"/>
            <a:ext cx="731838" cy="485775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926201C-3E97-3F41-B0B7-3D20C7D98587}"/>
              </a:ext>
            </a:extLst>
          </p:cNvPr>
          <p:cNvCxnSpPr/>
          <p:nvPr/>
        </p:nvCxnSpPr>
        <p:spPr>
          <a:xfrm flipH="1">
            <a:off x="6705600" y="2562225"/>
            <a:ext cx="731838" cy="846138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026BF14-213E-6949-A81C-B399DB95BF30}"/>
              </a:ext>
            </a:extLst>
          </p:cNvPr>
          <p:cNvCxnSpPr/>
          <p:nvPr/>
        </p:nvCxnSpPr>
        <p:spPr>
          <a:xfrm flipH="1">
            <a:off x="6340475" y="2554288"/>
            <a:ext cx="1096963" cy="2132012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6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6B9A08C0-0B9D-F343-980F-821E85980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Limerick Features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5A367D90-D5F1-5041-A62B-5AEB9162D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713" y="1463675"/>
            <a:ext cx="2379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What did you notice?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05A5F1-AF2B-7343-8311-063BCFF794D6}"/>
              </a:ext>
            </a:extLst>
          </p:cNvPr>
          <p:cNvSpPr/>
          <p:nvPr/>
        </p:nvSpPr>
        <p:spPr>
          <a:xfrm>
            <a:off x="6537325" y="1952625"/>
            <a:ext cx="2001838" cy="1609725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1CC256-41DD-5340-9F0D-E7AA094B9DE5}"/>
              </a:ext>
            </a:extLst>
          </p:cNvPr>
          <p:cNvSpPr/>
          <p:nvPr/>
        </p:nvSpPr>
        <p:spPr>
          <a:xfrm>
            <a:off x="636588" y="1960563"/>
            <a:ext cx="1803400" cy="1133475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005858-2A34-DB47-A129-0C8A633CA7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375" y="1914525"/>
            <a:ext cx="4056063" cy="198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There once was a young man from Ealing,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Who always would hang from the ceiling.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He couldn’t wear a hat,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But could hang like a bat,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And said, “What a wonderful feeling!”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B71AA5-19AA-604C-80D8-267ADBD6F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985963"/>
            <a:ext cx="18145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Lines 3 and 4 are </a:t>
            </a:r>
          </a:p>
          <a:p>
            <a:pPr eaLnBrk="1" hangingPunct="1"/>
            <a:r>
              <a:rPr lang="en-GB" altLang="en-US" sz="1600"/>
              <a:t>shorter, with the </a:t>
            </a:r>
          </a:p>
          <a:p>
            <a:pPr eaLnBrk="1" hangingPunct="1"/>
            <a:r>
              <a:rPr lang="en-GB" altLang="en-US" sz="1600"/>
              <a:t>same number of </a:t>
            </a:r>
          </a:p>
          <a:p>
            <a:pPr eaLnBrk="1" hangingPunct="1"/>
            <a:r>
              <a:rPr lang="en-GB" altLang="en-US" sz="1600"/>
              <a:t>syllables (5-6).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8AEFB3-361F-FE44-A50A-36DD92F2D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7325" y="1992313"/>
            <a:ext cx="197008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r" eaLnBrk="1" hangingPunct="1"/>
            <a:r>
              <a:rPr lang="en-GB" altLang="en-US" sz="1600"/>
              <a:t>Lines 1, 2 and 5 are longer and have approximately the </a:t>
            </a:r>
          </a:p>
          <a:p>
            <a:pPr algn="r" eaLnBrk="1" hangingPunct="1"/>
            <a:r>
              <a:rPr lang="en-GB" altLang="en-US" sz="1600"/>
              <a:t>same number of </a:t>
            </a:r>
          </a:p>
          <a:p>
            <a:pPr algn="r" eaLnBrk="1" hangingPunct="1"/>
            <a:r>
              <a:rPr lang="en-GB" altLang="en-US" sz="1600"/>
              <a:t>syllables (usually </a:t>
            </a:r>
          </a:p>
          <a:p>
            <a:pPr algn="r" eaLnBrk="1" hangingPunct="1"/>
            <a:r>
              <a:rPr lang="en-GB" altLang="en-US" sz="1600"/>
              <a:t>8-10) in each.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1EA98EB-3B87-854A-98DF-43E219C13135}"/>
              </a:ext>
            </a:extLst>
          </p:cNvPr>
          <p:cNvCxnSpPr/>
          <p:nvPr/>
        </p:nvCxnSpPr>
        <p:spPr>
          <a:xfrm>
            <a:off x="2286000" y="2778125"/>
            <a:ext cx="279400" cy="130175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0339967-F677-AA44-9D50-B97A0B094079}"/>
              </a:ext>
            </a:extLst>
          </p:cNvPr>
          <p:cNvCxnSpPr/>
          <p:nvPr/>
        </p:nvCxnSpPr>
        <p:spPr>
          <a:xfrm>
            <a:off x="2217738" y="2908300"/>
            <a:ext cx="347662" cy="314325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8B0F6B3-FF16-D14D-8DFB-470E44D50303}"/>
              </a:ext>
            </a:extLst>
          </p:cNvPr>
          <p:cNvCxnSpPr/>
          <p:nvPr/>
        </p:nvCxnSpPr>
        <p:spPr>
          <a:xfrm flipH="1" flipV="1">
            <a:off x="6357938" y="2540000"/>
            <a:ext cx="187325" cy="22225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FC14BE2-F90F-E94E-B7CB-8FF40EF73E6A}"/>
              </a:ext>
            </a:extLst>
          </p:cNvPr>
          <p:cNvCxnSpPr/>
          <p:nvPr/>
        </p:nvCxnSpPr>
        <p:spPr>
          <a:xfrm flipH="1" flipV="1">
            <a:off x="6416675" y="2174875"/>
            <a:ext cx="185738" cy="82550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420C9-1AC5-0A42-B803-F572AAA47A28}"/>
              </a:ext>
            </a:extLst>
          </p:cNvPr>
          <p:cNvCxnSpPr/>
          <p:nvPr/>
        </p:nvCxnSpPr>
        <p:spPr>
          <a:xfrm flipH="1">
            <a:off x="6084888" y="3041650"/>
            <a:ext cx="547687" cy="582613"/>
          </a:xfrm>
          <a:prstGeom prst="line">
            <a:avLst/>
          </a:prstGeom>
          <a:ln w="28575">
            <a:solidFill>
              <a:srgbClr val="ADD4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AF917812-7A21-D24D-BC30-ECFAEBC19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8238" y="4268788"/>
            <a:ext cx="42243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Limericks follow a typical rhythm:</a:t>
            </a:r>
          </a:p>
          <a:p>
            <a:pPr eaLnBrk="1" hangingPunct="1"/>
            <a:r>
              <a:rPr lang="en-GB" altLang="en-US" sz="1600"/>
              <a:t>di DUM di di DUM di di DUM dum  </a:t>
            </a:r>
            <a:r>
              <a:rPr lang="en-GB" altLang="en-US" sz="1600">
                <a:solidFill>
                  <a:srgbClr val="FF0000"/>
                </a:solidFill>
              </a:rPr>
              <a:t>(3 beats)</a:t>
            </a:r>
          </a:p>
          <a:p>
            <a:pPr eaLnBrk="1" hangingPunct="1"/>
            <a:r>
              <a:rPr lang="en-GB" altLang="en-US" sz="1600"/>
              <a:t>di DUM di di DUM di di DUM dum  </a:t>
            </a:r>
            <a:r>
              <a:rPr lang="en-GB" altLang="en-US" sz="1600">
                <a:solidFill>
                  <a:srgbClr val="FF0000"/>
                </a:solidFill>
              </a:rPr>
              <a:t>(3 beats)</a:t>
            </a:r>
          </a:p>
          <a:p>
            <a:pPr eaLnBrk="1" hangingPunct="1"/>
            <a:r>
              <a:rPr lang="en-GB" altLang="en-US" sz="1600"/>
              <a:t>di DUM di di DUM </a:t>
            </a:r>
            <a:r>
              <a:rPr lang="en-GB" altLang="en-US" sz="1600">
                <a:solidFill>
                  <a:srgbClr val="FF0000"/>
                </a:solidFill>
              </a:rPr>
              <a:t>(2 beats)</a:t>
            </a:r>
          </a:p>
          <a:p>
            <a:pPr eaLnBrk="1" hangingPunct="1"/>
            <a:r>
              <a:rPr lang="en-GB" altLang="en-US" sz="1600"/>
              <a:t>di DUM di di DUM </a:t>
            </a:r>
            <a:r>
              <a:rPr lang="en-GB" altLang="en-US" sz="1600">
                <a:solidFill>
                  <a:srgbClr val="FF0000"/>
                </a:solidFill>
              </a:rPr>
              <a:t>(2 beats)</a:t>
            </a:r>
          </a:p>
          <a:p>
            <a:pPr eaLnBrk="1" hangingPunct="1"/>
            <a:r>
              <a:rPr lang="en-GB" altLang="en-US" sz="1600"/>
              <a:t>di DUM di di DUM di di DUM dum  </a:t>
            </a:r>
            <a:r>
              <a:rPr lang="en-GB" altLang="en-US" sz="1600">
                <a:solidFill>
                  <a:srgbClr val="FF0000"/>
                </a:solidFill>
              </a:rPr>
              <a:t>(3 beats)</a:t>
            </a:r>
          </a:p>
        </p:txBody>
      </p:sp>
    </p:spTree>
    <p:extLst>
      <p:ext uri="{BB962C8B-B14F-4D97-AF65-F5344CB8AC3E}">
        <p14:creationId xmlns:p14="http://schemas.microsoft.com/office/powerpoint/2010/main" val="354341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84D2357-C38E-204E-A18B-5BF7DA279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0"/>
              <a:t>Limerick</a:t>
            </a:r>
            <a:r>
              <a:rPr lang="en-GB" altLang="en-US"/>
              <a:t> Features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30868ECD-7AAC-B543-A85B-71E98A9DC2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538" y="1357313"/>
            <a:ext cx="2379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>
                <a:ea typeface="Sassoon Infant Rg" panose="02000803050000020003" pitchFamily="2" charset="0"/>
                <a:cs typeface="Sassoon Infant Rg" panose="02000803050000020003" pitchFamily="2" charset="0"/>
              </a:rPr>
              <a:t>What did you notice?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9A2CA664-DB1B-AA42-89EA-EF297BD58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9525" y="2328863"/>
            <a:ext cx="4035425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en-US" sz="1600">
                <a:solidFill>
                  <a:srgbClr val="FF0000"/>
                </a:solidFill>
                <a:ea typeface="Sassoon Infant Rg" panose="02000803050000020003" pitchFamily="2" charset="0"/>
                <a:cs typeface="Sassoon Infant Rg" panose="02000803050000020003" pitchFamily="2" charset="0"/>
              </a:rPr>
              <a:t>There once was a young man</a:t>
            </a: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 from </a:t>
            </a:r>
            <a:r>
              <a:rPr lang="en-GB" altLang="en-US" sz="1600">
                <a:solidFill>
                  <a:srgbClr val="00B0F0"/>
                </a:solidFill>
                <a:ea typeface="Sassoon Infant Rg" panose="02000803050000020003" pitchFamily="2" charset="0"/>
                <a:cs typeface="Sassoon Infant Rg" panose="02000803050000020003" pitchFamily="2" charset="0"/>
              </a:rPr>
              <a:t>Ealing</a:t>
            </a: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Who always would hang from the ceiling.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He couldn’t wear a hat,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But could hang like a bat,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1600">
                <a:ea typeface="Sassoon Infant Rg" panose="02000803050000020003" pitchFamily="2" charset="0"/>
                <a:cs typeface="Sassoon Infant Rg" panose="02000803050000020003" pitchFamily="2" charset="0"/>
              </a:rPr>
              <a:t>And said, “What a wonderful feeling!”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C1E93B-8D55-E34C-B344-FA952C5C3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6575" y="1454150"/>
            <a:ext cx="2803525" cy="584200"/>
          </a:xfrm>
          <a:prstGeom prst="rect">
            <a:avLst/>
          </a:prstGeom>
          <a:noFill/>
          <a:ln w="19050">
            <a:solidFill>
              <a:srgbClr val="FD3A3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First lines begin with typical phrases, like this one.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4FEA4C-399D-1E4A-912F-276BDFFA2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13" y="1773238"/>
            <a:ext cx="2643187" cy="584200"/>
          </a:xfrm>
          <a:prstGeom prst="rect">
            <a:avLst/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The second line gives more details about the subject.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9C9D2D-2FA5-1345-A7AD-7585742B19B9}"/>
              </a:ext>
            </a:extLst>
          </p:cNvPr>
          <p:cNvSpPr/>
          <p:nvPr/>
        </p:nvSpPr>
        <p:spPr>
          <a:xfrm>
            <a:off x="633413" y="3773488"/>
            <a:ext cx="1827212" cy="831850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1600" dirty="0">
                <a:latin typeface="+mn-lt"/>
              </a:rPr>
              <a:t>Lines 3 and 4 give us some action about the subject.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954D1-3FE0-F441-968F-647118830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6225" y="4632325"/>
            <a:ext cx="3063875" cy="830263"/>
          </a:xfrm>
          <a:prstGeom prst="rect">
            <a:avLst/>
          </a:prstGeom>
          <a:noFill/>
          <a:ln w="19050">
            <a:solidFill>
              <a:srgbClr val="26BAE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The first line sets up the subject, so it usually ends with the name of a person or place.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748AA41-232B-C248-9E4E-215294D672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0175" y="4632325"/>
            <a:ext cx="1897063" cy="1076325"/>
          </a:xfrm>
          <a:prstGeom prst="rect">
            <a:avLst/>
          </a:prstGeom>
          <a:noFill/>
          <a:ln w="1905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eaLnBrk="1" hangingPunct="1"/>
            <a:r>
              <a:rPr lang="en-GB" altLang="en-US" sz="1600"/>
              <a:t>The last line is the punchline, usually the consequences of lines 3 and 4.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ADEEBC0-AB79-914E-8977-2561D92F7D75}"/>
              </a:ext>
            </a:extLst>
          </p:cNvPr>
          <p:cNvCxnSpPr/>
          <p:nvPr/>
        </p:nvCxnSpPr>
        <p:spPr>
          <a:xfrm flipH="1">
            <a:off x="4625975" y="2038350"/>
            <a:ext cx="990600" cy="422275"/>
          </a:xfrm>
          <a:prstGeom prst="line">
            <a:avLst/>
          </a:prstGeom>
          <a:ln w="19050">
            <a:solidFill>
              <a:srgbClr val="FD3A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60CDE5-47CA-0E47-885A-5A04BB1AADDC}"/>
              </a:ext>
            </a:extLst>
          </p:cNvPr>
          <p:cNvCxnSpPr/>
          <p:nvPr/>
        </p:nvCxnSpPr>
        <p:spPr>
          <a:xfrm>
            <a:off x="2179638" y="2357438"/>
            <a:ext cx="369887" cy="568325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B035EDB-FFC9-BC41-A7E0-8FA3AD8EC5FB}"/>
              </a:ext>
            </a:extLst>
          </p:cNvPr>
          <p:cNvCxnSpPr>
            <a:endCxn id="14340" idx="1"/>
          </p:cNvCxnSpPr>
          <p:nvPr/>
        </p:nvCxnSpPr>
        <p:spPr>
          <a:xfrm flipV="1">
            <a:off x="1790700" y="3322638"/>
            <a:ext cx="758825" cy="450850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ED6A4CC-C721-8743-B604-7DDB32567353}"/>
              </a:ext>
            </a:extLst>
          </p:cNvPr>
          <p:cNvCxnSpPr/>
          <p:nvPr/>
        </p:nvCxnSpPr>
        <p:spPr>
          <a:xfrm flipV="1">
            <a:off x="2057400" y="3673475"/>
            <a:ext cx="492125" cy="100013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35E1865-61B4-F840-A07F-61CB15B39AA1}"/>
              </a:ext>
            </a:extLst>
          </p:cNvPr>
          <p:cNvCxnSpPr/>
          <p:nvPr/>
        </p:nvCxnSpPr>
        <p:spPr>
          <a:xfrm flipV="1">
            <a:off x="3336925" y="4189413"/>
            <a:ext cx="442913" cy="44291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A405D4D-1934-444F-903A-9E5C2550DCCD}"/>
              </a:ext>
            </a:extLst>
          </p:cNvPr>
          <p:cNvCxnSpPr/>
          <p:nvPr/>
        </p:nvCxnSpPr>
        <p:spPr>
          <a:xfrm flipH="1" flipV="1">
            <a:off x="6416675" y="2751138"/>
            <a:ext cx="852488" cy="1881187"/>
          </a:xfrm>
          <a:prstGeom prst="line">
            <a:avLst/>
          </a:prstGeom>
          <a:ln w="19050">
            <a:solidFill>
              <a:srgbClr val="26BA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27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7">
            <a:extLst>
              <a:ext uri="{FF2B5EF4-FFF2-40B4-BE49-F238E27FC236}">
                <a16:creationId xmlns:a16="http://schemas.microsoft.com/office/drawing/2014/main" id="{ED46B819-3E51-E348-AE68-35744986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7862384-8F4F-514A-91B6-115160B1F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0488" y="1174750"/>
            <a:ext cx="9307513" cy="708025"/>
          </a:xfrm>
          <a:prstGeom prst="rect">
            <a:avLst/>
          </a:prstGeom>
          <a:solidFill>
            <a:schemeClr val="bg1">
              <a:alpha val="9097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Kennings are like riddles.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They describe something without ever saying what it is. </a:t>
            </a:r>
          </a:p>
        </p:txBody>
      </p:sp>
      <p:sp>
        <p:nvSpPr>
          <p:cNvPr id="4100" name="Rectangle 2">
            <a:extLst>
              <a:ext uri="{FF2B5EF4-FFF2-40B4-BE49-F238E27FC236}">
                <a16:creationId xmlns:a16="http://schemas.microsoft.com/office/drawing/2014/main" id="{8C784523-AF03-5444-AE63-682024B27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5" y="325438"/>
            <a:ext cx="4595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Special Elite" pitchFamily="2" charset="0"/>
              </a:rPr>
              <a:t>What is a kenning?</a:t>
            </a:r>
          </a:p>
        </p:txBody>
      </p:sp>
      <p:sp>
        <p:nvSpPr>
          <p:cNvPr id="4102" name="TextBox 5">
            <a:extLst>
              <a:ext uri="{FF2B5EF4-FFF2-40B4-BE49-F238E27FC236}">
                <a16:creationId xmlns:a16="http://schemas.microsoft.com/office/drawing/2014/main" id="{137375A8-C52D-064E-B1BE-0898131EF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4100" y="2087563"/>
            <a:ext cx="6875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  <a:cs typeface="Arial" panose="020B0604020202020204" pitchFamily="34" charset="0"/>
              </a:rPr>
              <a:t>Read these phrases out loud. What could they be describing?</a:t>
            </a:r>
          </a:p>
        </p:txBody>
      </p:sp>
      <p:sp>
        <p:nvSpPr>
          <p:cNvPr id="4103" name="TextBox 2">
            <a:extLst>
              <a:ext uri="{FF2B5EF4-FFF2-40B4-BE49-F238E27FC236}">
                <a16:creationId xmlns:a16="http://schemas.microsoft.com/office/drawing/2014/main" id="{2C6D0FFA-5A83-8548-A2F9-3CDA8AE27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8" y="5910263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tongue-freezing</a:t>
            </a:r>
          </a:p>
        </p:txBody>
      </p:sp>
      <p:sp>
        <p:nvSpPr>
          <p:cNvPr id="4104" name="TextBox 10">
            <a:extLst>
              <a:ext uri="{FF2B5EF4-FFF2-40B4-BE49-F238E27FC236}">
                <a16:creationId xmlns:a16="http://schemas.microsoft.com/office/drawing/2014/main" id="{B5327541-2063-954D-9318-CD313E5CE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51638" y="3744913"/>
            <a:ext cx="20145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chin-dripping</a:t>
            </a:r>
          </a:p>
        </p:txBody>
      </p:sp>
      <p:sp>
        <p:nvSpPr>
          <p:cNvPr id="4105" name="TextBox 11">
            <a:extLst>
              <a:ext uri="{FF2B5EF4-FFF2-40B4-BE49-F238E27FC236}">
                <a16:creationId xmlns:a16="http://schemas.microsoft.com/office/drawing/2014/main" id="{B639FA5B-9A28-9040-9CA8-8A0DDF881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25" y="4816475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cone-filling</a:t>
            </a:r>
          </a:p>
        </p:txBody>
      </p:sp>
      <p:sp>
        <p:nvSpPr>
          <p:cNvPr id="4106" name="TextBox 12">
            <a:extLst>
              <a:ext uri="{FF2B5EF4-FFF2-40B4-BE49-F238E27FC236}">
                <a16:creationId xmlns:a16="http://schemas.microsoft.com/office/drawing/2014/main" id="{8F3B0A3A-4CBD-584D-A8D0-4EA273847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4313" y="2851150"/>
            <a:ext cx="1533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lip-licking</a:t>
            </a:r>
          </a:p>
        </p:txBody>
      </p:sp>
      <p:sp>
        <p:nvSpPr>
          <p:cNvPr id="4107" name="TextBox 13">
            <a:extLst>
              <a:ext uri="{FF2B5EF4-FFF2-40B4-BE49-F238E27FC236}">
                <a16:creationId xmlns:a16="http://schemas.microsoft.com/office/drawing/2014/main" id="{A6368BDB-604C-FA4A-9E66-0524E61A3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7613" y="4900613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flake-holding</a:t>
            </a:r>
          </a:p>
        </p:txBody>
      </p:sp>
      <p:sp>
        <p:nvSpPr>
          <p:cNvPr id="4108" name="TextBox 14">
            <a:extLst>
              <a:ext uri="{FF2B5EF4-FFF2-40B4-BE49-F238E27FC236}">
                <a16:creationId xmlns:a16="http://schemas.microsoft.com/office/drawing/2014/main" id="{FC3237A7-B098-3141-864F-D71478017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25" y="3744913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sauce-swirling</a:t>
            </a:r>
          </a:p>
        </p:txBody>
      </p:sp>
    </p:spTree>
    <p:extLst>
      <p:ext uri="{BB962C8B-B14F-4D97-AF65-F5344CB8AC3E}">
        <p14:creationId xmlns:p14="http://schemas.microsoft.com/office/powerpoint/2010/main" val="401772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02" grpId="0"/>
      <p:bldP spid="4103" grpId="0"/>
      <p:bldP spid="4104" grpId="0"/>
      <p:bldP spid="4105" grpId="0"/>
      <p:bldP spid="4106" grpId="0"/>
      <p:bldP spid="4107" grpId="0"/>
      <p:bldP spid="41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7">
            <a:extLst>
              <a:ext uri="{FF2B5EF4-FFF2-40B4-BE49-F238E27FC236}">
                <a16:creationId xmlns:a16="http://schemas.microsoft.com/office/drawing/2014/main" id="{4B9959BA-7584-9A42-AC1C-BB56B1988989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1">
            <a:extLst>
              <a:ext uri="{FF2B5EF4-FFF2-40B4-BE49-F238E27FC236}">
                <a16:creationId xmlns:a16="http://schemas.microsoft.com/office/drawing/2014/main" id="{97EE901E-540B-7A41-B648-468849A87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0488" y="1174750"/>
            <a:ext cx="9307513" cy="400050"/>
          </a:xfrm>
          <a:prstGeom prst="rect">
            <a:avLst/>
          </a:prstGeom>
          <a:solidFill>
            <a:schemeClr val="bg1">
              <a:alpha val="9097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How about these?</a:t>
            </a:r>
          </a:p>
        </p:txBody>
      </p:sp>
      <p:sp>
        <p:nvSpPr>
          <p:cNvPr id="5124" name="Rectangle 2">
            <a:extLst>
              <a:ext uri="{FF2B5EF4-FFF2-40B4-BE49-F238E27FC236}">
                <a16:creationId xmlns:a16="http://schemas.microsoft.com/office/drawing/2014/main" id="{7DDFA584-89EE-8143-8CB3-CD913BAF47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5" y="325438"/>
            <a:ext cx="4595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Special Elite" pitchFamily="2" charset="0"/>
              </a:rPr>
              <a:t>What is a kenning?</a:t>
            </a:r>
          </a:p>
        </p:txBody>
      </p:sp>
      <p:sp>
        <p:nvSpPr>
          <p:cNvPr id="4103" name="TextBox 2">
            <a:extLst>
              <a:ext uri="{FF2B5EF4-FFF2-40B4-BE49-F238E27FC236}">
                <a16:creationId xmlns:a16="http://schemas.microsoft.com/office/drawing/2014/main" id="{34294827-29C6-3241-B15A-3723E9C26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5411788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cat-chaser</a:t>
            </a:r>
          </a:p>
        </p:txBody>
      </p:sp>
      <p:sp>
        <p:nvSpPr>
          <p:cNvPr id="4104" name="TextBox 10">
            <a:extLst>
              <a:ext uri="{FF2B5EF4-FFF2-40B4-BE49-F238E27FC236}">
                <a16:creationId xmlns:a16="http://schemas.microsoft.com/office/drawing/2014/main" id="{F0C9D9C6-09C6-B74F-B15A-00C2C41DF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6088" y="3246438"/>
            <a:ext cx="20145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ball-catcher</a:t>
            </a:r>
          </a:p>
        </p:txBody>
      </p:sp>
      <p:sp>
        <p:nvSpPr>
          <p:cNvPr id="4105" name="TextBox 11">
            <a:extLst>
              <a:ext uri="{FF2B5EF4-FFF2-40B4-BE49-F238E27FC236}">
                <a16:creationId xmlns:a16="http://schemas.microsoft.com/office/drawing/2014/main" id="{99A3FC52-B7C4-3D40-A6EB-3F6EAC4DBE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8675" y="4318000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house-guardian</a:t>
            </a:r>
          </a:p>
        </p:txBody>
      </p:sp>
      <p:sp>
        <p:nvSpPr>
          <p:cNvPr id="4106" name="TextBox 12">
            <a:extLst>
              <a:ext uri="{FF2B5EF4-FFF2-40B4-BE49-F238E27FC236}">
                <a16:creationId xmlns:a16="http://schemas.microsoft.com/office/drawing/2014/main" id="{C60A5E1B-B48D-5F47-A153-9EDECB41F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8763" y="2352675"/>
            <a:ext cx="1533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tail-wagger</a:t>
            </a:r>
          </a:p>
        </p:txBody>
      </p:sp>
      <p:sp>
        <p:nvSpPr>
          <p:cNvPr id="4107" name="TextBox 13">
            <a:extLst>
              <a:ext uri="{FF2B5EF4-FFF2-40B4-BE49-F238E27FC236}">
                <a16:creationId xmlns:a16="http://schemas.microsoft.com/office/drawing/2014/main" id="{D903D5B9-59DF-8D45-8EA8-F01A3DB12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063" y="4402138"/>
            <a:ext cx="273685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furry-friend</a:t>
            </a:r>
          </a:p>
        </p:txBody>
      </p:sp>
      <p:sp>
        <p:nvSpPr>
          <p:cNvPr id="4108" name="TextBox 14">
            <a:extLst>
              <a:ext uri="{FF2B5EF4-FFF2-40B4-BE49-F238E27FC236}">
                <a16:creationId xmlns:a16="http://schemas.microsoft.com/office/drawing/2014/main" id="{92FD47BB-5178-DB4A-942D-E2C1CD7C5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8675" y="3246438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face-licker</a:t>
            </a:r>
          </a:p>
        </p:txBody>
      </p:sp>
    </p:spTree>
    <p:extLst>
      <p:ext uri="{BB962C8B-B14F-4D97-AF65-F5344CB8AC3E}">
        <p14:creationId xmlns:p14="http://schemas.microsoft.com/office/powerpoint/2010/main" val="292224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/>
      <p:bldP spid="4105" grpId="0"/>
      <p:bldP spid="4106" grpId="0"/>
      <p:bldP spid="4107" grpId="0"/>
      <p:bldP spid="41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600F83-0253-4C0D-969A-04F591F94524}"/>
              </a:ext>
            </a:extLst>
          </p:cNvPr>
          <p:cNvSpPr/>
          <p:nvPr/>
        </p:nvSpPr>
        <p:spPr>
          <a:xfrm>
            <a:off x="344488" y="1928813"/>
            <a:ext cx="4073525" cy="454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71" name="Picture 107">
            <a:extLst>
              <a:ext uri="{FF2B5EF4-FFF2-40B4-BE49-F238E27FC236}">
                <a16:creationId xmlns:a16="http://schemas.microsoft.com/office/drawing/2014/main" id="{1B0841A0-64C6-4542-A1CF-C8DB06DAE1F4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">
            <a:extLst>
              <a:ext uri="{FF2B5EF4-FFF2-40B4-BE49-F238E27FC236}">
                <a16:creationId xmlns:a16="http://schemas.microsoft.com/office/drawing/2014/main" id="{EFF95D30-01A6-E64A-BC03-45A76E117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0488" y="1174750"/>
            <a:ext cx="9307513" cy="400050"/>
          </a:xfrm>
          <a:prstGeom prst="rect">
            <a:avLst/>
          </a:prstGeom>
          <a:solidFill>
            <a:schemeClr val="bg1">
              <a:alpha val="9097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What did you notice about the phrases in each poem?</a:t>
            </a:r>
          </a:p>
        </p:txBody>
      </p:sp>
      <p:sp>
        <p:nvSpPr>
          <p:cNvPr id="7173" name="Rectangle 2">
            <a:extLst>
              <a:ext uri="{FF2B5EF4-FFF2-40B4-BE49-F238E27FC236}">
                <a16:creationId xmlns:a16="http://schemas.microsoft.com/office/drawing/2014/main" id="{64EF8A57-D197-6F41-A2D0-AE8002359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5" y="325438"/>
            <a:ext cx="4595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Special Elite" pitchFamily="2" charset="0"/>
              </a:rPr>
              <a:t>What is a kenning?</a:t>
            </a:r>
          </a:p>
        </p:txBody>
      </p:sp>
      <p:pic>
        <p:nvPicPr>
          <p:cNvPr id="7174" name="Picture 3">
            <a:extLst>
              <a:ext uri="{FF2B5EF4-FFF2-40B4-BE49-F238E27FC236}">
                <a16:creationId xmlns:a16="http://schemas.microsoft.com/office/drawing/2014/main" id="{04558C96-49C5-504B-A304-CC4829D45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638" y="5340350"/>
            <a:ext cx="13684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Box 2">
            <a:extLst>
              <a:ext uri="{FF2B5EF4-FFF2-40B4-BE49-F238E27FC236}">
                <a16:creationId xmlns:a16="http://schemas.microsoft.com/office/drawing/2014/main" id="{13885DB4-9D66-F74E-9F51-BE9D08B84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0" y="2725738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house-guardian</a:t>
            </a:r>
          </a:p>
        </p:txBody>
      </p:sp>
      <p:sp>
        <p:nvSpPr>
          <p:cNvPr id="7176" name="TextBox 12">
            <a:extLst>
              <a:ext uri="{FF2B5EF4-FFF2-40B4-BE49-F238E27FC236}">
                <a16:creationId xmlns:a16="http://schemas.microsoft.com/office/drawing/2014/main" id="{6EF7E6AE-16DB-8F41-93FA-C7BD20DA6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0" y="3211513"/>
            <a:ext cx="1531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furry-friend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B9FAC89-C5DF-441F-8CE7-BA06C9C8BF4B}"/>
              </a:ext>
            </a:extLst>
          </p:cNvPr>
          <p:cNvSpPr/>
          <p:nvPr/>
        </p:nvSpPr>
        <p:spPr>
          <a:xfrm>
            <a:off x="4741863" y="1928813"/>
            <a:ext cx="4073525" cy="454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8" name="TextBox 2">
            <a:extLst>
              <a:ext uri="{FF2B5EF4-FFF2-40B4-BE49-F238E27FC236}">
                <a16:creationId xmlns:a16="http://schemas.microsoft.com/office/drawing/2014/main" id="{7BA08614-37AC-764C-9DB1-BC85D4D20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1038" y="2725738"/>
            <a:ext cx="2736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lip-licking</a:t>
            </a:r>
          </a:p>
        </p:txBody>
      </p:sp>
      <p:sp>
        <p:nvSpPr>
          <p:cNvPr id="7179" name="TextBox 12">
            <a:extLst>
              <a:ext uri="{FF2B5EF4-FFF2-40B4-BE49-F238E27FC236}">
                <a16:creationId xmlns:a16="http://schemas.microsoft.com/office/drawing/2014/main" id="{B40E253A-11EA-B94D-8B2D-6843FF83E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1038" y="3211513"/>
            <a:ext cx="1531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chin-dripping</a:t>
            </a:r>
          </a:p>
        </p:txBody>
      </p:sp>
      <p:pic>
        <p:nvPicPr>
          <p:cNvPr id="7180" name="Picture 25">
            <a:extLst>
              <a:ext uri="{FF2B5EF4-FFF2-40B4-BE49-F238E27FC236}">
                <a16:creationId xmlns:a16="http://schemas.microsoft.com/office/drawing/2014/main" id="{257C3E73-4CB8-3D4D-B29E-DA68FA5211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0" y="3821113"/>
            <a:ext cx="998538" cy="248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EBFD1FD0-538A-1447-9FF8-DD486310E892}"/>
              </a:ext>
            </a:extLst>
          </p:cNvPr>
          <p:cNvGrpSpPr>
            <a:grpSpLocks/>
          </p:cNvGrpSpPr>
          <p:nvPr/>
        </p:nvGrpSpPr>
        <p:grpSpPr bwMode="auto">
          <a:xfrm>
            <a:off x="503238" y="1768475"/>
            <a:ext cx="3567112" cy="1036638"/>
            <a:chOff x="502839" y="1769129"/>
            <a:chExt cx="3567103" cy="1036375"/>
          </a:xfrm>
        </p:grpSpPr>
        <p:sp>
          <p:nvSpPr>
            <p:cNvPr id="7185" name="TextBox 3">
              <a:extLst>
                <a:ext uri="{FF2B5EF4-FFF2-40B4-BE49-F238E27FC236}">
                  <a16:creationId xmlns:a16="http://schemas.microsoft.com/office/drawing/2014/main" id="{4E715741-7852-ED42-8EBD-E666DB6BC7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839" y="1769129"/>
              <a:ext cx="3567103" cy="70788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69D8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anose="02000803050000020003" pitchFamily="2" charset="0"/>
                </a:rPr>
                <a:t>Each line of the poem is made of a two-word phrase.</a:t>
              </a: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26123BB5-F451-4B5E-8833-4792CC9FDA7B}"/>
                </a:ext>
              </a:extLst>
            </p:cNvPr>
            <p:cNvCxnSpPr/>
            <p:nvPr/>
          </p:nvCxnSpPr>
          <p:spPr>
            <a:xfrm flipH="1">
              <a:off x="2157010" y="2496020"/>
              <a:ext cx="128587" cy="309484"/>
            </a:xfrm>
            <a:prstGeom prst="straightConnector1">
              <a:avLst/>
            </a:prstGeom>
            <a:ln w="38100">
              <a:solidFill>
                <a:srgbClr val="69D8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3">
            <a:extLst>
              <a:ext uri="{FF2B5EF4-FFF2-40B4-BE49-F238E27FC236}">
                <a16:creationId xmlns:a16="http://schemas.microsoft.com/office/drawing/2014/main" id="{8E5139F3-5F9D-6941-AC83-C55FDBC40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575" y="4005263"/>
            <a:ext cx="3689350" cy="708025"/>
          </a:xfrm>
          <a:prstGeom prst="rect">
            <a:avLst/>
          </a:prstGeom>
          <a:solidFill>
            <a:schemeClr val="bg1"/>
          </a:solidFill>
          <a:ln w="38100">
            <a:solidFill>
              <a:srgbClr val="69D8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Here the phrases are made up of a noun + a noun.</a:t>
            </a:r>
          </a:p>
        </p:txBody>
      </p:sp>
      <p:sp>
        <p:nvSpPr>
          <p:cNvPr id="29" name="TextBox 3">
            <a:extLst>
              <a:ext uri="{FF2B5EF4-FFF2-40B4-BE49-F238E27FC236}">
                <a16:creationId xmlns:a16="http://schemas.microsoft.com/office/drawing/2014/main" id="{F0397080-7FE8-1D4A-85DB-6C2CD6646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75" y="2060575"/>
            <a:ext cx="3871913" cy="400050"/>
          </a:xfrm>
          <a:prstGeom prst="rect">
            <a:avLst/>
          </a:prstGeom>
          <a:solidFill>
            <a:schemeClr val="bg1"/>
          </a:solidFill>
          <a:ln w="381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The words are joined by a hyphen.</a:t>
            </a:r>
          </a:p>
        </p:txBody>
      </p:sp>
      <p:sp>
        <p:nvSpPr>
          <p:cNvPr id="30" name="TextBox 3">
            <a:extLst>
              <a:ext uri="{FF2B5EF4-FFF2-40B4-BE49-F238E27FC236}">
                <a16:creationId xmlns:a16="http://schemas.microsoft.com/office/drawing/2014/main" id="{EC23B4F3-56A1-EF47-A6F6-EE89F048A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3950" y="3951288"/>
            <a:ext cx="2887663" cy="1323975"/>
          </a:xfrm>
          <a:prstGeom prst="rect">
            <a:avLst/>
          </a:prstGeom>
          <a:solidFill>
            <a:schemeClr val="bg1"/>
          </a:solidFill>
          <a:ln w="38100">
            <a:solidFill>
              <a:srgbClr val="FF99C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Here the phrases are made up of a noun + a verb (the verb usually ends in -ing).</a:t>
            </a:r>
          </a:p>
        </p:txBody>
      </p:sp>
    </p:spTree>
    <p:extLst>
      <p:ext uri="{BB962C8B-B14F-4D97-AF65-F5344CB8AC3E}">
        <p14:creationId xmlns:p14="http://schemas.microsoft.com/office/powerpoint/2010/main" val="151333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7">
            <a:extLst>
              <a:ext uri="{FF2B5EF4-FFF2-40B4-BE49-F238E27FC236}">
                <a16:creationId xmlns:a16="http://schemas.microsoft.com/office/drawing/2014/main" id="{0617B6EF-A3EC-3141-87C3-5CD58E2808D7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60338"/>
            <a:ext cx="519113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>
            <a:extLst>
              <a:ext uri="{FF2B5EF4-FFF2-40B4-BE49-F238E27FC236}">
                <a16:creationId xmlns:a16="http://schemas.microsoft.com/office/drawing/2014/main" id="{AC84856E-4B09-F24F-B0B7-A19698345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5100" y="325438"/>
            <a:ext cx="34972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Special Elite" pitchFamily="2" charset="0"/>
              </a:rPr>
              <a:t>Did you know?</a:t>
            </a:r>
          </a:p>
        </p:txBody>
      </p:sp>
      <p:sp>
        <p:nvSpPr>
          <p:cNvPr id="27" name="TextBox 3">
            <a:extLst>
              <a:ext uri="{FF2B5EF4-FFF2-40B4-BE49-F238E27FC236}">
                <a16:creationId xmlns:a16="http://schemas.microsoft.com/office/drawing/2014/main" id="{E7F0DA11-1D9F-0247-87CF-9B9AC467B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113" y="2659063"/>
            <a:ext cx="3567112" cy="1939925"/>
          </a:xfrm>
          <a:prstGeom prst="rect">
            <a:avLst/>
          </a:prstGeom>
          <a:solidFill>
            <a:schemeClr val="bg1"/>
          </a:solidFill>
          <a:ln w="38100">
            <a:solidFill>
              <a:srgbClr val="69D8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Kennings came into our language via the Anglo-Saxon and Norse cultures.  These people came from what is now Scandinavia and northern Germany.</a:t>
            </a:r>
          </a:p>
        </p:txBody>
      </p:sp>
      <p:sp>
        <p:nvSpPr>
          <p:cNvPr id="28" name="TextBox 3">
            <a:extLst>
              <a:ext uri="{FF2B5EF4-FFF2-40B4-BE49-F238E27FC236}">
                <a16:creationId xmlns:a16="http://schemas.microsoft.com/office/drawing/2014/main" id="{D645BC6D-79D3-8A45-8D9E-B214DAA56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25" y="1554163"/>
            <a:ext cx="3689350" cy="1631950"/>
          </a:xfrm>
          <a:prstGeom prst="rect">
            <a:avLst/>
          </a:prstGeom>
          <a:solidFill>
            <a:schemeClr val="bg1"/>
          </a:solidFill>
          <a:ln w="38100">
            <a:solidFill>
              <a:srgbClr val="69D8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The two-word format for a kenning relates to the Old Norse tradition of naming things like weapons, e.g. </a:t>
            </a:r>
            <a:r>
              <a:rPr lang="en-GB" altLang="en-US" sz="2000" b="1">
                <a:latin typeface="Sassoon Infant Rg" panose="02000803050000020003" pitchFamily="2" charset="0"/>
              </a:rPr>
              <a:t>Skull-Splitter or  Blood-Taker.</a:t>
            </a:r>
          </a:p>
        </p:txBody>
      </p:sp>
      <p:sp>
        <p:nvSpPr>
          <p:cNvPr id="29" name="TextBox 3">
            <a:extLst>
              <a:ext uri="{FF2B5EF4-FFF2-40B4-BE49-F238E27FC236}">
                <a16:creationId xmlns:a16="http://schemas.microsoft.com/office/drawing/2014/main" id="{6D94A5C3-504A-5A4E-AA5E-3860CC15E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613" y="4003675"/>
            <a:ext cx="3413125" cy="163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The word ‘kenning’ derives from the Old Norse word ‘kenna eitt við’, which means  ‘to express a thing in terms of another’. </a:t>
            </a:r>
          </a:p>
        </p:txBody>
      </p:sp>
      <p:pic>
        <p:nvPicPr>
          <p:cNvPr id="8199" name="Picture 4">
            <a:extLst>
              <a:ext uri="{FF2B5EF4-FFF2-40B4-BE49-F238E27FC236}">
                <a16:creationId xmlns:a16="http://schemas.microsoft.com/office/drawing/2014/main" id="{EF92E31A-6813-4F46-8964-B275E5A3B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0" y="1368425"/>
            <a:ext cx="2889250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51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C8D0183-F01F-47DA-A22E-3C27744A4462}"/>
              </a:ext>
            </a:extLst>
          </p:cNvPr>
          <p:cNvSpPr/>
          <p:nvPr/>
        </p:nvSpPr>
        <p:spPr>
          <a:xfrm>
            <a:off x="344488" y="1928813"/>
            <a:ext cx="4073525" cy="454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930B6C7-78EE-4083-A6E9-66D2D242CBF6}"/>
              </a:ext>
            </a:extLst>
          </p:cNvPr>
          <p:cNvSpPr/>
          <p:nvPr/>
        </p:nvSpPr>
        <p:spPr>
          <a:xfrm>
            <a:off x="4741863" y="1928813"/>
            <a:ext cx="4073525" cy="454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7260AA-3955-444B-A15D-EC3170373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" t="-4420" r="1668" b="2257"/>
          <a:stretch>
            <a:fillRect/>
          </a:stretch>
        </p:blipFill>
        <p:spPr bwMode="auto">
          <a:xfrm>
            <a:off x="342900" y="371475"/>
            <a:ext cx="408305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">
            <a:extLst>
              <a:ext uri="{FF2B5EF4-FFF2-40B4-BE49-F238E27FC236}">
                <a16:creationId xmlns:a16="http://schemas.microsoft.com/office/drawing/2014/main" id="{DEBE3BDE-AE53-B346-83A8-B61E76A05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8225" y="2030413"/>
            <a:ext cx="382428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A really sad film or story is often called a...</a:t>
            </a:r>
            <a:r>
              <a:rPr lang="en-US" altLang="en-US" sz="2000">
                <a:latin typeface="Sassoon Infant Rg" panose="02000803050000020003" pitchFamily="2" charset="0"/>
              </a:rPr>
              <a:t> </a:t>
            </a:r>
            <a:endParaRPr lang="en-GB" altLang="en-US" sz="2000">
              <a:latin typeface="Sassoon Infant Rg" panose="02000803050000020003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9D0300-2E4B-6F46-BFBB-FCB1CED2B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86" t="-3047" r="-1910" b="8673"/>
          <a:stretch>
            <a:fillRect/>
          </a:stretch>
        </p:blipFill>
        <p:spPr bwMode="auto">
          <a:xfrm>
            <a:off x="5141913" y="2679700"/>
            <a:ext cx="3349625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">
            <a:extLst>
              <a:ext uri="{FF2B5EF4-FFF2-40B4-BE49-F238E27FC236}">
                <a16:creationId xmlns:a16="http://schemas.microsoft.com/office/drawing/2014/main" id="{9FE46CC2-8F26-8B42-8C34-52153466F4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888" y="5738813"/>
            <a:ext cx="1873250" cy="461962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 Infant Rg" panose="02000803050000020003" pitchFamily="2" charset="0"/>
              </a:rPr>
              <a:t>sky-scraper</a:t>
            </a:r>
          </a:p>
        </p:txBody>
      </p:sp>
      <p:sp>
        <p:nvSpPr>
          <p:cNvPr id="30" name="TextBox 11">
            <a:extLst>
              <a:ext uri="{FF2B5EF4-FFF2-40B4-BE49-F238E27FC236}">
                <a16:creationId xmlns:a16="http://schemas.microsoft.com/office/drawing/2014/main" id="{157490B2-3AE6-A54C-B3D1-F32BE6939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425" y="5672138"/>
            <a:ext cx="1873250" cy="46037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 Infant Rg" panose="02000803050000020003" pitchFamily="2" charset="0"/>
              </a:rPr>
              <a:t>tear-jerker</a:t>
            </a:r>
          </a:p>
        </p:txBody>
      </p:sp>
      <p:sp>
        <p:nvSpPr>
          <p:cNvPr id="27" name="TextBox 2">
            <a:extLst>
              <a:ext uri="{FF2B5EF4-FFF2-40B4-BE49-F238E27FC236}">
                <a16:creationId xmlns:a16="http://schemas.microsoft.com/office/drawing/2014/main" id="{995BF2FB-B19A-AF4A-95C7-7AD3C11BF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938" y="2030413"/>
            <a:ext cx="151288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803050000020003" pitchFamily="2" charset="0"/>
              </a:rPr>
              <a:t>How do we describe a very tall building?</a:t>
            </a:r>
          </a:p>
        </p:txBody>
      </p:sp>
      <p:sp>
        <p:nvSpPr>
          <p:cNvPr id="9226" name="Rectangle 2">
            <a:extLst>
              <a:ext uri="{FF2B5EF4-FFF2-40B4-BE49-F238E27FC236}">
                <a16:creationId xmlns:a16="http://schemas.microsoft.com/office/drawing/2014/main" id="{1D7C42A4-D015-C648-8D06-350563746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8" y="196850"/>
            <a:ext cx="84185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latin typeface="Special Elite" pitchFamily="2" charset="0"/>
              </a:rPr>
              <a:t>We even use them in everyday language!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57B37D3-EF14-D74B-91D4-04DCE0E2F8D3}"/>
              </a:ext>
            </a:extLst>
          </p:cNvPr>
          <p:cNvGrpSpPr>
            <a:grpSpLocks/>
          </p:cNvGrpSpPr>
          <p:nvPr/>
        </p:nvGrpSpPr>
        <p:grpSpPr bwMode="auto">
          <a:xfrm>
            <a:off x="501650" y="4027488"/>
            <a:ext cx="3311525" cy="1874837"/>
            <a:chOff x="502373" y="4027488"/>
            <a:chExt cx="3311525" cy="1874905"/>
          </a:xfrm>
        </p:grpSpPr>
        <p:sp>
          <p:nvSpPr>
            <p:cNvPr id="9228" name="TextBox 2">
              <a:extLst>
                <a:ext uri="{FF2B5EF4-FFF2-40B4-BE49-F238E27FC236}">
                  <a16:creationId xmlns:a16="http://schemas.microsoft.com/office/drawing/2014/main" id="{9826D1CA-9C48-524B-9454-08C7C01C5A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373" y="4027488"/>
              <a:ext cx="3311525" cy="1322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anose="02000803050000020003" pitchFamily="2" charset="0"/>
                </a:rPr>
                <a:t>Oh look – here’s some alliteration! Other poetic devices can also be found in kennings.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E9107DB-32AB-484E-AD76-2BC6A935B2F7}"/>
                </a:ext>
              </a:extLst>
            </p:cNvPr>
            <p:cNvCxnSpPr/>
            <p:nvPr/>
          </p:nvCxnSpPr>
          <p:spPr>
            <a:xfrm flipH="1">
              <a:off x="1719986" y="5368974"/>
              <a:ext cx="461962" cy="53341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4427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30" grpId="0" animBg="1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39763" y="1917700"/>
            <a:ext cx="7848600" cy="2862263"/>
          </a:xfrm>
          <a:prstGeom prst="rect">
            <a:avLst/>
          </a:prstGeom>
          <a:solidFill>
            <a:schemeClr val="bg1">
              <a:alpha val="9097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Special Elite" panose="020B0604020202020204" pitchFamily="2" charset="0"/>
              </a:rPr>
              <a:t>What is a Haiku?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Special Elite" panose="020B0604020202020204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 Infant Rg" panose="02000503030000020003" pitchFamily="50" charset="0"/>
                <a:cs typeface="Arial" panose="020B0604020202020204" pitchFamily="34" charset="0"/>
              </a:rPr>
              <a:t>Haiku poems are a traditional Japanese art form. Here’s one...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Sassoon Infant Rg" panose="02000503030000020003" pitchFamily="50" charset="0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My two plum trees are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So gracious. See, they flower.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One now, one later.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Sassoon Infant Rg" panose="02000503030000020003" pitchFamily="50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Sassoon Infant Rg" panose="0200050303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27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2335213"/>
            <a:ext cx="4021138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250825"/>
            <a:ext cx="1344613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217488" y="3521075"/>
            <a:ext cx="416401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My two plum trees are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So gracious.  See, they flower.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One now, one later.</a:t>
            </a:r>
          </a:p>
        </p:txBody>
      </p:sp>
      <p:pic>
        <p:nvPicPr>
          <p:cNvPr id="6150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2335213"/>
            <a:ext cx="401955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Box 5"/>
          <p:cNvSpPr txBox="1">
            <a:spLocks noChangeArrowheads="1"/>
          </p:cNvSpPr>
          <p:nvPr/>
        </p:nvSpPr>
        <p:spPr bwMode="auto">
          <a:xfrm>
            <a:off x="4518025" y="3513138"/>
            <a:ext cx="4164013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Winter is coming.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Snow will be arriving soon.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We should rake the leaves.</a:t>
            </a:r>
          </a:p>
        </p:txBody>
      </p:sp>
      <p:sp>
        <p:nvSpPr>
          <p:cNvPr id="6152" name="TextBox 3"/>
          <p:cNvSpPr txBox="1">
            <a:spLocks noChangeArrowheads="1"/>
          </p:cNvSpPr>
          <p:nvPr/>
        </p:nvSpPr>
        <p:spPr bwMode="auto">
          <a:xfrm>
            <a:off x="1423988" y="206375"/>
            <a:ext cx="6407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Special Elite" panose="020B0604020202020204" pitchFamily="2" charset="0"/>
                <a:cs typeface="Arial" panose="020B0604020202020204" pitchFamily="34" charset="0"/>
              </a:rPr>
              <a:t>What is a Haiku?</a:t>
            </a:r>
            <a:endParaRPr lang="en-GB" altLang="en-US" sz="3200">
              <a:latin typeface="Special Elite" panose="020B0604020202020204" pitchFamily="2" charset="0"/>
              <a:cs typeface="Arial" panose="020B0604020202020204" pitchFamily="34" charset="0"/>
            </a:endParaRPr>
          </a:p>
        </p:txBody>
      </p:sp>
      <p:sp>
        <p:nvSpPr>
          <p:cNvPr id="6153" name="TextBox 5"/>
          <p:cNvSpPr txBox="1">
            <a:spLocks noChangeArrowheads="1"/>
          </p:cNvSpPr>
          <p:nvPr/>
        </p:nvSpPr>
        <p:spPr bwMode="auto">
          <a:xfrm>
            <a:off x="1133475" y="684213"/>
            <a:ext cx="6989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  <a:cs typeface="Arial" panose="020B0604020202020204" pitchFamily="34" charset="0"/>
              </a:rPr>
              <a:t>What did you notice about the poems?</a:t>
            </a:r>
          </a:p>
        </p:txBody>
      </p:sp>
      <p:sp>
        <p:nvSpPr>
          <p:cNvPr id="14" name="TextBox 25"/>
          <p:cNvSpPr txBox="1">
            <a:spLocks noChangeArrowheads="1"/>
          </p:cNvSpPr>
          <p:nvPr/>
        </p:nvSpPr>
        <p:spPr bwMode="auto">
          <a:xfrm>
            <a:off x="5181600" y="2357438"/>
            <a:ext cx="2738438" cy="708025"/>
          </a:xfrm>
          <a:prstGeom prst="rect">
            <a:avLst/>
          </a:prstGeom>
          <a:solidFill>
            <a:schemeClr val="bg1"/>
          </a:solidFill>
          <a:ln w="381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</a:rPr>
              <a:t>Three lines in each poem.</a:t>
            </a:r>
          </a:p>
        </p:txBody>
      </p:sp>
      <p:sp>
        <p:nvSpPr>
          <p:cNvPr id="15" name="TextBox 26"/>
          <p:cNvSpPr txBox="1">
            <a:spLocks noChangeArrowheads="1"/>
          </p:cNvSpPr>
          <p:nvPr/>
        </p:nvSpPr>
        <p:spPr bwMode="auto">
          <a:xfrm>
            <a:off x="5176838" y="5716588"/>
            <a:ext cx="3081337" cy="1014412"/>
          </a:xfrm>
          <a:prstGeom prst="rect">
            <a:avLst/>
          </a:prstGeom>
          <a:solidFill>
            <a:schemeClr val="bg1"/>
          </a:solidFill>
          <a:ln w="381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</a:rPr>
              <a:t>5 syllables in first line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</a:rPr>
              <a:t>7 syllables in middle line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</a:rPr>
              <a:t>5 syllables in final line</a:t>
            </a:r>
          </a:p>
        </p:txBody>
      </p:sp>
      <p:sp>
        <p:nvSpPr>
          <p:cNvPr id="16" name="TextBox 33"/>
          <p:cNvSpPr txBox="1">
            <a:spLocks noChangeArrowheads="1"/>
          </p:cNvSpPr>
          <p:nvPr/>
        </p:nvSpPr>
        <p:spPr bwMode="auto">
          <a:xfrm>
            <a:off x="676275" y="5870575"/>
            <a:ext cx="3148013" cy="708025"/>
          </a:xfrm>
          <a:prstGeom prst="rect">
            <a:avLst/>
          </a:prstGeom>
          <a:solidFill>
            <a:schemeClr val="bg1"/>
          </a:solidFill>
          <a:ln w="381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Sassoon Infant Rg" panose="02000503030000020003" pitchFamily="50" charset="0"/>
              </a:rPr>
              <a:t>Final line is a comment or observation on the theme.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3527425" y="4598988"/>
            <a:ext cx="1981200" cy="1874837"/>
            <a:chOff x="3528218" y="4599145"/>
            <a:chExt cx="1980093" cy="1874104"/>
          </a:xfrm>
        </p:grpSpPr>
        <p:sp>
          <p:nvSpPr>
            <p:cNvPr id="6159" name="TextBox 2"/>
            <p:cNvSpPr txBox="1">
              <a:spLocks noChangeArrowheads="1"/>
            </p:cNvSpPr>
            <p:nvPr/>
          </p:nvSpPr>
          <p:spPr bwMode="auto">
            <a:xfrm>
              <a:off x="4018202" y="5765224"/>
              <a:ext cx="1000125" cy="70802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C99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latin typeface="Sassoon Infant Rg" panose="02000503030000020003" pitchFamily="50" charset="0"/>
                </a:rPr>
                <a:t>natural theme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3528218" y="4599145"/>
              <a:ext cx="490264" cy="1166356"/>
            </a:xfrm>
            <a:prstGeom prst="straightConnector1">
              <a:avLst/>
            </a:prstGeom>
            <a:ln w="38100">
              <a:solidFill>
                <a:srgbClr val="CC99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5000595" y="4916521"/>
              <a:ext cx="507716" cy="848980"/>
            </a:xfrm>
            <a:prstGeom prst="straightConnector1">
              <a:avLst/>
            </a:prstGeom>
            <a:ln w="38100">
              <a:solidFill>
                <a:srgbClr val="CC99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"/>
          <p:cNvSpPr txBox="1">
            <a:spLocks noChangeArrowheads="1"/>
          </p:cNvSpPr>
          <p:nvPr/>
        </p:nvSpPr>
        <p:spPr bwMode="auto">
          <a:xfrm>
            <a:off x="300038" y="1062038"/>
            <a:ext cx="537527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2000" dirty="0">
                <a:latin typeface="Sassoon Infant Rg" panose="02000503030000020003" pitchFamily="50" charset="0"/>
              </a:rPr>
              <a:t>Think about: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GB" altLang="en-US" sz="2000" dirty="0">
                <a:latin typeface="Sassoon Infant Rg" panose="02000503030000020003" pitchFamily="50" charset="0"/>
              </a:rPr>
              <a:t>the poem’s theme;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GB" altLang="en-US" sz="2000" dirty="0">
                <a:latin typeface="Sassoon Infant Rg" panose="02000503030000020003" pitchFamily="50" charset="0"/>
              </a:rPr>
              <a:t>how many lines are in each poem;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GB" altLang="en-US" sz="2000" dirty="0">
                <a:latin typeface="Sassoon Infant Rg" panose="02000503030000020003" pitchFamily="50" charset="0"/>
              </a:rPr>
              <a:t>how many syllables in each line.</a:t>
            </a:r>
          </a:p>
        </p:txBody>
      </p:sp>
    </p:spTree>
    <p:extLst>
      <p:ext uri="{BB962C8B-B14F-4D97-AF65-F5344CB8AC3E}">
        <p14:creationId xmlns:p14="http://schemas.microsoft.com/office/powerpoint/2010/main" val="341033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27876EF2-CD5D-CC44-BCAF-E9F67DA72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tx1"/>
                </a:solidFill>
              </a:rPr>
              <a:t>What is a Shape Poem?</a:t>
            </a:r>
            <a:endParaRPr lang="en-GB" altLang="en-US" sz="36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9C9796-762D-B447-899F-34FABEA78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1566863"/>
            <a:ext cx="7864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A shape </a:t>
            </a:r>
            <a:r>
              <a:rPr lang="en-GB" altLang="en-US">
                <a:cs typeface="Arial" panose="020B0604020202020204" pitchFamily="34" charset="0"/>
              </a:rPr>
              <a:t>poem is a poem that describes an object, person or animal.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654AD6-EA12-904A-941D-F2D7F5634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2308225"/>
            <a:ext cx="7864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/>
              <a:t>The special thing about a shape poem is that the words of the poem form the shape of the object, person or animal being described.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367465-D1D0-8846-AFBF-A8E91E4E3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3328988"/>
            <a:ext cx="7864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Shape poems don’t have to rhyme!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C3D193-A37B-8541-AB7C-EC9FFB6DC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4070350"/>
            <a:ext cx="7864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Shape poems can use full stops and capital letters like sentences.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023444-D171-C04A-B8CA-5ED064619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4813300"/>
            <a:ext cx="7864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Shape poems often use alliteration or similes.</a:t>
            </a:r>
          </a:p>
        </p:txBody>
      </p:sp>
    </p:spTree>
    <p:extLst>
      <p:ext uri="{BB962C8B-B14F-4D97-AF65-F5344CB8AC3E}">
        <p14:creationId xmlns:p14="http://schemas.microsoft.com/office/powerpoint/2010/main" val="267635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9">
            <a:extLst>
              <a:ext uri="{FF2B5EF4-FFF2-40B4-BE49-F238E27FC236}">
                <a16:creationId xmlns:a16="http://schemas.microsoft.com/office/drawing/2014/main" id="{7373B092-A1E7-6740-9953-A0FF3B8007F9}"/>
              </a:ext>
            </a:extLst>
          </p:cNvPr>
          <p:cNvGrpSpPr>
            <a:grpSpLocks/>
          </p:cNvGrpSpPr>
          <p:nvPr/>
        </p:nvGrpSpPr>
        <p:grpSpPr bwMode="auto">
          <a:xfrm>
            <a:off x="1138238" y="1860550"/>
            <a:ext cx="6858000" cy="2303463"/>
            <a:chOff x="-237278" y="2854612"/>
            <a:chExt cx="9402763" cy="315690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338750D-5DF6-F64A-A5F8-DA9C2E5D28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075"/>
            <a:stretch/>
          </p:blipFill>
          <p:spPr>
            <a:xfrm>
              <a:off x="424191" y="2854612"/>
              <a:ext cx="8238338" cy="3156906"/>
            </a:xfrm>
            <a:prstGeom prst="roundRect">
              <a:avLst>
                <a:gd name="adj" fmla="val 5111"/>
              </a:avLst>
            </a:prstGeom>
          </p:spPr>
        </p:pic>
        <p:sp>
          <p:nvSpPr>
            <p:cNvPr id="14359" name="TextBox 15">
              <a:extLst>
                <a:ext uri="{FF2B5EF4-FFF2-40B4-BE49-F238E27FC236}">
                  <a16:creationId xmlns:a16="http://schemas.microsoft.com/office/drawing/2014/main" id="{19EDCEB8-D179-3446-98CA-C4CD044329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37278" y="3068486"/>
              <a:ext cx="9402763" cy="2031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                          A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                     huge rock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                   that rumbles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              and roars, wrecking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            the ground all around it.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     It shoots sizzling, steaming, scorching lava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  like a monster spitting out hot liquid into the air.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            Like a smoking dragon, it finally starts to calm down.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chemeClr val="bg1"/>
                  </a:solidFill>
                  <a:cs typeface="Arial" panose="020B0604020202020204" pitchFamily="34" charset="0"/>
                </a:rPr>
                <a:t>            The chaos stops and it goes back to being a deadly and dangerous rock.</a:t>
              </a:r>
            </a:p>
          </p:txBody>
        </p:sp>
      </p:grpSp>
      <p:sp>
        <p:nvSpPr>
          <p:cNvPr id="14339" name="Title 20">
            <a:extLst>
              <a:ext uri="{FF2B5EF4-FFF2-40B4-BE49-F238E27FC236}">
                <a16:creationId xmlns:a16="http://schemas.microsoft.com/office/drawing/2014/main" id="{6937D4FB-94A6-444D-B357-7553F61F3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tx1"/>
                </a:solidFill>
              </a:rPr>
              <a:t>The Features of a Shape Poem</a:t>
            </a:r>
            <a:endParaRPr lang="en-GB" altLang="en-US" sz="3600"/>
          </a:p>
        </p:txBody>
      </p:sp>
      <p:sp>
        <p:nvSpPr>
          <p:cNvPr id="14340" name="TextBox 4">
            <a:extLst>
              <a:ext uri="{FF2B5EF4-FFF2-40B4-BE49-F238E27FC236}">
                <a16:creationId xmlns:a16="http://schemas.microsoft.com/office/drawing/2014/main" id="{F182424B-5460-0F4C-A980-CA934BB62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303338"/>
            <a:ext cx="7866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What did you notice about the shape poems we looked at?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844474B-918C-0341-A182-379CDE2F9D52}"/>
              </a:ext>
            </a:extLst>
          </p:cNvPr>
          <p:cNvSpPr/>
          <p:nvPr/>
        </p:nvSpPr>
        <p:spPr>
          <a:xfrm>
            <a:off x="560388" y="1741488"/>
            <a:ext cx="2065337" cy="2065337"/>
          </a:xfrm>
          <a:prstGeom prst="ellipse">
            <a:avLst/>
          </a:prstGeom>
          <a:solidFill>
            <a:srgbClr val="EEE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Each line can be a different length or be curved to form the shape of the object that is being described.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03A0553-975D-5E4B-AD01-1C8F947975F0}"/>
              </a:ext>
            </a:extLst>
          </p:cNvPr>
          <p:cNvSpPr/>
          <p:nvPr/>
        </p:nvSpPr>
        <p:spPr>
          <a:xfrm>
            <a:off x="958850" y="4081463"/>
            <a:ext cx="2065338" cy="2066925"/>
          </a:xfrm>
          <a:prstGeom prst="ellipse">
            <a:avLst/>
          </a:prstGeom>
          <a:solidFill>
            <a:srgbClr val="EEE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Alliteration can be used – this is lots of words </a:t>
            </a:r>
          </a:p>
          <a:p>
            <a:pPr algn="ctr">
              <a:defRPr/>
            </a:pPr>
            <a:r>
              <a:rPr lang="en-GB" altLang="en-US" sz="1400" dirty="0">
                <a:solidFill>
                  <a:schemeClr val="tx1"/>
                </a:solidFill>
                <a:cs typeface="Arial" panose="020B0604020202020204" pitchFamily="34" charset="0"/>
              </a:rPr>
              <a:t>in a row beginning with the same letter.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D2219AC-8070-104E-B223-D25163E9FACF}"/>
              </a:ext>
            </a:extLst>
          </p:cNvPr>
          <p:cNvSpPr/>
          <p:nvPr/>
        </p:nvSpPr>
        <p:spPr>
          <a:xfrm>
            <a:off x="6334125" y="4081463"/>
            <a:ext cx="2208213" cy="2209800"/>
          </a:xfrm>
          <a:prstGeom prst="ellipse">
            <a:avLst/>
          </a:prstGeom>
          <a:solidFill>
            <a:srgbClr val="EEE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ja-JP" sz="1400" dirty="0">
                <a:solidFill>
                  <a:srgbClr val="000000"/>
                </a:solidFill>
                <a:cs typeface="Arial" panose="020B0604020202020204" pitchFamily="34" charset="0"/>
              </a:rPr>
              <a:t>Similes can be used – this is where we use the words ‘like’ or ‘as’ to compare two things to each other.</a:t>
            </a:r>
            <a:endParaRPr lang="en-GB" altLang="en-US" sz="14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975BDFE-80AC-5F42-9752-A34C85D799F4}"/>
              </a:ext>
            </a:extLst>
          </p:cNvPr>
          <p:cNvSpPr/>
          <p:nvPr/>
        </p:nvSpPr>
        <p:spPr>
          <a:xfrm>
            <a:off x="3814763" y="4408488"/>
            <a:ext cx="1739900" cy="1739900"/>
          </a:xfrm>
          <a:prstGeom prst="ellipse">
            <a:avLst/>
          </a:prstGeom>
          <a:solidFill>
            <a:srgbClr val="EEE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The lines don’t have to rhyme.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A122E0E-6124-0D48-B7F9-6D59FE974173}"/>
              </a:ext>
            </a:extLst>
          </p:cNvPr>
          <p:cNvSpPr/>
          <p:nvPr/>
        </p:nvSpPr>
        <p:spPr>
          <a:xfrm>
            <a:off x="6651625" y="1778000"/>
            <a:ext cx="1827213" cy="1827213"/>
          </a:xfrm>
          <a:prstGeom prst="ellipse">
            <a:avLst/>
          </a:prstGeom>
          <a:solidFill>
            <a:srgbClr val="EEE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400" dirty="0">
                <a:solidFill>
                  <a:srgbClr val="000000"/>
                </a:solidFill>
                <a:cs typeface="Arial" panose="020B0604020202020204" pitchFamily="34" charset="0"/>
              </a:rPr>
              <a:t>Full stops and capital letters are used just like you would use in sentences.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D4092AA-1803-1A41-8D37-4921B5FE7CAE}"/>
              </a:ext>
            </a:extLst>
          </p:cNvPr>
          <p:cNvGrpSpPr>
            <a:grpSpLocks/>
          </p:cNvGrpSpPr>
          <p:nvPr/>
        </p:nvGrpSpPr>
        <p:grpSpPr bwMode="auto">
          <a:xfrm>
            <a:off x="3024188" y="3090863"/>
            <a:ext cx="3143250" cy="2024062"/>
            <a:chOff x="3023659" y="3090984"/>
            <a:chExt cx="3144394" cy="2023941"/>
          </a:xfrm>
        </p:grpSpPr>
        <p:grpSp>
          <p:nvGrpSpPr>
            <p:cNvPr id="14353" name="Group 18">
              <a:extLst>
                <a:ext uri="{FF2B5EF4-FFF2-40B4-BE49-F238E27FC236}">
                  <a16:creationId xmlns:a16="http://schemas.microsoft.com/office/drawing/2014/main" id="{9EBF758D-95B5-864B-B595-225DE43869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23659" y="3323393"/>
              <a:ext cx="2301036" cy="1791532"/>
              <a:chOff x="3023659" y="3323393"/>
              <a:chExt cx="2301036" cy="1791532"/>
            </a:xfrm>
          </p:grpSpPr>
          <p:cxnSp>
            <p:nvCxnSpPr>
              <p:cNvPr id="3" name="Straight Arrow Connector 2">
                <a:extLst>
                  <a:ext uri="{FF2B5EF4-FFF2-40B4-BE49-F238E27FC236}">
                    <a16:creationId xmlns:a16="http://schemas.microsoft.com/office/drawing/2014/main" id="{C77F1399-186F-5940-A6F6-4416742708D0}"/>
                  </a:ext>
                </a:extLst>
              </p:cNvPr>
              <p:cNvCxnSpPr>
                <a:stCxn id="12" idx="6"/>
              </p:cNvCxnSpPr>
              <p:nvPr/>
            </p:nvCxnSpPr>
            <p:spPr>
              <a:xfrm flipV="1">
                <a:off x="3023659" y="3327507"/>
                <a:ext cx="790863" cy="1787418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EFCFCB93-CCED-5142-A52C-C46C8E3F44AA}"/>
                  </a:ext>
                </a:extLst>
              </p:cNvPr>
              <p:cNvCxnSpPr>
                <a:stCxn id="12" idx="6"/>
              </p:cNvCxnSpPr>
              <p:nvPr/>
            </p:nvCxnSpPr>
            <p:spPr>
              <a:xfrm flipV="1">
                <a:off x="3023659" y="3327507"/>
                <a:ext cx="1596018" cy="1787418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A8C3D3AF-E519-4543-BB1E-FFD908D886E8}"/>
                  </a:ext>
                </a:extLst>
              </p:cNvPr>
              <p:cNvCxnSpPr>
                <a:stCxn id="12" idx="6"/>
              </p:cNvCxnSpPr>
              <p:nvPr/>
            </p:nvCxnSpPr>
            <p:spPr>
              <a:xfrm flipV="1">
                <a:off x="3023659" y="3322745"/>
                <a:ext cx="2301124" cy="179218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4" name="Rectangle 22">
              <a:extLst>
                <a:ext uri="{FF2B5EF4-FFF2-40B4-BE49-F238E27FC236}">
                  <a16:creationId xmlns:a16="http://schemas.microsoft.com/office/drawing/2014/main" id="{F23ECA22-F5D7-E447-B312-794E4FC09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4237" y="3090984"/>
              <a:ext cx="25738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rgbClr val="FFC000"/>
                  </a:solidFill>
                </a:rPr>
                <a:t>sizzling, steaming, scorching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91142D-2477-7847-8E3C-C450AC177B63}"/>
              </a:ext>
            </a:extLst>
          </p:cNvPr>
          <p:cNvGrpSpPr>
            <a:grpSpLocks/>
          </p:cNvGrpSpPr>
          <p:nvPr/>
        </p:nvGrpSpPr>
        <p:grpSpPr bwMode="auto">
          <a:xfrm>
            <a:off x="2414588" y="3295650"/>
            <a:ext cx="4243387" cy="1117600"/>
            <a:chOff x="2414262" y="3294958"/>
            <a:chExt cx="4243248" cy="1118589"/>
          </a:xfrm>
        </p:grpSpPr>
        <p:grpSp>
          <p:nvGrpSpPr>
            <p:cNvPr id="14348" name="Group 25">
              <a:extLst>
                <a:ext uri="{FF2B5EF4-FFF2-40B4-BE49-F238E27FC236}">
                  <a16:creationId xmlns:a16="http://schemas.microsoft.com/office/drawing/2014/main" id="{6E712DE7-4A45-BC4D-BDBD-7CCED79065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52693" y="3565316"/>
              <a:ext cx="3604817" cy="848231"/>
              <a:chOff x="3052693" y="3565316"/>
              <a:chExt cx="3604817" cy="848231"/>
            </a:xfrm>
          </p:grpSpPr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8C936146-15D0-8444-A135-DE02CB2A1EAA}"/>
                  </a:ext>
                </a:extLst>
              </p:cNvPr>
              <p:cNvCxnSpPr/>
              <p:nvPr/>
            </p:nvCxnSpPr>
            <p:spPr>
              <a:xfrm flipH="1" flipV="1">
                <a:off x="3052416" y="3750974"/>
                <a:ext cx="3605094" cy="662573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0D57352D-80A8-D140-BD34-076E8C4DA494}"/>
                  </a:ext>
                </a:extLst>
              </p:cNvPr>
              <p:cNvCxnSpPr/>
              <p:nvPr/>
            </p:nvCxnSpPr>
            <p:spPr>
              <a:xfrm flipH="1" flipV="1">
                <a:off x="3479439" y="3565072"/>
                <a:ext cx="3171721" cy="835764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9" name="Rectangle 26">
              <a:extLst>
                <a:ext uri="{FF2B5EF4-FFF2-40B4-BE49-F238E27FC236}">
                  <a16:creationId xmlns:a16="http://schemas.microsoft.com/office/drawing/2014/main" id="{83077777-ACCA-C044-9103-443ACADE60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6605" y="3294958"/>
              <a:ext cx="141897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rgbClr val="FFC000"/>
                  </a:solidFill>
                </a:rPr>
                <a:t> like a monster </a:t>
              </a:r>
            </a:p>
          </p:txBody>
        </p:sp>
        <p:sp>
          <p:nvSpPr>
            <p:cNvPr id="14350" name="Rectangle 29">
              <a:extLst>
                <a:ext uri="{FF2B5EF4-FFF2-40B4-BE49-F238E27FC236}">
                  <a16:creationId xmlns:a16="http://schemas.microsoft.com/office/drawing/2014/main" id="{002E3B64-01BA-C64D-B472-C75267161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4262" y="3514043"/>
              <a:ext cx="208582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77"/>
                  <a:ea typeface="Sassoon Infant Rg" panose="02000803050000020003" pitchFamily="2" charset="0"/>
                  <a:cs typeface="Sassoon Infant Rg" panose="02000803050000020003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>
                  <a:solidFill>
                    <a:srgbClr val="FFC000"/>
                  </a:solidFill>
                </a:rPr>
                <a:t> Like a smoking dragon,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21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1273</Words>
  <Application>Microsoft Macintosh PowerPoint</Application>
  <PresentationFormat>On-screen Show (4:3)</PresentationFormat>
  <Paragraphs>206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Calibri</vt:lpstr>
      <vt:lpstr>Arial</vt:lpstr>
      <vt:lpstr>Sassoon Infant Rg</vt:lpstr>
      <vt:lpstr>Calibri Light</vt:lpstr>
      <vt:lpstr>Special Elite</vt:lpstr>
      <vt:lpstr>Twinkl</vt:lpstr>
      <vt:lpstr>Office Theme</vt:lpstr>
      <vt:lpstr>Different Types of Poems </vt:lpstr>
      <vt:lpstr>Acrostic Examples</vt:lpstr>
      <vt:lpstr>Acrostic Features</vt:lpstr>
      <vt:lpstr>Limerick Examples</vt:lpstr>
      <vt:lpstr>Limerick Features</vt:lpstr>
      <vt:lpstr>Limerick Features</vt:lpstr>
      <vt:lpstr>Limerick Features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Shape Poem?</vt:lpstr>
      <vt:lpstr>The Features of a Shape Poem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Microsoft Office User</cp:lastModifiedBy>
  <cp:revision>28</cp:revision>
  <dcterms:created xsi:type="dcterms:W3CDTF">2019-05-06T02:28:47Z</dcterms:created>
  <dcterms:modified xsi:type="dcterms:W3CDTF">2020-04-04T17:34:11Z</dcterms:modified>
</cp:coreProperties>
</file>