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78" r:id="rId2"/>
    <p:sldId id="272" r:id="rId3"/>
    <p:sldId id="273" r:id="rId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autoAdjust="0"/>
    <p:restoredTop sz="92411" autoAdjust="0"/>
  </p:normalViewPr>
  <p:slideViewPr>
    <p:cSldViewPr>
      <p:cViewPr varScale="1">
        <p:scale>
          <a:sx n="88" d="100"/>
          <a:sy n="88" d="100"/>
        </p:scale>
        <p:origin x="1784" y="176"/>
      </p:cViewPr>
      <p:guideLst>
        <p:guide orient="horz" pos="2160"/>
        <p:guide pos="2880"/>
      </p:guideLst>
    </p:cSldViewPr>
  </p:slideViewPr>
  <p:outlineViewPr>
    <p:cViewPr>
      <p:scale>
        <a:sx n="33" d="100"/>
        <a:sy n="33" d="100"/>
      </p:scale>
      <p:origin x="42"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B0FE45DC-B0E0-415B-BD88-BC958FA282EE}" type="datetimeFigureOut">
              <a:rPr lang="en-GB" smtClean="0"/>
              <a:pPr/>
              <a:t>20/05/2020</a:t>
            </a:fld>
            <a:endParaRPr lang="en-GB"/>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749743BB-5160-4BFD-8467-96B09F90F967}" type="slidenum">
              <a:rPr lang="en-GB" smtClean="0"/>
              <a:pPr/>
              <a:t>‹#›</a:t>
            </a:fld>
            <a:endParaRPr lang="en-GB"/>
          </a:p>
        </p:txBody>
      </p:sp>
    </p:spTree>
    <p:extLst>
      <p:ext uri="{BB962C8B-B14F-4D97-AF65-F5344CB8AC3E}">
        <p14:creationId xmlns:p14="http://schemas.microsoft.com/office/powerpoint/2010/main" val="8758670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Levels 1-4</a:t>
            </a:r>
          </a:p>
        </p:txBody>
      </p:sp>
      <p:sp>
        <p:nvSpPr>
          <p:cNvPr id="4" name="Slide Number Placeholder 3"/>
          <p:cNvSpPr>
            <a:spLocks noGrp="1"/>
          </p:cNvSpPr>
          <p:nvPr>
            <p:ph type="sldNum" sz="quarter" idx="10"/>
          </p:nvPr>
        </p:nvSpPr>
        <p:spPr/>
        <p:txBody>
          <a:bodyPr/>
          <a:lstStyle/>
          <a:p>
            <a:fld id="{749743BB-5160-4BFD-8467-96B09F90F967}"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Levels 5-9</a:t>
            </a:r>
          </a:p>
        </p:txBody>
      </p:sp>
      <p:sp>
        <p:nvSpPr>
          <p:cNvPr id="4" name="Slide Number Placeholder 3"/>
          <p:cNvSpPr>
            <a:spLocks noGrp="1"/>
          </p:cNvSpPr>
          <p:nvPr>
            <p:ph type="sldNum" sz="quarter" idx="10"/>
          </p:nvPr>
        </p:nvSpPr>
        <p:spPr/>
        <p:txBody>
          <a:bodyPr/>
          <a:lstStyle/>
          <a:p>
            <a:fld id="{749743BB-5160-4BFD-8467-96B09F90F967}"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1774"/>
            <a:r>
              <a:rPr lang="en-GB" dirty="0"/>
              <a:t>Levels 5-9</a:t>
            </a:r>
          </a:p>
          <a:p>
            <a:endParaRPr lang="en-GB" dirty="0"/>
          </a:p>
        </p:txBody>
      </p:sp>
      <p:sp>
        <p:nvSpPr>
          <p:cNvPr id="4" name="Slide Number Placeholder 3"/>
          <p:cNvSpPr>
            <a:spLocks noGrp="1"/>
          </p:cNvSpPr>
          <p:nvPr>
            <p:ph type="sldNum" sz="quarter" idx="10"/>
          </p:nvPr>
        </p:nvSpPr>
        <p:spPr/>
        <p:txBody>
          <a:bodyPr/>
          <a:lstStyle/>
          <a:p>
            <a:fld id="{749743BB-5160-4BFD-8467-96B09F90F967}" type="slidenum">
              <a:rPr lang="en-GB" smtClean="0"/>
              <a:pPr/>
              <a:t>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
            <a:ext cx="7467600" cy="944562"/>
          </a:xfrm>
        </p:spPr>
        <p:txBody>
          <a:bodyPr>
            <a:normAutofit/>
          </a:bodyPr>
          <a:lstStyle/>
          <a:p>
            <a:r>
              <a:rPr lang="en-GB" sz="3600" b="1" dirty="0">
                <a:latin typeface="Comic Sans MS" pitchFamily="66" charset="0"/>
              </a:rPr>
              <a:t>Fossil Fuels</a:t>
            </a:r>
          </a:p>
        </p:txBody>
      </p:sp>
      <p:sp>
        <p:nvSpPr>
          <p:cNvPr id="4" name="TextBox 3"/>
          <p:cNvSpPr txBox="1"/>
          <p:nvPr/>
        </p:nvSpPr>
        <p:spPr>
          <a:xfrm>
            <a:off x="5867400" y="2438401"/>
            <a:ext cx="3048000" cy="1754326"/>
          </a:xfrm>
          <a:prstGeom prst="rect">
            <a:avLst/>
          </a:prstGeom>
          <a:noFill/>
          <a:ln>
            <a:solidFill>
              <a:schemeClr val="tx1"/>
            </a:solidFill>
          </a:ln>
        </p:spPr>
        <p:txBody>
          <a:bodyPr wrap="square" rtlCol="0">
            <a:spAutoFit/>
          </a:bodyPr>
          <a:lstStyle/>
          <a:p>
            <a:pPr algn="ctr"/>
            <a:r>
              <a:rPr lang="en-GB" sz="1400" b="1" u="sng" dirty="0">
                <a:latin typeface="Comic Sans MS" pitchFamily="66" charset="0"/>
              </a:rPr>
              <a:t>What are Fossil Fuels? </a:t>
            </a:r>
          </a:p>
          <a:p>
            <a:endParaRPr lang="en-GB" sz="1400" dirty="0">
              <a:latin typeface="Comic Sans MS" pitchFamily="66" charset="0"/>
            </a:endParaRPr>
          </a:p>
          <a:p>
            <a:r>
              <a:rPr lang="en-GB" sz="1600" dirty="0">
                <a:latin typeface="Comic Sans MS" pitchFamily="66" charset="0"/>
              </a:rPr>
              <a:t>The fossil fuels are </a:t>
            </a:r>
            <a:r>
              <a:rPr lang="en-GB" sz="1600" b="1" dirty="0">
                <a:latin typeface="Comic Sans MS" pitchFamily="66" charset="0"/>
              </a:rPr>
              <a:t>coal, oil and natural gas</a:t>
            </a:r>
            <a:r>
              <a:rPr lang="en-GB" sz="1600" dirty="0">
                <a:latin typeface="Comic Sans MS" pitchFamily="66" charset="0"/>
              </a:rPr>
              <a:t>. They are fuels because they </a:t>
            </a:r>
            <a:r>
              <a:rPr lang="en-GB" sz="1600" b="1" dirty="0">
                <a:latin typeface="Comic Sans MS" pitchFamily="66" charset="0"/>
              </a:rPr>
              <a:t>release heat energy</a:t>
            </a:r>
            <a:r>
              <a:rPr lang="en-GB" sz="1600" dirty="0">
                <a:latin typeface="Comic Sans MS" pitchFamily="66" charset="0"/>
              </a:rPr>
              <a:t> when they are burned. </a:t>
            </a:r>
            <a:endParaRPr lang="en-GB" dirty="0">
              <a:latin typeface="Comic Sans MS" pitchFamily="66" charset="0"/>
            </a:endParaRPr>
          </a:p>
        </p:txBody>
      </p:sp>
      <p:sp>
        <p:nvSpPr>
          <p:cNvPr id="7" name="TextBox 6"/>
          <p:cNvSpPr txBox="1"/>
          <p:nvPr/>
        </p:nvSpPr>
        <p:spPr>
          <a:xfrm>
            <a:off x="152400" y="65306"/>
            <a:ext cx="2971800" cy="4247317"/>
          </a:xfrm>
          <a:prstGeom prst="rect">
            <a:avLst/>
          </a:prstGeom>
          <a:noFill/>
          <a:ln>
            <a:solidFill>
              <a:schemeClr val="tx1"/>
            </a:solidFill>
          </a:ln>
        </p:spPr>
        <p:txBody>
          <a:bodyPr wrap="square" rtlCol="0">
            <a:spAutoFit/>
          </a:bodyPr>
          <a:lstStyle/>
          <a:p>
            <a:pPr algn="ctr"/>
            <a:r>
              <a:rPr lang="en-GB" sz="1500" b="1" u="sng" dirty="0">
                <a:latin typeface="Comic Sans MS" pitchFamily="66" charset="0"/>
              </a:rPr>
              <a:t>How are Fossil Fuels adding to climate change? </a:t>
            </a:r>
          </a:p>
          <a:p>
            <a:br>
              <a:rPr lang="en-GB" sz="1500" dirty="0">
                <a:latin typeface="Comic Sans MS" pitchFamily="66" charset="0"/>
              </a:rPr>
            </a:br>
            <a:r>
              <a:rPr lang="en-GB" sz="1500" dirty="0">
                <a:latin typeface="Comic Sans MS" pitchFamily="66" charset="0"/>
              </a:rPr>
              <a:t>When fossil fuels are burned - by industry, in power stations and by vehicles and planes – gases (such as CO</a:t>
            </a:r>
            <a:r>
              <a:rPr lang="en-GB" sz="1500" baseline="-25000" dirty="0">
                <a:latin typeface="Comic Sans MS" pitchFamily="66" charset="0"/>
              </a:rPr>
              <a:t>2)</a:t>
            </a:r>
            <a:r>
              <a:rPr lang="en-GB" sz="1500" dirty="0">
                <a:latin typeface="Comic Sans MS" pitchFamily="66" charset="0"/>
              </a:rPr>
              <a:t> enter the atmosphere. These gases have always been present in the world's atmosphere, but their amount is slowly increasing as more and more fossil fuels are burned. This adds to the green house effect as they can trap more of the suns energy in the earths atmosphere which  leading to the planet getting warmer. </a:t>
            </a:r>
          </a:p>
        </p:txBody>
      </p:sp>
      <p:sp>
        <p:nvSpPr>
          <p:cNvPr id="8" name="TextBox 7"/>
          <p:cNvSpPr txBox="1"/>
          <p:nvPr/>
        </p:nvSpPr>
        <p:spPr>
          <a:xfrm>
            <a:off x="3200400" y="838200"/>
            <a:ext cx="2514600" cy="3362459"/>
          </a:xfrm>
          <a:prstGeom prst="rect">
            <a:avLst/>
          </a:prstGeom>
          <a:noFill/>
          <a:ln>
            <a:solidFill>
              <a:schemeClr val="tx1"/>
            </a:solidFill>
          </a:ln>
        </p:spPr>
        <p:txBody>
          <a:bodyPr wrap="square" rtlCol="0">
            <a:spAutoFit/>
          </a:bodyPr>
          <a:lstStyle/>
          <a:p>
            <a:pPr algn="ctr"/>
            <a:r>
              <a:rPr lang="en-GB" sz="1600" b="1" u="sng" dirty="0">
                <a:latin typeface="Comic Sans MS" pitchFamily="66" charset="0"/>
              </a:rPr>
              <a:t>How are Humans using Fossil Fuels to make the climate worse? </a:t>
            </a:r>
          </a:p>
          <a:p>
            <a:pPr algn="ctr"/>
            <a:endParaRPr lang="en-GB" sz="1050" b="1" u="sng" dirty="0">
              <a:latin typeface="Comic Sans MS" pitchFamily="66" charset="0"/>
            </a:endParaRPr>
          </a:p>
          <a:p>
            <a:r>
              <a:rPr lang="en-GB" sz="1400" dirty="0">
                <a:latin typeface="Comic Sans MS" pitchFamily="66" charset="0"/>
              </a:rPr>
              <a:t>Fossil fuels are used to fuel cars and airplanes, power electricity plants, heat our homes and make plastics</a:t>
            </a:r>
          </a:p>
          <a:p>
            <a:endParaRPr lang="en-GB" sz="1400" dirty="0">
              <a:latin typeface="Comic Sans MS" pitchFamily="66" charset="0"/>
            </a:endParaRPr>
          </a:p>
          <a:p>
            <a:r>
              <a:rPr lang="en-GB" sz="1400" dirty="0">
                <a:latin typeface="Comic Sans MS" pitchFamily="66" charset="0"/>
              </a:rPr>
              <a:t>As the population grows/as people get richer we require more of the above products and uses/can afford more which means more fossil fuels are burnt</a:t>
            </a:r>
            <a:r>
              <a:rPr lang="en-GB" sz="1200" dirty="0">
                <a:latin typeface="Comic Sans MS" pitchFamily="66" charset="0"/>
              </a:rPr>
              <a:t>. </a:t>
            </a:r>
          </a:p>
        </p:txBody>
      </p:sp>
      <p:pic>
        <p:nvPicPr>
          <p:cNvPr id="2052" name="Picture 4" descr="http://blogs.scientificamerican.com/media/inline/blog/Image/oil-pumpjack.jpg"/>
          <p:cNvPicPr>
            <a:picLocks noChangeAspect="1" noChangeArrowheads="1"/>
          </p:cNvPicPr>
          <p:nvPr/>
        </p:nvPicPr>
        <p:blipFill>
          <a:blip r:embed="rId3" cstate="print"/>
          <a:srcRect r="1719"/>
          <a:stretch>
            <a:fillRect/>
          </a:stretch>
        </p:blipFill>
        <p:spPr bwMode="auto">
          <a:xfrm>
            <a:off x="178676" y="4520356"/>
            <a:ext cx="3289300" cy="2133600"/>
          </a:xfrm>
          <a:prstGeom prst="rect">
            <a:avLst/>
          </a:prstGeom>
          <a:noFill/>
        </p:spPr>
      </p:pic>
      <p:sp>
        <p:nvSpPr>
          <p:cNvPr id="10" name="TextBox 9"/>
          <p:cNvSpPr txBox="1"/>
          <p:nvPr/>
        </p:nvSpPr>
        <p:spPr>
          <a:xfrm>
            <a:off x="3581400" y="4343400"/>
            <a:ext cx="1524000" cy="2123658"/>
          </a:xfrm>
          <a:prstGeom prst="rect">
            <a:avLst/>
          </a:prstGeom>
          <a:noFill/>
        </p:spPr>
        <p:txBody>
          <a:bodyPr wrap="square" rtlCol="0">
            <a:spAutoFit/>
          </a:bodyPr>
          <a:lstStyle/>
          <a:p>
            <a:r>
              <a:rPr lang="en-GB" sz="1200" b="1" u="sng" dirty="0">
                <a:latin typeface="Comic Sans MS" pitchFamily="66" charset="0"/>
              </a:rPr>
              <a:t>Left</a:t>
            </a:r>
            <a:r>
              <a:rPr lang="en-GB" sz="1200" dirty="0">
                <a:latin typeface="Comic Sans MS" pitchFamily="66" charset="0"/>
              </a:rPr>
              <a:t>: The machine is called a pump jack is designed to bring oil to the surface</a:t>
            </a:r>
          </a:p>
          <a:p>
            <a:endParaRPr lang="en-GB" sz="1200" dirty="0">
              <a:latin typeface="Comic Sans MS" pitchFamily="66" charset="0"/>
            </a:endParaRPr>
          </a:p>
          <a:p>
            <a:r>
              <a:rPr lang="en-GB" sz="1200" b="1" u="sng" dirty="0">
                <a:latin typeface="Comic Sans MS" pitchFamily="66" charset="0"/>
              </a:rPr>
              <a:t>Right</a:t>
            </a:r>
            <a:r>
              <a:rPr lang="en-GB" sz="1200" dirty="0">
                <a:latin typeface="Comic Sans MS" pitchFamily="66" charset="0"/>
              </a:rPr>
              <a:t>: A graph showing the production of three main fossil fuels since 1994. </a:t>
            </a:r>
          </a:p>
        </p:txBody>
      </p:sp>
      <p:pic>
        <p:nvPicPr>
          <p:cNvPr id="2054" name="Picture 6" descr="http://gailtheactuary.files.wordpress.com/2012/12/world-fossil-fuel-supply-oil-natural-gas-coal.png"/>
          <p:cNvPicPr>
            <a:picLocks noChangeAspect="1" noChangeArrowheads="1"/>
          </p:cNvPicPr>
          <p:nvPr/>
        </p:nvPicPr>
        <p:blipFill>
          <a:blip r:embed="rId4" cstate="print"/>
          <a:srcRect/>
          <a:stretch>
            <a:fillRect/>
          </a:stretch>
        </p:blipFill>
        <p:spPr bwMode="auto">
          <a:xfrm>
            <a:off x="5105400" y="4369676"/>
            <a:ext cx="4038600" cy="2434960"/>
          </a:xfrm>
          <a:prstGeom prst="rect">
            <a:avLst/>
          </a:prstGeom>
          <a:noFill/>
        </p:spPr>
      </p:pic>
      <p:pic>
        <p:nvPicPr>
          <p:cNvPr id="2056" name="Picture 8" descr="http://4.bp.blogspot.com/-P7miRXIRd9M/T8QKZn1H4ZI/AAAAAAAACC8/1M3HJjeX8NM/s1600/world.oil.gas.coal.production.1965-2050.gif"/>
          <p:cNvPicPr>
            <a:picLocks noChangeAspect="1" noChangeArrowheads="1"/>
          </p:cNvPicPr>
          <p:nvPr/>
        </p:nvPicPr>
        <p:blipFill>
          <a:blip r:embed="rId5" cstate="print"/>
          <a:srcRect/>
          <a:stretch>
            <a:fillRect/>
          </a:stretch>
        </p:blipFill>
        <p:spPr bwMode="auto">
          <a:xfrm>
            <a:off x="5867400" y="152400"/>
            <a:ext cx="3161071" cy="21336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GB" sz="3600" b="1" dirty="0"/>
              <a:t>Deforestation </a:t>
            </a:r>
          </a:p>
        </p:txBody>
      </p:sp>
      <p:sp>
        <p:nvSpPr>
          <p:cNvPr id="4" name="TextBox 3"/>
          <p:cNvSpPr txBox="1"/>
          <p:nvPr/>
        </p:nvSpPr>
        <p:spPr>
          <a:xfrm>
            <a:off x="2971800" y="3581400"/>
            <a:ext cx="3200400" cy="2954655"/>
          </a:xfrm>
          <a:prstGeom prst="rect">
            <a:avLst/>
          </a:prstGeom>
          <a:noFill/>
          <a:ln>
            <a:solidFill>
              <a:schemeClr val="tx1"/>
            </a:solidFill>
          </a:ln>
        </p:spPr>
        <p:txBody>
          <a:bodyPr wrap="square" rtlCol="0">
            <a:spAutoFit/>
          </a:bodyPr>
          <a:lstStyle/>
          <a:p>
            <a:r>
              <a:rPr lang="en-GB" sz="1600" b="1" u="sng" dirty="0"/>
              <a:t>What is deforestation?</a:t>
            </a:r>
          </a:p>
          <a:p>
            <a:endParaRPr lang="en-GB" sz="1600" b="1" u="sng" dirty="0"/>
          </a:p>
          <a:p>
            <a:r>
              <a:rPr lang="en-GB" sz="1400" dirty="0"/>
              <a:t>Deforestation is the permanent destruction of forests in order to make the land available for other uses. An estimated 18 million acres (7.3 million hectares) of forest, which is roughly the size of the country of Panama, are lost each year, with about half of world's original forests being destroyed since the start of the industrial revelation </a:t>
            </a:r>
            <a:endParaRPr lang="en-GB" sz="1400" b="1" u="sng" dirty="0"/>
          </a:p>
        </p:txBody>
      </p:sp>
      <p:sp>
        <p:nvSpPr>
          <p:cNvPr id="5" name="TextBox 4"/>
          <p:cNvSpPr txBox="1"/>
          <p:nvPr/>
        </p:nvSpPr>
        <p:spPr>
          <a:xfrm>
            <a:off x="152400" y="116681"/>
            <a:ext cx="2667000" cy="3370153"/>
          </a:xfrm>
          <a:prstGeom prst="rect">
            <a:avLst/>
          </a:prstGeom>
          <a:noFill/>
          <a:ln>
            <a:solidFill>
              <a:schemeClr val="tx1"/>
            </a:solidFill>
          </a:ln>
        </p:spPr>
        <p:txBody>
          <a:bodyPr wrap="square" rtlCol="0">
            <a:spAutoFit/>
          </a:bodyPr>
          <a:lstStyle/>
          <a:p>
            <a:r>
              <a:rPr lang="en-GB" sz="1600" b="1" u="sng" dirty="0"/>
              <a:t>How does deforestation lead to climate change?</a:t>
            </a:r>
          </a:p>
          <a:p>
            <a:endParaRPr lang="en-GB" sz="1600" b="1" u="sng" dirty="0"/>
          </a:p>
          <a:p>
            <a:r>
              <a:rPr lang="en-GB" sz="1100" dirty="0"/>
              <a:t>Deforestation is considered to be one of the contributing factors to global climate change.  The no. 1 problem caused by deforestation is the impact on the global carbon cycle. Trees can store carbon (which makes the green house effect worse) with around 300 billion tons of carbon, 40 times the annual greenhouse gas emissions from fossil fuels, being stored in trees. The deforestation of trees not only lessens the amount of carbon stored, it also releases carbon dioxide into the air. This is because when trees die, they release the stored carbon. </a:t>
            </a:r>
            <a:endParaRPr lang="en-GB" sz="1100" b="1" u="sng" dirty="0"/>
          </a:p>
        </p:txBody>
      </p:sp>
      <p:sp>
        <p:nvSpPr>
          <p:cNvPr id="6" name="TextBox 5"/>
          <p:cNvSpPr txBox="1"/>
          <p:nvPr/>
        </p:nvSpPr>
        <p:spPr>
          <a:xfrm>
            <a:off x="6248400" y="428446"/>
            <a:ext cx="2743200" cy="5078313"/>
          </a:xfrm>
          <a:prstGeom prst="rect">
            <a:avLst/>
          </a:prstGeom>
          <a:noFill/>
          <a:ln>
            <a:solidFill>
              <a:schemeClr val="tx1"/>
            </a:solidFill>
          </a:ln>
        </p:spPr>
        <p:txBody>
          <a:bodyPr wrap="square" rtlCol="0">
            <a:spAutoFit/>
          </a:bodyPr>
          <a:lstStyle/>
          <a:p>
            <a:r>
              <a:rPr lang="en-GB" sz="1200" b="1" u="sng" dirty="0"/>
              <a:t>Why are humans causing deforestation? </a:t>
            </a:r>
          </a:p>
          <a:p>
            <a:endParaRPr lang="en-GB" sz="1200" b="1" u="sng" dirty="0"/>
          </a:p>
          <a:p>
            <a:r>
              <a:rPr lang="en-GB" sz="1200" dirty="0"/>
              <a:t>There are many causes of deforestation but the main reasons are:</a:t>
            </a:r>
          </a:p>
          <a:p>
            <a:pPr marL="342900" indent="-342900">
              <a:buFont typeface="+mj-lt"/>
              <a:buAutoNum type="arabicPeriod"/>
            </a:pPr>
            <a:r>
              <a:rPr lang="en-GB" sz="1200" dirty="0"/>
              <a:t>To make more land available for housing and urbanization</a:t>
            </a:r>
          </a:p>
          <a:p>
            <a:pPr marL="342900" indent="-342900">
              <a:buFont typeface="+mj-lt"/>
              <a:buAutoNum type="arabicPeriod"/>
            </a:pPr>
            <a:r>
              <a:rPr lang="en-GB" sz="1200" dirty="0"/>
              <a:t>To harvest timber to create commercial items such as paper, furniture and homes </a:t>
            </a:r>
          </a:p>
          <a:p>
            <a:pPr marL="342900" indent="-342900">
              <a:buFont typeface="+mj-lt"/>
              <a:buAutoNum type="arabicPeriod"/>
            </a:pPr>
            <a:r>
              <a:rPr lang="en-GB" sz="1200" dirty="0"/>
              <a:t>To create ingredients that are highly prized consumer items, such as the oil from palm trees</a:t>
            </a:r>
          </a:p>
          <a:p>
            <a:pPr marL="342900" indent="-342900">
              <a:buFont typeface="+mj-lt"/>
              <a:buAutoNum type="arabicPeriod"/>
            </a:pPr>
            <a:r>
              <a:rPr lang="en-GB" sz="1200" dirty="0"/>
              <a:t>To create room for cattle ranching. This cattle is then used as food.</a:t>
            </a:r>
          </a:p>
          <a:p>
            <a:r>
              <a:rPr lang="en-GB" sz="1200" dirty="0"/>
              <a:t>Common methods of deforestation are burning trees and clear cutting. These tactics leave the land completely barren and are controversial practices. As the worlds population gets bigger/richer, more people require the above needs which increase the amount of deforestation that takes place. </a:t>
            </a:r>
            <a:endParaRPr lang="en-GB" sz="1200" b="1" u="sng" dirty="0"/>
          </a:p>
        </p:txBody>
      </p:sp>
      <p:pic>
        <p:nvPicPr>
          <p:cNvPr id="32770" name="Picture 2"/>
          <p:cNvPicPr>
            <a:picLocks noChangeAspect="1" noChangeArrowheads="1"/>
          </p:cNvPicPr>
          <p:nvPr/>
        </p:nvPicPr>
        <p:blipFill>
          <a:blip r:embed="rId3" cstate="print"/>
          <a:srcRect/>
          <a:stretch>
            <a:fillRect/>
          </a:stretch>
        </p:blipFill>
        <p:spPr bwMode="auto">
          <a:xfrm>
            <a:off x="2971800" y="1066800"/>
            <a:ext cx="3149863" cy="2067767"/>
          </a:xfrm>
          <a:prstGeom prst="rect">
            <a:avLst/>
          </a:prstGeom>
          <a:noFill/>
          <a:ln w="9525">
            <a:solidFill>
              <a:schemeClr val="tx1"/>
            </a:solidFill>
            <a:miter lim="800000"/>
            <a:headEnd/>
            <a:tailEnd/>
          </a:ln>
        </p:spPr>
      </p:pic>
      <p:sp>
        <p:nvSpPr>
          <p:cNvPr id="8" name="TextBox 7"/>
          <p:cNvSpPr txBox="1"/>
          <p:nvPr/>
        </p:nvSpPr>
        <p:spPr>
          <a:xfrm>
            <a:off x="2971800" y="3150513"/>
            <a:ext cx="3276600" cy="430887"/>
          </a:xfrm>
          <a:prstGeom prst="rect">
            <a:avLst/>
          </a:prstGeom>
          <a:noFill/>
        </p:spPr>
        <p:txBody>
          <a:bodyPr wrap="square" rtlCol="0">
            <a:spAutoFit/>
          </a:bodyPr>
          <a:lstStyle/>
          <a:p>
            <a:r>
              <a:rPr lang="en-GB" sz="1050" b="1" u="sng" dirty="0"/>
              <a:t>Above</a:t>
            </a:r>
            <a:r>
              <a:rPr lang="en-GB" sz="1050" dirty="0"/>
              <a:t>: this shows the amount each country contributes towards deforestation each year.</a:t>
            </a:r>
          </a:p>
        </p:txBody>
      </p:sp>
      <p:pic>
        <p:nvPicPr>
          <p:cNvPr id="32771" name="Picture 3"/>
          <p:cNvPicPr>
            <a:picLocks noChangeAspect="1" noChangeArrowheads="1"/>
          </p:cNvPicPr>
          <p:nvPr/>
        </p:nvPicPr>
        <p:blipFill>
          <a:blip r:embed="rId4" cstate="print"/>
          <a:srcRect/>
          <a:stretch>
            <a:fillRect/>
          </a:stretch>
        </p:blipFill>
        <p:spPr bwMode="auto">
          <a:xfrm>
            <a:off x="114300" y="3618186"/>
            <a:ext cx="2743200" cy="2599325"/>
          </a:xfrm>
          <a:prstGeom prst="rect">
            <a:avLst/>
          </a:prstGeom>
          <a:noFill/>
          <a:ln w="9525">
            <a:solidFill>
              <a:schemeClr val="tx1"/>
            </a:solidFill>
            <a:miter lim="800000"/>
            <a:headEnd/>
            <a:tailEnd/>
          </a:ln>
        </p:spPr>
      </p:pic>
      <p:sp>
        <p:nvSpPr>
          <p:cNvPr id="10" name="TextBox 9"/>
          <p:cNvSpPr txBox="1"/>
          <p:nvPr/>
        </p:nvSpPr>
        <p:spPr>
          <a:xfrm>
            <a:off x="0" y="6217511"/>
            <a:ext cx="2971800" cy="646331"/>
          </a:xfrm>
          <a:prstGeom prst="rect">
            <a:avLst/>
          </a:prstGeom>
          <a:noFill/>
        </p:spPr>
        <p:txBody>
          <a:bodyPr wrap="square" rtlCol="0">
            <a:spAutoFit/>
          </a:bodyPr>
          <a:lstStyle/>
          <a:p>
            <a:r>
              <a:rPr lang="en-GB" sz="1000" b="1" u="sng" dirty="0"/>
              <a:t>Above</a:t>
            </a:r>
            <a:r>
              <a:rPr lang="en-GB" sz="1000" dirty="0"/>
              <a:t>: This graph is showing the amount of deforestation in the Amazon and the amount of C02 that is released as a result</a:t>
            </a:r>
            <a:r>
              <a:rPr lang="en-GB" sz="1600" dirty="0"/>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0" y="-76200"/>
            <a:ext cx="8229600" cy="1143000"/>
          </a:xfrm>
        </p:spPr>
        <p:txBody>
          <a:bodyPr>
            <a:normAutofit/>
          </a:bodyPr>
          <a:lstStyle/>
          <a:p>
            <a:r>
              <a:rPr lang="en-GB" dirty="0"/>
              <a:t>Agriculture </a:t>
            </a:r>
          </a:p>
        </p:txBody>
      </p:sp>
      <p:sp>
        <p:nvSpPr>
          <p:cNvPr id="5" name="TextBox 4"/>
          <p:cNvSpPr txBox="1"/>
          <p:nvPr/>
        </p:nvSpPr>
        <p:spPr>
          <a:xfrm>
            <a:off x="152400" y="3733800"/>
            <a:ext cx="5334000" cy="1015663"/>
          </a:xfrm>
          <a:prstGeom prst="rect">
            <a:avLst/>
          </a:prstGeom>
          <a:noFill/>
          <a:ln>
            <a:solidFill>
              <a:schemeClr val="tx1"/>
            </a:solidFill>
          </a:ln>
        </p:spPr>
        <p:txBody>
          <a:bodyPr wrap="square" rtlCol="0">
            <a:spAutoFit/>
          </a:bodyPr>
          <a:lstStyle/>
          <a:p>
            <a:pPr algn="ctr"/>
            <a:r>
              <a:rPr lang="en-GB" sz="1200" b="1" u="sng" dirty="0"/>
              <a:t>What is agriculture?</a:t>
            </a:r>
          </a:p>
          <a:p>
            <a:pPr algn="ctr"/>
            <a:endParaRPr lang="en-GB" sz="1200" b="1" u="sng" dirty="0"/>
          </a:p>
          <a:p>
            <a:r>
              <a:rPr lang="en-GB" sz="1200" b="1" dirty="0"/>
              <a:t>Agriculture</a:t>
            </a:r>
            <a:r>
              <a:rPr lang="en-GB" sz="1200" dirty="0"/>
              <a:t> is the cultivation of animals, plants, fungi, and other life forms for food, fiber, biofuel,medicinal and other products used to sustain and enhance human life</a:t>
            </a:r>
            <a:r>
              <a:rPr lang="en-GB" sz="1200" b="1" u="sng" dirty="0"/>
              <a:t> </a:t>
            </a:r>
          </a:p>
        </p:txBody>
      </p:sp>
      <p:sp>
        <p:nvSpPr>
          <p:cNvPr id="6" name="TextBox 5"/>
          <p:cNvSpPr txBox="1"/>
          <p:nvPr/>
        </p:nvSpPr>
        <p:spPr>
          <a:xfrm>
            <a:off x="5638800" y="1066800"/>
            <a:ext cx="3352800" cy="2769989"/>
          </a:xfrm>
          <a:prstGeom prst="rect">
            <a:avLst/>
          </a:prstGeom>
          <a:noFill/>
          <a:ln>
            <a:solidFill>
              <a:schemeClr val="tx1"/>
            </a:solidFill>
          </a:ln>
        </p:spPr>
        <p:txBody>
          <a:bodyPr wrap="square" rtlCol="0">
            <a:spAutoFit/>
          </a:bodyPr>
          <a:lstStyle/>
          <a:p>
            <a:r>
              <a:rPr lang="en-GB" sz="1600" b="1" u="sng" dirty="0"/>
              <a:t>How does agriculture leas to climate change?</a:t>
            </a:r>
          </a:p>
          <a:p>
            <a:endParaRPr lang="en-GB" sz="1600" b="1" u="sng" dirty="0"/>
          </a:p>
          <a:p>
            <a:r>
              <a:rPr lang="en-GB" sz="1400" dirty="0"/>
              <a:t>Agriculture contributes to climate change by (1) anthropogenic emissions of greenhouse gases (GHGs), and (2) by the conversion of non-agricultural land (e.g.,forests) into agricultural land.</a:t>
            </a:r>
            <a:r>
              <a:rPr lang="en-GB" sz="1400" baseline="30000" dirty="0"/>
              <a:t> </a:t>
            </a:r>
            <a:r>
              <a:rPr lang="en-GB" sz="1400" dirty="0"/>
              <a:t>Agriculture, forestry and land-use change contributed around 20 to 25% to global annual emissions in 2010</a:t>
            </a:r>
            <a:r>
              <a:rPr lang="en-GB" sz="1400" b="1" u="sng" dirty="0"/>
              <a:t> </a:t>
            </a:r>
          </a:p>
        </p:txBody>
      </p:sp>
      <p:sp>
        <p:nvSpPr>
          <p:cNvPr id="7" name="TextBox 6"/>
          <p:cNvSpPr txBox="1"/>
          <p:nvPr/>
        </p:nvSpPr>
        <p:spPr>
          <a:xfrm>
            <a:off x="152400" y="228600"/>
            <a:ext cx="5334000" cy="3416320"/>
          </a:xfrm>
          <a:prstGeom prst="rect">
            <a:avLst/>
          </a:prstGeom>
          <a:noFill/>
          <a:ln>
            <a:solidFill>
              <a:schemeClr val="tx1"/>
            </a:solidFill>
          </a:ln>
        </p:spPr>
        <p:txBody>
          <a:bodyPr wrap="square" rtlCol="0">
            <a:spAutoFit/>
          </a:bodyPr>
          <a:lstStyle/>
          <a:p>
            <a:r>
              <a:rPr lang="en-GB" sz="1100" b="1" u="sng" dirty="0"/>
              <a:t>How are humans causing climate change through agriculture? </a:t>
            </a:r>
          </a:p>
          <a:p>
            <a:endParaRPr lang="en-GB" sz="1100" dirty="0"/>
          </a:p>
          <a:p>
            <a:r>
              <a:rPr lang="en-GB" sz="1100" dirty="0"/>
              <a:t>Humans love to eat. As a result more and more land is needed for farming.  The agricultural sector is a driving force in gas emissions and land use effects thought to cause climate change. In addition to being a significant user of land and consumer of fossil fuel, agriculture contributes directly to greenhouse gas emissions through practices such as rice production and the raising of livestock.</a:t>
            </a:r>
          </a:p>
          <a:p>
            <a:endParaRPr lang="en-GB" sz="1100" dirty="0"/>
          </a:p>
          <a:p>
            <a:r>
              <a:rPr lang="en-GB" sz="1100" dirty="0"/>
              <a:t>Agriculture contributes to greenhouse gas increases through land use in four main ways:</a:t>
            </a:r>
          </a:p>
          <a:p>
            <a:pPr marL="342900" indent="-342900">
              <a:buFont typeface="+mj-lt"/>
              <a:buAutoNum type="arabicPeriod"/>
            </a:pPr>
            <a:r>
              <a:rPr lang="en-GB" sz="1100" dirty="0"/>
              <a:t>CO</a:t>
            </a:r>
            <a:r>
              <a:rPr lang="en-GB" sz="1100" baseline="-25000" dirty="0"/>
              <a:t>2</a:t>
            </a:r>
            <a:r>
              <a:rPr lang="en-GB" sz="1100" dirty="0"/>
              <a:t> releases linked to deforestation</a:t>
            </a:r>
          </a:p>
          <a:p>
            <a:pPr marL="342900" indent="-342900">
              <a:buFont typeface="+mj-lt"/>
              <a:buAutoNum type="arabicPeriod"/>
            </a:pPr>
            <a:r>
              <a:rPr lang="en-GB" sz="1100" dirty="0"/>
              <a:t>Methane releases from rice cultivation</a:t>
            </a:r>
          </a:p>
          <a:p>
            <a:pPr marL="342900" indent="-342900">
              <a:buFont typeface="+mj-lt"/>
              <a:buAutoNum type="arabicPeriod"/>
            </a:pPr>
            <a:r>
              <a:rPr lang="en-GB" sz="1100" dirty="0"/>
              <a:t>Methane releases from enteric fermentation in cattle</a:t>
            </a:r>
          </a:p>
          <a:p>
            <a:pPr marL="342900" indent="-342900">
              <a:buFont typeface="+mj-lt"/>
              <a:buAutoNum type="arabicPeriod"/>
            </a:pPr>
            <a:r>
              <a:rPr lang="en-GB" sz="1100" dirty="0"/>
              <a:t>Nitrous oxide releases from fertilizer application</a:t>
            </a:r>
          </a:p>
          <a:p>
            <a:pPr marL="342900" indent="-342900">
              <a:buFont typeface="+mj-lt"/>
              <a:buAutoNum type="arabicPeriod"/>
            </a:pPr>
            <a:endParaRPr lang="en-GB" sz="1100" dirty="0"/>
          </a:p>
          <a:p>
            <a:r>
              <a:rPr lang="en-GB" sz="1100" dirty="0"/>
              <a:t>Together, these agricultural processes comprise 54% of methane emissions, roughly 80% of nitrous oxide emissions, and virtually all carbon dioxide emissions tied to land use</a:t>
            </a:r>
            <a:endParaRPr lang="en-GB" sz="1100" b="1" u="sng" dirty="0"/>
          </a:p>
        </p:txBody>
      </p:sp>
      <p:pic>
        <p:nvPicPr>
          <p:cNvPr id="8" name="Picture 2" descr="http://www.worldfuturecouncil.org/uploads/pics/methane_emissions_01.jpg"/>
          <p:cNvPicPr>
            <a:picLocks noChangeAspect="1" noChangeArrowheads="1"/>
          </p:cNvPicPr>
          <p:nvPr/>
        </p:nvPicPr>
        <p:blipFill>
          <a:blip r:embed="rId3" cstate="print"/>
          <a:srcRect/>
          <a:stretch>
            <a:fillRect/>
          </a:stretch>
        </p:blipFill>
        <p:spPr bwMode="auto">
          <a:xfrm>
            <a:off x="152400" y="4953000"/>
            <a:ext cx="5238750" cy="1628776"/>
          </a:xfrm>
          <a:prstGeom prst="rect">
            <a:avLst/>
          </a:prstGeom>
          <a:noFill/>
        </p:spPr>
      </p:pic>
      <p:pic>
        <p:nvPicPr>
          <p:cNvPr id="33794" name="Picture 2"/>
          <p:cNvPicPr>
            <a:picLocks noChangeAspect="1" noChangeArrowheads="1"/>
          </p:cNvPicPr>
          <p:nvPr/>
        </p:nvPicPr>
        <p:blipFill>
          <a:blip r:embed="rId4" cstate="print"/>
          <a:srcRect/>
          <a:stretch>
            <a:fillRect/>
          </a:stretch>
        </p:blipFill>
        <p:spPr bwMode="auto">
          <a:xfrm>
            <a:off x="5543268" y="4000500"/>
            <a:ext cx="3524532" cy="1905000"/>
          </a:xfrm>
          <a:prstGeom prst="rect">
            <a:avLst/>
          </a:prstGeom>
          <a:noFill/>
          <a:ln w="9525">
            <a:noFill/>
            <a:miter lim="800000"/>
            <a:headEnd/>
            <a:tailEnd/>
          </a:ln>
        </p:spPr>
      </p:pic>
      <p:sp>
        <p:nvSpPr>
          <p:cNvPr id="10" name="TextBox 9"/>
          <p:cNvSpPr txBox="1"/>
          <p:nvPr/>
        </p:nvSpPr>
        <p:spPr>
          <a:xfrm>
            <a:off x="5486400" y="5966936"/>
            <a:ext cx="3581400" cy="738664"/>
          </a:xfrm>
          <a:prstGeom prst="rect">
            <a:avLst/>
          </a:prstGeom>
          <a:noFill/>
        </p:spPr>
        <p:txBody>
          <a:bodyPr wrap="square" rtlCol="0">
            <a:spAutoFit/>
          </a:bodyPr>
          <a:lstStyle/>
          <a:p>
            <a:r>
              <a:rPr lang="en-GB" sz="1050" b="1" u="sng" dirty="0"/>
              <a:t>Above</a:t>
            </a:r>
            <a:r>
              <a:rPr lang="en-GB" sz="1050" dirty="0"/>
              <a:t>: This shows the Greenhouse gas emissions from agriculture, by region, 1990-2010</a:t>
            </a:r>
          </a:p>
          <a:p>
            <a:r>
              <a:rPr lang="en-GB" sz="1050" b="1" u="sng" dirty="0"/>
              <a:t>Left</a:t>
            </a:r>
            <a:r>
              <a:rPr lang="en-GB" sz="1050" dirty="0"/>
              <a:t>: Shows the amount of methane produces by animals per year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789</TotalTime>
  <Words>842</Words>
  <Application>Microsoft Macintosh PowerPoint</Application>
  <PresentationFormat>On-screen Show (4:3)</PresentationFormat>
  <Paragraphs>57</Paragraphs>
  <Slides>3</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Comic Sans MS</vt:lpstr>
      <vt:lpstr>Office Theme</vt:lpstr>
      <vt:lpstr>Fossil Fuels</vt:lpstr>
      <vt:lpstr>Deforestation </vt:lpstr>
      <vt:lpstr>Agriculture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Climate change – Human Causes</dc:title>
  <dc:creator>Rory Beard</dc:creator>
  <cp:lastModifiedBy>Microsoft Office User</cp:lastModifiedBy>
  <cp:revision>124</cp:revision>
  <dcterms:created xsi:type="dcterms:W3CDTF">2006-08-16T00:00:00Z</dcterms:created>
  <dcterms:modified xsi:type="dcterms:W3CDTF">2020-05-20T10:19:16Z</dcterms:modified>
</cp:coreProperties>
</file>