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2" r:id="rId1"/>
  </p:sldMasterIdLst>
  <p:notesMasterIdLst>
    <p:notesMasterId r:id="rId13"/>
  </p:notesMasterIdLst>
  <p:sldIdLst>
    <p:sldId id="449" r:id="rId2"/>
    <p:sldId id="310" r:id="rId3"/>
    <p:sldId id="491" r:id="rId4"/>
    <p:sldId id="492" r:id="rId5"/>
    <p:sldId id="493" r:id="rId6"/>
    <p:sldId id="494" r:id="rId7"/>
    <p:sldId id="495" r:id="rId8"/>
    <p:sldId id="496" r:id="rId9"/>
    <p:sldId id="498" r:id="rId10"/>
    <p:sldId id="500" r:id="rId11"/>
    <p:sldId id="501" r:id="rId1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9" autoAdjust="0"/>
    <p:restoredTop sz="94660"/>
  </p:normalViewPr>
  <p:slideViewPr>
    <p:cSldViewPr>
      <p:cViewPr varScale="1">
        <p:scale>
          <a:sx n="96" d="100"/>
          <a:sy n="96" d="100"/>
        </p:scale>
        <p:origin x="1520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17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8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8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fld id="{E26F409F-2AD8-4B35-93E4-86FCF9AD241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700895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5800" y="1346947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685800" y="4282763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685800" y="1484779"/>
            <a:ext cx="7772400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7234780" y="4107023"/>
            <a:ext cx="914400" cy="914400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8670" y="1432223"/>
            <a:ext cx="759333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6400" b="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2386" y="4389120"/>
            <a:ext cx="5918454" cy="1069848"/>
          </a:xfrm>
        </p:spPr>
        <p:txBody>
          <a:bodyPr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2805" y="6272785"/>
            <a:ext cx="4745736" cy="365125"/>
          </a:xfrm>
        </p:spPr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44280" y="4227195"/>
            <a:ext cx="895401" cy="640080"/>
          </a:xfrm>
        </p:spPr>
        <p:txBody>
          <a:bodyPr/>
          <a:lstStyle>
            <a:lvl1pPr>
              <a:defRPr sz="2800" b="1"/>
            </a:lvl1pPr>
          </a:lstStyle>
          <a:p>
            <a:fld id="{B388F978-A461-4852-9FDA-3ACC740FD717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409948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7C54A-30B4-4FEB-8877-996A9AA5DCB7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96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9144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346" y="1225296"/>
            <a:ext cx="696087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6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4330" y="5020056"/>
            <a:ext cx="6789420" cy="1066800"/>
          </a:xfrm>
        </p:spPr>
        <p:txBody>
          <a:bodyPr anchor="t">
            <a:normAutofit/>
          </a:bodyPr>
          <a:lstStyle>
            <a:lvl1pPr marL="0" indent="0">
              <a:buNone/>
              <a:defRPr sz="18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45251" y="6272785"/>
            <a:ext cx="1983232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36099" y="6272784"/>
            <a:ext cx="4745736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633862" y="2430623"/>
            <a:ext cx="914400" cy="914400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450" y="2508607"/>
            <a:ext cx="891224" cy="720332"/>
          </a:xfrm>
        </p:spPr>
        <p:txBody>
          <a:bodyPr/>
          <a:lstStyle>
            <a:lvl1pPr>
              <a:defRPr sz="2800"/>
            </a:lvl1pPr>
          </a:lstStyle>
          <a:p>
            <a:fld id="{BC926EDE-DE6C-4486-ADFD-787C0EB554A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36162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2218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6B627-6625-43DD-8008-2BCBC387F6E3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24132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0793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20793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19242-A774-4A20-AE91-77B0F1FF920F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89418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B775F-2B13-4B66-A2B5-9DE8CD885C11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37846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60362-2E71-41CD-8477-9DF2D154362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45896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685800"/>
            <a:ext cx="5033772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AF71B-6BFC-4D11-A956-F98751F3E62F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86581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6227805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D55DD-8128-41CF-90A6-76080E93B0C5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852252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8A278-2D5A-4F73-8D3F-1CBCF95924C9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49202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533400"/>
            <a:ext cx="1914525" cy="5638800"/>
          </a:xfrm>
        </p:spPr>
        <p:txBody>
          <a:bodyPr vert="eaVert"/>
          <a:lstStyle>
            <a:lvl1pPr>
              <a:defRPr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0100" y="533400"/>
            <a:ext cx="5629275" cy="5638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CC3FB-9E82-4F08-BFDD-09B47EC9E6F0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0735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8" name="Oval 7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484632"/>
            <a:ext cx="7772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21408"/>
            <a:ext cx="7772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2368" y="6272785"/>
            <a:ext cx="24551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272785"/>
            <a:ext cx="4745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83346" y="6272785"/>
            <a:ext cx="4800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 spc="-7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8EDBFDF2-7960-4046-BEE3-119A9D8E8A2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50182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3" r:id="rId1"/>
    <p:sldLayoutId id="2147483814" r:id="rId2"/>
    <p:sldLayoutId id="2147483815" r:id="rId3"/>
    <p:sldLayoutId id="2147483816" r:id="rId4"/>
    <p:sldLayoutId id="2147483817" r:id="rId5"/>
    <p:sldLayoutId id="2147483818" r:id="rId6"/>
    <p:sldLayoutId id="2147483819" r:id="rId7"/>
    <p:sldLayoutId id="2147483820" r:id="rId8"/>
    <p:sldLayoutId id="2147483821" r:id="rId9"/>
    <p:sldLayoutId id="2147483822" r:id="rId10"/>
    <p:sldLayoutId id="214748382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0769" y="2477294"/>
            <a:ext cx="889248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GB" sz="4400" dirty="0"/>
              <a:t>Title: </a:t>
            </a:r>
            <a:r>
              <a:rPr lang="en-GB" sz="4400" u="sng" dirty="0"/>
              <a:t>Ecosystems</a:t>
            </a:r>
            <a:r>
              <a:rPr lang="en-GB" sz="4400" dirty="0"/>
              <a:t>				</a:t>
            </a:r>
            <a:br>
              <a:rPr lang="en-GB" sz="3100" dirty="0"/>
            </a:br>
            <a:br>
              <a:rPr lang="en-GB" sz="3100" dirty="0"/>
            </a:br>
            <a:br>
              <a:rPr lang="en-GB" sz="3100" dirty="0"/>
            </a:br>
            <a:br>
              <a:rPr lang="en-GB" sz="2700" dirty="0"/>
            </a:br>
            <a:br>
              <a:rPr lang="en-GB" sz="2700" dirty="0"/>
            </a:br>
            <a:br>
              <a:rPr lang="en-GB" sz="2700" dirty="0"/>
            </a:br>
            <a:br>
              <a:rPr lang="en-GB" sz="2700" dirty="0"/>
            </a:br>
            <a:br>
              <a:rPr lang="en-GB" sz="2700" dirty="0"/>
            </a:br>
            <a:br>
              <a:rPr lang="en-GB" sz="2700" dirty="0"/>
            </a:br>
            <a:br>
              <a:rPr lang="en-GB" sz="2700" dirty="0"/>
            </a:br>
            <a:br>
              <a:rPr lang="en-GB" sz="2700" dirty="0"/>
            </a:br>
            <a:br>
              <a:rPr lang="en-GB" sz="2700" dirty="0"/>
            </a:br>
            <a:br>
              <a:rPr lang="en-GB" sz="2700" dirty="0"/>
            </a:br>
            <a:br>
              <a:rPr lang="en-GB" sz="2700" dirty="0"/>
            </a:br>
            <a:endParaRPr lang="en-GB" sz="4900" dirty="0">
              <a:solidFill>
                <a:srgbClr val="7030A0"/>
              </a:solidFill>
            </a:endParaRPr>
          </a:p>
        </p:txBody>
      </p:sp>
      <p:sp>
        <p:nvSpPr>
          <p:cNvPr id="7" name="AutoShape 2" descr="data:image/jpeg;base64,/9j/4AAQSkZJRgABAQAAAQABAAD/2wCEAAkGBxMTEhUUExMWFhUXFx4YGBgYGBUYGhodGxgWHR0YFRcYHSggGBolGxoaITEhJSkrLi4uGB8zODMtNygtLisBCgoKDg0OGxAQGy0lICY3LS0vLS0tLS0tLS0tLi4vLS0tLS0tLS0tLS0tLS8tLS0tLS0tLS0tLS0tLS0tLS0tLf/AABEIALgBEgMBIgACEQEDEQH/xAAbAAACAwEBAQAAAAAAAAAAAAAEBQADBgIBB//EAEgQAAIBAgMECAMECQEHAgcAAAECEQADBBIhBTFBUQYTImFxgZGhMrHBI0JS0RRicoKSosLh8LIHM0NTY7PxJKNUc4OT0uLy/8QAGQEAAwEBAQAAAAAAAAAAAAAAAQIDAAQF/8QAMxEAAgIBAgQEBQMCBwAAAAAAAAECEQMSIQQxQVEiYXHwE5GhwdEysfFSgRQjJDNyouH/2gAMAwEAAhEDEQA/APmOGty0cOPcBvpxgWDXgQoUIm4Du48zJ30usLCsfxHL5bzR2yDpcbuj51TPkemVdFX92c7Z3inkjzq7DUJcOo8KZ7Kw+cmTAAme/gPWunhqhhjfYC2QxwYp5gqzKYkq6KOIJPoYrQYO5XTiyrJddHQ0WaPCCmCCk2Eu0xS9TNFEznbmKFqxcfiFgeJ0pN/sttSl64eLx6D+9UdPsZFhV/E3y/vTDoQBZwQY72lvXdXBKV8R/wAUSb8d9jT2LWe6WO5dB40h/wBoV+BYTm5b+Ff71oNntCDv1rE/7QcRmxVlPw2yf4jH0ocU6xNhl/t+puOj6f8Ap7f7NM1Wl+zDltIOSj5UatyqQT0Ipj/QghRXRSqluVZ1lBplBbjmm7bQd7Hyos26W4e5nxLtwUZRTJnrQbdsjiduT8zjq686qui9dK1PuWOeqrsWq6zCpmoWwFbwIB4mB4wT9K8tJMnvgeX96W7WxcXrQH3Vdz6ZR7mmuHEKB3CpRnqk12JKWqddiG1XhtVbnFQtVLZUGNqlfSC51di4w35YHidKcM9ZvpjdlEtje7gUmabjjbEyy0wbL8JY+xt/sL/pFA4y1Tm4YAHIRSvFsK6capJGSpUZ3HW6Q4ta0l4BmAJgExPjpWexY1jviqaldE21dC3auDa3lzR20DiORn3BBHlSS9W26TqIUadmzp3faiI9TWKvCuTBm+LDULCWpA81KkVKoOW4+2UhD91Tu5sfy1ojB4ZksZiCA5OXTQxA0576FxRzv+08eSiPr7Uw2jd4TuRQPVj9K8qcrxqPWT+5K9heDLVqcBaC2QI1Y6ms/sjD53FaXHMBCj7oPyqnHZ9CWOIJ9hRZOa+TyB/L607w90cDI4GkODUhbtzgJE94Ummmz3ChARIKQB3hRLeAkDvJ7qvwWZY4JPr/AB9gqVGgwl2jVvkRO4z6Dj61mmunPbUcSSfBR+ZFG4vEkh9fhXKO4SBXRxfF/CW3f9t3+DTnWyAOmdw3HtoN5IA8zWlxjhLVu0O5fSkWEw/WYlWO62mbziB+dG3r2bEIsyBXnxyqUZz/AKnS9P4EkzX2L8AViekLdZtFR+qg9ya0q3qzlhM21CT91A3oK7ePj/lpd2Vyvw0bjEY0IjN+FSfQVXsXaLXLSO+9gD7CfeaSbVxmq2NPtZHgIOvjIo/AXh1axujTw4e1GE1PNpjyS+v8BjPVJJDzDYyc2u5iPQCrr2MyqWPATWe2PflXP/Vf51X0gxpCKo3uwHkNTRc0sTyeoyyeBv1CsNjuqw9282+C3j3etNbeJlVPMA+orJdKbmXB5BvcqvqaedYFXXco18hScNyp9EvruTwSpUW4Pame7et8LeUDzBn3o8YiBWJ6LYgl77n7zD3LU/xt+LTn9RvkafDPXi1+v7spGfhbD7+0YuWVB0fN7LIqY/bC2mtId918g7tCSf8AOdZy7iJvYRQdVDE//a0oLbOKzbQwyfgRn8zP5VOWXTGUvOvohHlai375Di9iesxJjcXW2PBe03vWo6+sVscTcUngpY+LnT2p919T4BOcZTfVmwdWUbK2kXxmJk6AKq/uaH3Y07OJrCdGcRN3EOTA1kn9Zp+QrRpigwBXcRNU4WSnH5jYp2i/bOPKWbjDeFMeJ0FLNoHNirQO62pY+O75ihukWI7eHsj/AIjqT4A7q4xVzNdaN7uqeQlm+R9ahxORa6819N/wQzZPEOb+JEug+JCAe+ZiPT3pbj7sEif8iqtn3s2Mvjh9FIP0rywguXBP6pjmIE6+Yq2DirbUul/uqGjmfUDQrda1knN1rI/jbgkjloR6UjxCtmViDDNoecETHrVuGfqsS7LoMheAdMxu5GbxIWi9gMMTZtHcLNxie8SPyqXD8Sm5Sl1r5UyayVbZV0tAzXQPuW0X1cVjbWGa44RRLMYArTYxmvi+y6l3EeChj8hQ3QjC58YukhVZj/CR8zW4WSWFteY2N6YMyrCpV163DEciR71K67Og8yQ69yD1Yk/KutrEi8y/hVR55R+ZrtXDXxyL+wIUewND4t89y434mrzYLVliu1fkiuaHfRxIljwBNc4vEdkseMn3NdYd8lg82MeQ30HfXN1acwo9f/Fc/EeKWp9W/ktgPdjHYlhshJiIBAMfExJmO4FZ8qtwJzksPhHYT9kcfMyaDu3WFpivEso82AHtFO9mhOpAHxaD+KPzq/CZEpa5dFt+4q2e5XZE4hm4W7ajzIzH2iulf7NyeU+4/I1ffAAvH8Vwr6AD5LQikFLnIEJ8p95qXFTclFPtb9W/whbuhrsVYQsd5UsfSFHprQmyFzXp868w2KzW2YaCDHyHzrzZrwLpG9U+dQT0uPluK+rHmBv5w7TuYgeAgfOlXRps1/EXTwQAeZrpLhs23X7wEefE+xrzYS5MMWO92HsP7115eKcopPnG2/UMpNrcFx15mxLEb1XKv7TAKPdprU3GFu2TwRfkKRbCwme6GI3sz+Syq+5Y/u036UHJhnPOB71fgXowzyFsXJs46JXC2HJ/6jH3obalzPjLdsfcWT5/2FFdCT1aNbb7rPPofnNLsB28diG5EIPkKSWT/TrH1v7k9fgaGPSLDm4cOg/5gZvAR+dd9KMTktRxdgvlvPsD61ffOfaCWxuRdfGCfypV01ecQlsbrdssfF9B7VWeTTiyP+3yVFFsn8j3ozAtiN7XTPgqgiPWmm2yeouRvK5R4t2R7mlvQ63mFv8A+q/8yqPYUf0ybq8MTzYAeUt/TVcL08M/Rmx/obEWCxo6y07HQ9cw8AAo9lihsDcN3G3bjb1t5fPKB8zRdzAZRYU7zaVfCWZ3+lBbEftXrn4maPAf3Irypzkrh2/dog9lRqNmjRm5mB4KP7mimuQDXuEw+VFHdPmdTXmLWEY8lJ9jXt4Y/C4dLy/9OqCqBlNh3QMLiHP3rmUeQH5082PelCB912X3n61msJZJwNoD7113Pgob8qN6HsxYGdGvNm8Cltvoa8zDk+FJPyr5v+CEZ6XY0xozY5eVq2x84IHvQoxmXE2AeJdvdQP6qLmGxN08gvtmPvFKxYzYtf8Ap21BPIsrOf8AVSZVeVe+tfYnVyous3GR793gVInvIH/5Ufs+9GJjgEafIf8A6ile1Xy9jeDcAPflj611s5yz3H5h/m30qOSaUpNf1fdv8Bl1FbvKsT/8Mnq7u/1rjoriTbwF/vaB3Zt5r3ELC3vC0n8NsT8672Vhf/QsObBv5hSOVagdAvZ1vJZB/Ud/RSB7zVfQPstcfmpX2/uKMxt42msKu5rDK3rc+tcdDMPofDX94j6EV0x8OBpda/IdXgYrudGSxLa9ozu561K0mI2oodhO4kehqVv8RLuJ8XIfKrTQSeWg9I+ZonA6qe9/ZdaDAIVTG/WfU/lROA+Ad/1Mn2qitK/V/j6nW+QdevfZxyX3bT5TXuz+3dJ4IJPkBHyPrQF58xjvH+egNF7PfJZuNxefQmB9PWp50lLT22Few2KxhYA3tp40VshftkHDN7KD+VB4rFZMPZPN59N9WbIuEFDxZbhHkFHzJqFXG/fvcm+oZdvSEX8TM59QPzpfiXKW2Xi91m05aR86tRpk/rBR4LLt8jQuITPfC8iF9Br70ZO1b90jRG9tMmGtrxY/KPrRvRq1mOIJ3KV/lAb5ihceftlQbraz6DNTLoi32GLc6DMwnwWPyqmCF5Ffut2aKti+6xa07nkde86UQ4MW7S8B7kV5iBlwSDjccDy/8/Ku9jLmuyeZPqa5nB7R6sWh7sXDgX2UDRFVR5Kv1J9a96X2gf0e3+O6JnkupnyofohtUXMRcUCS5LTyAJAH+n3rvpawuYiwgPZRGvOR+ECffLHnXsQ0rC4rv9/wdC2xtHKME/Sbi7jdyj+MT7BqW9FFPXgMCC+IzGfwqpP0q/DD/wBLanezFz/DHzc+lCLjTbvKy7wD7ow+orz3k8e/ezmT3scdHXzYy5e/FcyDzaB7A0JtKx1iXsRp9vierQn8FsMoPmasw1z9Hwi3eJv5V7ytm5H85Fe2sSHsYKwPuPcY/soJB8yfarN3DS+b3+bKJ7fUu/2eoIUf9ER5uzH2Iq3/AGh25GHtfjuT5LA/qo3ofhci4Y/jU+1q39QaX9O8QDjLC8Ldt2PrM/8AtxV5PTw9FE6xMTbcxwzMw4Sq+hiPJI/epbgXW2Bn+FQubz7Z/pFe9SDcyPMKAD+08n5ID+9XuMw4e4ttdesuAerbvJVUV5zTbt82c/M3pvFsN1pEE280ctKFxaEYNmO/qSf5ab7bsZcK6j8GUewoPpQmTA3f/lhfUqPrXuzlWN32O6qVeQg2DhAbNhT/AMq5H7TAD86VdB74VnB3KV9XVE+hrSbItR+jr/kTc+kVmdhYbLYx1wb7d8Hyt3GJ9q8tXJbdPwmcijcdho7Z8LP/ADLx8wbgX6Vxs6Gv4l+d7Iv7oC/KrMCkWsAh+92z/Fmk+9K9gXi11B+I3bp75f8AsanJ+NL09/UElQPtC5mxFte/N/Mx+S0x2Kv2ZPE2yf5TSpbZ/S2n/h2WY/zD+qmfRHFo8qw7LJkB8QFn1BqMoNwj6v7L8hl+kVbYkI44vdMeeUCneGtAg2huHVp6tr7Uk2kIv2rfDrJ9Gb8qebBOt5/wvP8ACpj50FG/7sjLkAY956luMXf+5c/OjehvxXTwAgeCz+QoXatzW3+paJ9APrVvRh8lu5PBG9lUfOady8KXmHoZPFYhi7HmxPqTUrRYHYWa2jRvRT6gVKXQb4iMHiD2COA0/lA+tF4ax2GP4Vn1/tUw+GzW3MfeHsYPyow2/s2g6usAeJAFdMZ1XvqdTFOXsjmxJHh8I+tEXhCwN2aP4Rr/AEetG4fDhyTmAVCqKDO7WCPIT51TdQRPMQP32mfRV9alJtu2FnW2zFnDjuPvH50dsu9LoDoFT2ziSf4W8qW7dJ622n4R/nyFH4YQzxrCog8wR/VTwjUG/T39BKtBez76hGMScrHwL/2NCbJuHrRcPEs/pAqnE3Mq3CNJaBHjAHyrkvkuFR9y2oPjv/KpS3VASG2Gxet53+IqVHiRl+tXWNpZMEtkTnutnY9xJP8ASPWlODslkJ7jP70AT+8RV23dLiW14BEWO8An6etOsjV++YVSdDPbN49ZZtcFGf8AlB+tF7PYiyzTBIIB7zpP8xPlSbajzibv6qrbHjABpjcuwqqNwk/T86SLqal2JcqDugv2bXmMDJbLcJ17+Oi17gXLYXFX2+J0W0vchhQPTWk+ExBHXWge1dCp5Zjm/lmnN64Bhgo0D3kUeAIHyFdOKacF5Jv39CllmOxGVVtj7uUeYXMf9YHlQV1RKE74J9P/ABQdrEG4+fgSzfxsYH8Kij8ma6E55Lf8Rk+01yPeRFKh90hsZMLgLZHFrjAaGcub6xSbYA7Vxv8Al4W7HjlY/wBa066bYrtCN1q37sfyX3qvCRlvXMsdaqLAED7R1BjyWujJGsnp9kWltKu32G+yMaP0iza0y2bJYnvYbvQCkW0LBu41SRobHrLEn/uRVex7/Ze595g6/wAtsD3PuaZbCQNce4fu3GQcoDCP9FdM1qgkurFlbjpMzt9AuKuKONwD+FFT+g+tF9FMNnxlo8EDP6Qo96VY+/nxDPwNxj5AE/1VpuiC5Dcc8Aqemre5rmwx150vNv5BirnRrtqkFI5so9xWb6W7TD2FUaK4UkeF1PoDTLF4qcuu6W9Aax+3DPUJ/wBGf5XNehxMtMGvIvllu0uxpNjvN9SdyYdG8ypn50g2A2XC7Tn/AJlz3DfnTa02Q4luVtUH7qH+1I0QpZxy/idT6qpPzrkx+H/s/t9hMe31GOL0a0B/wsHPmLdwH6UB0YQfZc0sMD4t1bf1micY3ZxbD7ll7QnfLMoHzNV7JYJceBICx6qPolc8Wtdv3SJWubFF69F3GPvhLSeJZNR5kVfstBaNheS2582cn3NCYYh799T8JvFj4WkYAe/tXW136t7Z/Ut+wJpXLb33sDXQF6VkjHKBpBHuf71otin7C+ebv7IfyrP7buC7inccLaeuYflT7o604e8P1n+YX61n+oSXJAd2WdxwlU9Xk+wqmzfjDXyOKn+dzHtRGFvALcciYuM2vHKp0PmaFuCMKRAkmyh7zmJNTfKgJG4wiAIg5KB6AVK8t3AAByFShbFo+a4OyFtRr8Imebamq3AzkjcAAPWB71XfxkWSQSQTmE+1c7OtEozHgdfEDT3PtVbO5rcsWDbOWTmaBPf2R6AtUv2x1iL3z5bh7LRVtERkQfdVnjvOgn39aoVwLhdvhtoWPgFrPc0uQu2lcAxBZvhQfX8/nReyL2ZTcOksX03QigD3ihEvAi6zEDMRBInew0in+xdnlrZUBf8Ad6g6b5Yx7U/SgtVAT2xma2veXPlu9TVarmR7ms3LpA5ZRlj/ADuonD28ovXPwrlXy3fzEUSLEfo9ofdAJ8TGp9aQnQacP1eHHMnN6Lm+i+tLLgnF2p17QZvGBp5bv3a0eIOcxuVVn+Ig/wChR60kukdsiesO7dHak69+6lo1A6Eswc/fuM/oTHyphYeXAO5coJ382bTjoDVeKtKjok6JbUGd0mJiqdj7TUXBbca3SxBMRJG4z3GjFbsChbC8MhUPd45SR4kNHy96Ix96FtqPuh38wsL7tVm3Li2sKgHxXrmXjuCsR/KB60MilrZZoLFoXwDEj2Kimxy0L36/YCXUmGXL1aeJPgBA9h713sfHTe61jCo7OTv3AKAPU1XjDlufs2z+VD3tn6YGyFM3YuXDO8KzufYp60MaqVghG5bjrpRjAbNw/euOI7gNBTPDXOwpJ0RiRyi2kmf31NYzFY0Xmdl+EXhbHgkHT5+dabYwLW7gPC2FPi4Bb/uGnlN23IeUfF76nuyxltWgd8EsPF5j+ECjNjYrJg2fizO3uT86Q2cYxuOpUgEEo0GDoJAPMB1nxot8WBbwtka9YrE7xEEFpkf5IqmPNvFvovsZxaa+YutWSLtpWG9C58Gff/CtafZxi3HFhnPnrSeVbFXg8nKiWlg7pEQJ5SaExG3l69rAJQjsSIO4DhFbhZRxycn2Nhg5SdGtu35tsRwBXzNCXcOGu6/dAT+YL8iaWXca1tMjxIOducbwI4b6M2Jiest27h0Ny4seTTVcmZTg/MMotRt9QnFk5Ls6Fix9gB8jQFztdasfG+/hoAP88Kuv3wbjWyZORTHLTX3aqsFcUQXOVQwYk8Bpv9ahLJfvyf5NpfvzDMWkhwP+JfSfJpPstBbO0CneWuwZ8HHyNE7PHYsF5ntXGnU/BxPiaos9lOAy33Mnlkc7uNRnK5avUlOO9Gd2S3bvNwFt9e9//wCwKYbYth75XglgnzFoR7mg8LhH/R88f7xs3kzz/ptijdn30fGYtGOoUqBu0DCfp60I9hmuoo2cMwvsd4FsfzAfWtZ0RtfYeJLf+7/as5g1y27p/GNPK9b+laDY17q7NpB8VyF8BlZ2PoPejF+InJCbZz57N1Rxcr5s6j5TTC5YVv0dVDZWv521EnLmJjlvFJ+i/wDurjT/AMUmP2c5+ain2yyOttjgqk+HZUGfMVq6Gkqs4xW2IdgODH5mpVluwsCbKExvl9e/fUptUSnw4mDxxC2xO5Qqgd+m6nGGUiyF4EyfH/BSrHYeUsAmCzzB4xTnHsEtA+JrNUi3SxXs+6HxNyJzBIjmJnTzjTvq25bzWLs6Fwia/rOpI8YBFZ7ZeIb9KYjQt2PUgn2FaTaOIICoN57be4WOR1OvdRaqilcvfIUCwWeygBhnLHlpMT6VqycqrHHM3luHsKzLbSW1dAJJKrAWNJPGacDGdZb6wDKMkANHDT3M0aewJwdIsa1Nu3bA1uOsnu+I+Wq+9XKAbt19wDdWvvJ8gCaW4TbDPcVuqZcuYToQrHX2007q4x+00QdUxyhwxz97QDPLSfWl02wvE9SQ/sPNlm43XgeA4elL7GXVzvDFt/Ad3lRS3otJp8KE6THakjziPWlW18OFwzkasygD9piFFbmybXQqRzfUuTlza6QNNTHuKye1sSDc0JOXTX6cq19rDC1I/Bbg9xgD6VkHtIXYsWjQjunU+9VxRVWUg7k2aeztp8UthCRCXDPMgqirpzERpzrW3rQBtLGmjeWr/lWM6M4fD/pFs9ZP2Z7TnIBdJyiBxENPka1208YxW5dgAhcqidJ+Ea8RCj1qc1vsJkjypC6OsxDAajKF9SSas23jWXEhlkqEaxbPBSAqyeMShr3orZjOxM5YE84Emke2bTh0J7SBA1wZtFLAsQQNVJzCO+KyQMME8lDLDYEW7WHQcc1wk8ZG8/xe1PL+PCYW606EkCOSrr6ZTSjat7OikJlPUhcsx8ROkniBXGAtzh1tsAVyOhDuqnt5szA8TqAPGlkrW46xOV+bHXRm6Ltk6bmBB8VE+pynyo7FEHEEQMqDLMboyrAPDQGqOg9pVtlZEq2ZtQxCiYkgkfdoFcRnsXromXzwYM66DTuL1qElBqT98yjZ/be7cDDW7McSAu/wk1mdjYkX8f8AB8V0s37snfy0rQriEwthmOgkqPHh/poToTjUZruW0iraSWuAt2iTviY3Ke+njsmPiVRlID25iLr3bjq4AzmIKBgLZKnPJ3dncRWoON6jD4UwC2UPlkKTIUzl8TurIPjApcFQGYEMIgEsZmTvGsTxBonpoGfEWerhlS0FLTKjWTmI3aRRqzolCtKqxts7a/WYhrrK/bWAu/Lqp0HFYHCsi4vFmw7FgbhAIgjMCQJy8tB3VEvXA5Jcj7hCtq2jEMSBooJGkf3bYDGZrttT2jbGZSyZWG7si595fEDfW5D6Et0bjFX4tXChEqnVpO6XdFHuYoXawAw9yCdDC/vqFB/mNC4204wL6Zn6xB2WUjS8XmQSGACg6b6Es33uypV1XrEADAgkIh1g98VGS2Rwyx7WMcK0LglHwm45IJ+6gK+na3Un2cQHxd7i11kB/VkufkKZ4i4EXBjlYuvHHfY/OkQAGDtwe27M5GkxMSe7QDzpuhtI0wpm3b5ZWn1Bo2xjF6/KYHV2G07yloDzgmgtnj7E9wI9SPyoHE7RsJi7yqD1hWA2hWMiyI4HszM8qMVzZKENW3qddHnAwpJI1Y+7a+1ONkSoYsSSLMmdYLKXIHhNY5cK1zD2skSpMtPwzl0IE78v+a1ssC5IfSCyN5fCvpqaMth8mOo+owWY3VK9uAyfGpXPZIyGMv8A2tu3lHZX4t++JHce+h9t3iE3SC0SGBGnAjhQO37Ldc7gkg6abxFD2cSzpO4Jz+tdMluego6You2aA9xSEg668eWtMMSQ15xJIBVf4RJiqejVw3H1WMvhrxr25dAR3OnxNPeTWoXI7kxZf6p2uGJdiAAOEeHcBr4002oMmHyiABC691ZW1dhg6uAx4AbiedaLbzkWUG87z6cuNNW40l4ooA6O2zmfWRwg6anlzrza+Kt9awuKxKiFUjQ9/hRezrYtWc+4wW108JrOdcLjAN2mJAnxO7wopW2zRl42zfbMe42GDv8AfI0jgP7CpiLJZMOsaNdDN3BQX184qnG4/qxaszAgwTw0j60D0k251dy0tvUqpk8O1pu8KRR32JJW7L9o3iLNxp1IPuTWNt3DqWggg6tBPiDzrRbduH9GUE6tFZW9eBAAmAIFVgtqGxdWG2blsxJYeYp7d2ybgCn4SQFXlEAExvrHimOyLZ/SEU8GkjwE0ZRK6kuhsbu1lsqttjHWMSxHIEA+tKdrYy42KupllbpyQZHZOUKRG46A0ftHEKEVcoNzfJjQGar2XiB+lomcOB2mfXtEDSJ3cqnB0ieOFR1HvTlSOpRJ0J3cICqJ5bjrSbbGOPWZQ8i2qpEntEiWPfrpryp50gtC5iNdypAMsNd8CNJMka91IcWoLkJZBI0Ihp5ydfeiqHhjelM3HRHE9RsvEX23uWAghSZi2ApiBxoLZu0c1qxh1PblWunlDFmXvO4eRpTtHEO+Gw+HUJ1YIZoMS2sgHgupqzYOCIxKtplFttATppA3799B1QHjeltjHpfiMmHsjKrAsWIM+UR4mlGA2nat4S9bUMj3jqw1ERGhJH62nfTfpZhOua1bBQBQskk5pJ1VQByg0p25sJVuFLNwQNQnEaQZY/LvoqqBjXhUWvMV4fGFRnyJcyDL2gxkTpmA0OXdvGlN8Htm1dBj7JssZB2rZE6hbZ7KndqffipGCvpLZeyqiZdSSDoABPa8KvwWGWVN21cUGQQBlckx8Ogkcp9aLqi+9h4tIFv3sxNzsBERsssTqxEGQqrJPEld1E4Z0KqLltkAEtqAGIMaEARMcN++gDZ6ohSFuNJi4YO/VQ665TG+PWu7+JtlQLtp4O4sz9X2cuiAbt/hrS+g+3U96SbeuOgtWwEsgCRb3BssENv3ajfxpj0bxDJgw41clysnvCiSe9fehti7Lwt5srnJ2WAKToeRBOXjvPKg9qslsjqrpFmJVVzTObVWOkGRPHeK1JqiUoX6GnxFi8bV3EOUa3kyJDsxEjMDJ38uB0qi/s+wluySr9c6IQZhFBZpMTqeEVmExgcoFYxk1USANdJ/Ee+tTjdqpft2Mqwba5T+7MR3UkkyWWk3XYN2ZhmCGZyuyhSRoe00xz4Uo2jsxhj8TdMBMrDkZhRu4iOO6nmyMczhLZAy22Ec/hzGTyrM7W2rOJvgfCwJnnujw41o8mRhHd+hxgDdCqAQFJ1EAyJ3QVMRoZrWYW2wLwZ+xHZjd2wTv0III9KzGDxIY21hQo1BG86CZ849K92N0jd7uIZ3+K2bdscguqiAOQGtNJWik426PoHV1KxidMHgfZPu/Ca9qPw2T/w8jPYHahI+0JKAySN+tMEVWRo0VtBNI7CrCqpBB307up2baKQGJnWrtbnVLmkLNmY0WXZB2SdB3zypxjggssGEhoETBPhQSsDiRbvhWy8RTbanVtYYZQSD2TO40HzM421sZfF7FK9VcUyrndxAB40Vtd3N22gkTpVVrawDKtydDpyimYRWvK89lVkDvo79QzSu0e7XB6lk0JbTUcuVZ7ZGzyLyMSCFMtB3eNMdvhjcSGWDpE668TSzHhrWiNmE9o8jypo8qEhFabY/xSfpDl0gm2Nx5UjxOG6y8pneRQuBxhUkmZIiR30w6N3M13LE99Gmg7JBPS9wFtpxissqkmK0/Su0z3gqoWIHCTQWG2W1sXC6mVTsiOJ4x3UU6QuOPhQnIg+FHbEb7Uc9dfKvWvsy5WKqAI0XU+JrzZhysx7tKL5BaD+kC5rnZIlVUETqT3Ck9hiG0JB8YphjcOEC3S2ZmO6q8Ti7bAZLYUjfxmguRkqVBTbVuXAc8AzBaO1u0kDhVS4y6yhWJAB3jfu3HnUCKVVlSFmCxO8+FOU6OO9kvbe2pVpCj4jNCkVTF1nH2ivVsDkB7PEgxv8AWmuw8cTeVcxKwT+GPHmKWXXFlgtxVJO+OBo+5bGVHtwH3eIpZRtGbtNGhxOU3WuLeDAfcI1BAjQ1mbrnFXmRJJk66DJG8ljwq3DEqjnKS2p1+lAbMuo7HMuU8cugOvEcaCixI7S+gFisVcVonVSZYcY08Ip7gMYtwq13tCJIMjUcJHCld3GLaZgLcydM2tXtig3ahVIG4bj3RTVaHsZ9ILKspeyi2UgF1Vj2ivFeRoXYu1QzKr2wcupJg6cQfGhsDcuXQy5gsLIBndxpJfRrZ4g76NXswN9R+bdsvdTtpbJzKqknKsk6DcaGu4EMrMpK2x8LNGVhukRqpnmKBwF5pDKxVhx4eBPCo9y4EIg5STqAY/8AFGgJnextGc8hWk6P2T1K/rf1GkWzsMwtXGO+IjjWx2ZaCW1ncqyfIUk9zmyjW1cJNxjG5ogRAVAo8aweFEteJ10ArY9Gblq6zBjcWyVglYzCeW/jSzpNsazh7rrh7ly4LgDfaIUYHkNBmHfFKnuMoUmZs27yWxGWHJAIYSJ4Gd1WYbC3LAkJmzaaxHGdeY8qGwl7JJMggwwbeOOnI1Re2mTuJnx3eAqm/IvpS3GS41/xsO4EflUrPdYalbQHWE4ZcrjXQUZtHGZ7gg6KKGXBgAlm1jSl9t4NNVk+tj6xfQN1mpI399e3MaXUgJlBO+hMVirZtpA7XGKlvaAIA4Cloqmip7CyQ5M8DV2FxeURmOm41y7B82Y6fdoNrcEimXmKyXXOczvPGnVmwf0QyNWb5UjcFoga7qZNhL6LBcARMTNCSAKlYrwrQdDVm6x5ClXU5wAGlp8q0GxwMOrZozcSONaT2EmnR621Llu/cYOADprGnhRlraZf/eQ5I0K/Wsrh2S7cbrCQDJEc6s2HiequSyh1EyraA/3rOHUpCVLSOtkbFtX7uUsba7yN+nMUf0o6P/otkPZupctNAIPx794pVgdpIL2ZAVU6KN8Tpv5VxeTNeCOzCToSdBNJ4r57D+GvMWGxKBiQDO7jVa4djMLJHLWmuNWzbUowLup0cbj4ih9jbYa3dzZQQRBHcaZO0LKNMVs7DQ6AcKKw+0LltgcxXlp9DR2ORSxhQADI7hQ20Xa7rHcKKdmcaA71/rDrvJ1NaXo6L2TKFDDXLxNZVrDDWrsBtO5ZMoxBotWhbrmbTqVfTMQeInTzoPG7Pm4MokqN68vzpVa25JzMvaiDHE99d2NpuIczBMQPrS00NsxtcW04VXt5o1IBjTjJ50mxNqxmJClV+7Jk0fbvIzEFWCnXf9a6YIGBUBsomIkwaWOw0lYFaKuCAWZjoo3e4pgvVLltMg6ziTrHd3VzhcOHINqUynWRVuIsqrE72/zfQk0uZOWTTyOb2ySuqqI4wdI8KRbQ2kwYojAKOXvRGLxr3GgPEaacPGqsNs0NcCvpPEaz4U6rmzRlJoo2fdzXFGoJYajlyIrY4++Ft3BpJEAcdd5pZg9hraui4HlFnfvFKdtYkvdYqdBoP7UP1PYWUd9y7B3L1p1ugEBSGMfCQDoDTW9ty5fuG/faYmACYA5LyrJBnymM2WddTHnRNjFkKQfLSmceoW9qGW3L9m6vWFmDmIGWJ5ljxNAbFALFTug+dUDEAiLgnlru8KJwV+0CMqEsOJPzFFxcUNtICN5RppUr6Ba29YyicNbmBwFSl1vsHQu6MBjbBDQDI4Vw+GgZieO6vMLcOYTrRhKhpbVeVO3QiVlOMw9sKCh8aBYxurYYfBWimZACDSN7KQSRuMRSqQ2mxYlyKsu3pq3E2FiVPlQyWid1OhH2LcNcO4VZcLE6zmmJqYZQNSDNGYbE6lTGtK2PFXzBr+Bu2u0RpzGorm9dfKDm0NN9kXCzGyz9g8/pSramGa05U7hu8Kye4JR7FWF5mibL5gVA1oSzBMExyNHB3w5MEENxpmBF2HskrP3piK72peIYEmCRr/avTjkIBGh4mqNp5bgUqZbjU973KdNgU4iG01HGu85BlF3+1e4fZ+olwKYYnZ2RZDac6NrkZXW4Ci3HMD4qcLhzalWCsSNTyrPWiwzEHSr7O0HBk0aA2ORgRcmVjmRwHOku1MGiXMtps686ITb1wT3iKD/TBMhdaNNC7MKwuCAMlhNNMMDZdSCrq41B4eFA4c2mskkGQeHGqQhumFJC9/Cle4VsaDGYi1EkceHCvB9qcw0EbxppypZgdjNJzNoD606ygCBoKlPIok55OiOQ0THrQBdnLAAxzonH22FuVVj4UktYhs4hWkEdjWT5UuOLfiYsYXvIJtzm6soQvE8+8mjlRR2EWGGqnn4V1bwFy42Qk2p1bMN3dS3HYg2rogk5NJ599V3Lqke4jD4qfhJBMUWGKdX2IuJoQQCfPnTEbXD2CSwLAbhvFZsbTMy3LfxrK5DSVDLa1287vCoA6gEARMfWlN26wi2ymRwivbW1Wzij7GIuC6LqDMfvSPzpqoVPbYSnDMwzIp00PdR2xtnXbubqlHZ3yYpqhguRp1mpFDM11FIBABO8bzW1AcaIcJfGnY076lLi1znUptxNhe1og76b4G3a6thc3ncalSgxkgPCYt7UhTINc2+1vMVKlZmQRZS3uZq7uYbLJTWalSgMVM5ZAvEGqb+GcEDee6pUphbOLudd4iqb18t8RmpUooVsLwaWCpDkhuBqvJ2so7S1KlK9h1uS3hp03Cr2sqSoSpUrczUV4q6VAWIPOurWPfIVJmalStFJmk3ZXZLE5Y041a+HDdlGk1KlGvEZPY4NopIKz30IymZA0r2pWszXQMw1xlWI3062ajZQCAOP/mpUqWR0rRObaQyQk6DdQGOxhDBVGvrUqVz4kpS3JQVsKG37gKpknuj3NLnxrfpHWEAFd396lSulHWHYnblxpJgk+FA3cI1wdqBPGpUpXsLLdovsbNVbDm2c9yII/Ks29h41EDvqVKMZOykoI9wzBW7WopsMUcs22041KlWUUyN1yBDdeNCfrVS5mk59Z0FSpWo1hItXe6pUqU+lE7Z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980728"/>
            <a:ext cx="3384376" cy="4098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520" y="1196752"/>
            <a:ext cx="525658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u="sng" dirty="0"/>
              <a:t>Starter: </a:t>
            </a:r>
            <a:r>
              <a:rPr lang="en-GB" sz="2000" dirty="0"/>
              <a:t>The caterpillar population has declined rapidly due to disease. How will this effect the food chain shown on the right?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0000"/>
                </a:solidFill>
              </a:rPr>
              <a:t>Name another organism which may decrease in population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C000"/>
                </a:solidFill>
              </a:rPr>
              <a:t>What organism may increase in number?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B050"/>
                </a:solidFill>
              </a:rPr>
              <a:t>Sam predicts the snail population will also reduce as a consequence. Is she right? Explain why.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7030A0"/>
                </a:solidFill>
              </a:rPr>
              <a:t>Design your own food chain considering animals you have seen out in the wild yourself. </a:t>
            </a:r>
          </a:p>
        </p:txBody>
      </p:sp>
    </p:spTree>
    <p:extLst>
      <p:ext uri="{BB962C8B-B14F-4D97-AF65-F5344CB8AC3E}">
        <p14:creationId xmlns:p14="http://schemas.microsoft.com/office/powerpoint/2010/main" val="26658665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0614" y="2420888"/>
            <a:ext cx="8551866" cy="3649662"/>
          </a:xfrm>
        </p:spPr>
        <p:txBody>
          <a:bodyPr rtlCol="0">
            <a:noAutofit/>
          </a:bodyPr>
          <a:lstStyle/>
          <a:p>
            <a:pPr>
              <a:spcBef>
                <a:spcPts val="0"/>
              </a:spcBef>
              <a:buFont typeface="Arial"/>
              <a:buChar char="•"/>
              <a:defRPr/>
            </a:pPr>
            <a:r>
              <a:rPr lang="en-GB" sz="3200" dirty="0">
                <a:solidFill>
                  <a:srgbClr val="FF0000"/>
                </a:solidFill>
              </a:rPr>
              <a:t>Note that different organisms are needed in an ecosystem</a:t>
            </a:r>
          </a:p>
          <a:p>
            <a:pPr>
              <a:spcBef>
                <a:spcPts val="0"/>
              </a:spcBef>
              <a:buFont typeface="Arial"/>
              <a:buChar char="•"/>
              <a:defRPr/>
            </a:pPr>
            <a:r>
              <a:rPr lang="en-GB" sz="3200" dirty="0">
                <a:solidFill>
                  <a:srgbClr val="FFC000"/>
                </a:solidFill>
              </a:rPr>
              <a:t>Explain why different organisms within the same ecosystem have different niches </a:t>
            </a:r>
          </a:p>
          <a:p>
            <a:pPr>
              <a:spcBef>
                <a:spcPts val="0"/>
              </a:spcBef>
              <a:buFont typeface="Arial"/>
              <a:buChar char="•"/>
              <a:defRPr/>
            </a:pPr>
            <a:r>
              <a:rPr lang="en-GB" sz="3200" dirty="0">
                <a:solidFill>
                  <a:srgbClr val="00B050"/>
                </a:solidFill>
              </a:rPr>
              <a:t>Use quadrats to take unbiased measurements in an ecosystem, describing trends observed in data</a:t>
            </a:r>
          </a:p>
          <a:p>
            <a:pPr>
              <a:spcBef>
                <a:spcPts val="0"/>
              </a:spcBef>
              <a:buFont typeface="Arial"/>
              <a:buChar char="•"/>
              <a:defRPr/>
            </a:pPr>
            <a:r>
              <a:rPr lang="en-GB" sz="3200" dirty="0">
                <a:solidFill>
                  <a:srgbClr val="7030A0"/>
                </a:solidFill>
              </a:rPr>
              <a:t>Analyse the effectiveness of the technique used</a:t>
            </a:r>
            <a:endParaRPr lang="en-GB" sz="3200" b="1" dirty="0">
              <a:solidFill>
                <a:srgbClr val="7030A0"/>
              </a:solidFill>
            </a:endParaRPr>
          </a:p>
        </p:txBody>
      </p:sp>
      <p:sp>
        <p:nvSpPr>
          <p:cNvPr id="34819" name="Rectangle 4"/>
          <p:cNvSpPr>
            <a:spLocks noChangeArrowheads="1"/>
          </p:cNvSpPr>
          <p:nvPr/>
        </p:nvSpPr>
        <p:spPr bwMode="auto">
          <a:xfrm>
            <a:off x="323528" y="980728"/>
            <a:ext cx="864213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GB" sz="2800" u="sng" dirty="0">
                <a:latin typeface="Comic Sans MS" pitchFamily="66" charset="0"/>
              </a:rPr>
              <a:t>LO:</a:t>
            </a:r>
            <a:r>
              <a:rPr lang="en-GB" sz="2800" dirty="0">
                <a:latin typeface="Comic Sans MS" pitchFamily="66" charset="0"/>
              </a:rPr>
              <a:t> To describe how different organisms co-exist within an ecosystem, and to explain the role of niches within ecosystems</a:t>
            </a:r>
            <a:endParaRPr lang="en-GB" sz="2800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07504" y="-171400"/>
            <a:ext cx="8309012" cy="1609344"/>
          </a:xfrm>
        </p:spPr>
        <p:txBody>
          <a:bodyPr/>
          <a:lstStyle/>
          <a:p>
            <a:r>
              <a:rPr lang="en-GB" dirty="0"/>
              <a:t>	</a:t>
            </a:r>
            <a:r>
              <a:rPr lang="en-GB" u="sng" dirty="0"/>
              <a:t>Ecosystems</a:t>
            </a:r>
            <a:r>
              <a:rPr lang="en-GB" dirty="0"/>
              <a:t>			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7822573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-5173"/>
            <a:ext cx="7772400" cy="1609344"/>
          </a:xfrm>
        </p:spPr>
        <p:txBody>
          <a:bodyPr/>
          <a:lstStyle/>
          <a:p>
            <a:r>
              <a:rPr lang="en-GB" u="sng" dirty="0"/>
              <a:t>Ecosystems – definition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322424"/>
            <a:ext cx="8703840" cy="4050792"/>
          </a:xfrm>
        </p:spPr>
        <p:txBody>
          <a:bodyPr>
            <a:noAutofit/>
          </a:bodyPr>
          <a:lstStyle/>
          <a:p>
            <a:r>
              <a:rPr lang="en-GB" sz="3600" dirty="0"/>
              <a:t>An</a:t>
            </a:r>
            <a:r>
              <a:rPr lang="en-GB" sz="3600" dirty="0">
                <a:solidFill>
                  <a:srgbClr val="FF0000"/>
                </a:solidFill>
              </a:rPr>
              <a:t> ecosystem is the </a:t>
            </a:r>
            <a:r>
              <a:rPr lang="en-GB" sz="3600" dirty="0"/>
              <a:t>name given to </a:t>
            </a:r>
            <a:r>
              <a:rPr lang="en-GB" sz="3600" dirty="0">
                <a:solidFill>
                  <a:srgbClr val="FF0000"/>
                </a:solidFill>
              </a:rPr>
              <a:t>plants and animals </a:t>
            </a:r>
            <a:r>
              <a:rPr lang="en-GB" sz="3600" dirty="0"/>
              <a:t>that are </a:t>
            </a:r>
            <a:r>
              <a:rPr lang="en-GB" sz="3600" dirty="0">
                <a:solidFill>
                  <a:srgbClr val="FF0000"/>
                </a:solidFill>
              </a:rPr>
              <a:t>found in a particular location, </a:t>
            </a:r>
            <a:r>
              <a:rPr lang="en-GB" sz="3600" dirty="0"/>
              <a:t>and the area in which they live.</a:t>
            </a:r>
          </a:p>
          <a:p>
            <a:r>
              <a:rPr lang="en-GB" sz="3600" dirty="0"/>
              <a:t>These plants and animals depend on one another in order to live</a:t>
            </a:r>
          </a:p>
          <a:p>
            <a:pPr lvl="1"/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663086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-171400"/>
            <a:ext cx="7772400" cy="1609344"/>
          </a:xfrm>
        </p:spPr>
        <p:txBody>
          <a:bodyPr/>
          <a:lstStyle/>
          <a:p>
            <a:r>
              <a:rPr lang="en-GB" u="sng" dirty="0"/>
              <a:t>Ecosystems continued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24744"/>
            <a:ext cx="7772400" cy="4050792"/>
          </a:xfrm>
        </p:spPr>
        <p:txBody>
          <a:bodyPr>
            <a:normAutofit/>
          </a:bodyPr>
          <a:lstStyle/>
          <a:p>
            <a:r>
              <a:rPr lang="en-GB" sz="2800" dirty="0"/>
              <a:t>The organisms in an ecosystem are known as the </a:t>
            </a:r>
            <a:r>
              <a:rPr lang="en-GB" sz="2800" dirty="0">
                <a:solidFill>
                  <a:srgbClr val="00B050"/>
                </a:solidFill>
              </a:rPr>
              <a:t>community</a:t>
            </a:r>
          </a:p>
          <a:p>
            <a:r>
              <a:rPr lang="en-GB" sz="2800" dirty="0"/>
              <a:t>The area they live is called the </a:t>
            </a:r>
            <a:r>
              <a:rPr lang="en-GB" sz="2800" dirty="0">
                <a:solidFill>
                  <a:srgbClr val="00B050"/>
                </a:solidFill>
              </a:rPr>
              <a:t>habitat</a:t>
            </a:r>
            <a:r>
              <a:rPr lang="en-GB" sz="2800" dirty="0"/>
              <a:t>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2743" y="2636912"/>
            <a:ext cx="6211957" cy="3046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684700" y="2670011"/>
            <a:ext cx="14593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FF0000"/>
                </a:solidFill>
              </a:rPr>
              <a:t>How many animal types in this community?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668344" y="3789040"/>
            <a:ext cx="14593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FF0000"/>
                </a:solidFill>
              </a:rPr>
              <a:t>What's the fishes habitat?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16632"/>
            <a:ext cx="1485264" cy="11125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390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68" y="-243408"/>
            <a:ext cx="7772400" cy="1609344"/>
          </a:xfrm>
        </p:spPr>
        <p:txBody>
          <a:bodyPr/>
          <a:lstStyle/>
          <a:p>
            <a:r>
              <a:rPr lang="en-GB" u="sng" dirty="0"/>
              <a:t>Coexistence in the ecosystem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052736"/>
            <a:ext cx="4320480" cy="4050792"/>
          </a:xfrm>
        </p:spPr>
        <p:txBody>
          <a:bodyPr>
            <a:noAutofit/>
          </a:bodyPr>
          <a:lstStyle/>
          <a:p>
            <a:r>
              <a:rPr lang="en-GB" sz="2400" dirty="0"/>
              <a:t>The plants and animals within a community and a habitat </a:t>
            </a:r>
            <a:r>
              <a:rPr lang="en-GB" sz="2400" dirty="0">
                <a:solidFill>
                  <a:srgbClr val="00B050"/>
                </a:solidFill>
              </a:rPr>
              <a:t>co-exist</a:t>
            </a:r>
            <a:r>
              <a:rPr lang="en-GB" sz="2400" dirty="0"/>
              <a:t> – they live in the same place at the same time. </a:t>
            </a:r>
          </a:p>
          <a:p>
            <a:r>
              <a:rPr lang="en-GB" sz="2400" u="sng" dirty="0"/>
              <a:t>Oak tree example:</a:t>
            </a:r>
          </a:p>
          <a:p>
            <a:pPr lvl="1"/>
            <a:r>
              <a:rPr lang="en-GB" sz="2000" dirty="0"/>
              <a:t>Bees, wasps birds and other animals are found in the </a:t>
            </a:r>
            <a:r>
              <a:rPr lang="en-GB" sz="2000" dirty="0">
                <a:solidFill>
                  <a:srgbClr val="FF0000"/>
                </a:solidFill>
              </a:rPr>
              <a:t>branches</a:t>
            </a:r>
          </a:p>
          <a:p>
            <a:pPr lvl="1"/>
            <a:r>
              <a:rPr lang="en-GB" sz="2000" dirty="0"/>
              <a:t>Insects and larvae are found in the </a:t>
            </a:r>
            <a:r>
              <a:rPr lang="en-GB" sz="2000" dirty="0">
                <a:solidFill>
                  <a:srgbClr val="FFC000"/>
                </a:solidFill>
              </a:rPr>
              <a:t>trunk</a:t>
            </a:r>
          </a:p>
          <a:p>
            <a:pPr lvl="1"/>
            <a:r>
              <a:rPr lang="en-GB" sz="2000" dirty="0">
                <a:solidFill>
                  <a:srgbClr val="00B050"/>
                </a:solidFill>
              </a:rPr>
              <a:t>Root and litter zone </a:t>
            </a:r>
            <a:r>
              <a:rPr lang="en-GB" sz="2000" dirty="0"/>
              <a:t>contains bacteria, earthworms woodlice and fungi. </a:t>
            </a:r>
          </a:p>
          <a:p>
            <a:pPr lvl="1"/>
            <a:endParaRPr lang="en-GB" sz="2000" dirty="0"/>
          </a:p>
          <a:p>
            <a:endParaRPr lang="en-GB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927657"/>
            <a:ext cx="4427984" cy="3584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7114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-315416"/>
            <a:ext cx="7772400" cy="1609344"/>
          </a:xfrm>
        </p:spPr>
        <p:txBody>
          <a:bodyPr/>
          <a:lstStyle/>
          <a:p>
            <a:r>
              <a:rPr lang="en-GB" u="sng" dirty="0"/>
              <a:t>The niche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106400"/>
            <a:ext cx="4284476" cy="4050792"/>
          </a:xfrm>
        </p:spPr>
        <p:txBody>
          <a:bodyPr>
            <a:normAutofit/>
          </a:bodyPr>
          <a:lstStyle/>
          <a:p>
            <a:r>
              <a:rPr lang="en-GB" sz="2400" dirty="0"/>
              <a:t>Each organism living on the oak tree has its own niche</a:t>
            </a:r>
          </a:p>
          <a:p>
            <a:r>
              <a:rPr lang="en-GB" sz="2400" dirty="0"/>
              <a:t>A niche is a particular part or role an organism has within an ecosystem.  </a:t>
            </a:r>
          </a:p>
          <a:p>
            <a:r>
              <a:rPr lang="en-GB" sz="2400" dirty="0"/>
              <a:t>For example they might live in a particular part of the tree or have a particular food source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996147"/>
            <a:ext cx="4427984" cy="3584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95537" y="4869160"/>
            <a:ext cx="81369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For example what is the habitat of the woodlouse within the oak tree? Are their any other organisms there?</a:t>
            </a:r>
          </a:p>
        </p:txBody>
      </p:sp>
    </p:spTree>
    <p:extLst>
      <p:ext uri="{BB962C8B-B14F-4D97-AF65-F5344CB8AC3E}">
        <p14:creationId xmlns:p14="http://schemas.microsoft.com/office/powerpoint/2010/main" val="1001938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5984" y="-171400"/>
            <a:ext cx="7772400" cy="1609344"/>
          </a:xfrm>
        </p:spPr>
        <p:txBody>
          <a:bodyPr/>
          <a:lstStyle/>
          <a:p>
            <a:r>
              <a:rPr lang="en-GB" u="sng" dirty="0"/>
              <a:t>An example niche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034392"/>
            <a:ext cx="7772400" cy="4050792"/>
          </a:xfrm>
        </p:spPr>
        <p:txBody>
          <a:bodyPr>
            <a:normAutofit/>
          </a:bodyPr>
          <a:lstStyle/>
          <a:p>
            <a:r>
              <a:rPr lang="en-GB" sz="2400" dirty="0"/>
              <a:t>Sparrows and squirrels both live in the tree canopy, but they do not compete for food</a:t>
            </a:r>
          </a:p>
          <a:p>
            <a:r>
              <a:rPr lang="en-GB" sz="2400" dirty="0"/>
              <a:t>Squirrels feed on acorns, while sparrows feed on mostly larvae and caterpillars</a:t>
            </a:r>
          </a:p>
          <a:p>
            <a:r>
              <a:rPr lang="en-GB" sz="2400" dirty="0"/>
              <a:t>The sparrows and squirrels have similar but slightly different niches.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5353" y="3429000"/>
            <a:ext cx="3585079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430" y="3574520"/>
            <a:ext cx="3959570" cy="2230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937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-124560"/>
            <a:ext cx="8712968" cy="1609344"/>
          </a:xfrm>
        </p:spPr>
        <p:txBody>
          <a:bodyPr/>
          <a:lstStyle/>
          <a:p>
            <a:r>
              <a:rPr lang="en-GB" u="sng" dirty="0"/>
              <a:t>Learning checkpoint – Questions 1 &amp; 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3528" y="1268760"/>
            <a:ext cx="1440160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Ecosystem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31912" y="2060848"/>
            <a:ext cx="1575792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Community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23528" y="2708920"/>
            <a:ext cx="1080120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Habitat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16197" y="3419708"/>
            <a:ext cx="822936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Niche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355976" y="1054477"/>
            <a:ext cx="3816424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Plants and animals found in a particular habitat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355976" y="1774557"/>
            <a:ext cx="3797943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Particular place or role that an organism has in an ecosystem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355976" y="2566645"/>
            <a:ext cx="4104456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Living organisms in a particular area, and the habitat they live in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374457" y="3429000"/>
            <a:ext cx="3797943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Place where a plant or animal lives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7571" y="942604"/>
            <a:ext cx="510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1.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7504" y="4149080"/>
            <a:ext cx="510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2.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88945" y="4149080"/>
            <a:ext cx="7323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Explain </a:t>
            </a:r>
            <a:r>
              <a:rPr lang="en-GB"/>
              <a:t>how bees </a:t>
            </a:r>
            <a:r>
              <a:rPr lang="en-GB" dirty="0"/>
              <a:t>and birds both live in the canopy of a tree?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75928" y="5373216"/>
            <a:ext cx="8128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7030A0"/>
                </a:solidFill>
              </a:rPr>
              <a:t>Describe how different niches occupied by three organisms in a habitat mean that organisms can co-exist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1484" y="5363924"/>
            <a:ext cx="510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3. </a:t>
            </a:r>
          </a:p>
        </p:txBody>
      </p:sp>
    </p:spTree>
    <p:extLst>
      <p:ext uri="{BB962C8B-B14F-4D97-AF65-F5344CB8AC3E}">
        <p14:creationId xmlns:p14="http://schemas.microsoft.com/office/powerpoint/2010/main" val="23393025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976" y="-243408"/>
            <a:ext cx="7772400" cy="1609344"/>
          </a:xfrm>
        </p:spPr>
        <p:txBody>
          <a:bodyPr/>
          <a:lstStyle/>
          <a:p>
            <a:r>
              <a:rPr lang="en-GB" u="sng" dirty="0"/>
              <a:t>Investigating an ecosystem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8250" y="1052736"/>
            <a:ext cx="4723790" cy="4050792"/>
          </a:xfrm>
        </p:spPr>
        <p:txBody>
          <a:bodyPr>
            <a:noAutofit/>
          </a:bodyPr>
          <a:lstStyle/>
          <a:p>
            <a:r>
              <a:rPr lang="en-GB" sz="2800" dirty="0"/>
              <a:t>It would be impossible to count all the plants in a habitat, so a sample is taken.</a:t>
            </a:r>
          </a:p>
          <a:p>
            <a:r>
              <a:rPr lang="en-GB" sz="2800" dirty="0"/>
              <a:t>A tool called a </a:t>
            </a:r>
            <a:r>
              <a:rPr lang="en-GB" sz="2800" b="1" dirty="0">
                <a:solidFill>
                  <a:srgbClr val="00B050"/>
                </a:solidFill>
              </a:rPr>
              <a:t>quadrat</a:t>
            </a:r>
            <a:r>
              <a:rPr lang="en-GB" sz="2800" dirty="0"/>
              <a:t> is often used in sampling plants.</a:t>
            </a:r>
          </a:p>
          <a:p>
            <a:r>
              <a:rPr lang="en-GB" sz="2800" dirty="0"/>
              <a:t>It marks off an exact area so that the plants in that area can be identified and counted.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0072" y="1052736"/>
            <a:ext cx="3376255" cy="22856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6590" y="3581153"/>
            <a:ext cx="3043218" cy="2106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333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976" y="-243408"/>
            <a:ext cx="7772400" cy="1609344"/>
          </a:xfrm>
        </p:spPr>
        <p:txBody>
          <a:bodyPr/>
          <a:lstStyle/>
          <a:p>
            <a:r>
              <a:rPr lang="en-GB" u="sng" dirty="0"/>
              <a:t>Investigating an ecosystem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8250" y="1052736"/>
            <a:ext cx="8756238" cy="4050792"/>
          </a:xfrm>
        </p:spPr>
        <p:txBody>
          <a:bodyPr>
            <a:noAutofit/>
          </a:bodyPr>
          <a:lstStyle/>
          <a:p>
            <a:r>
              <a:rPr lang="en-GB" sz="2800" dirty="0"/>
              <a:t>A typical quadrat is 1 m × 1 m, or 1 m</a:t>
            </a:r>
            <a:r>
              <a:rPr lang="en-GB" sz="2800" baseline="30000" dirty="0"/>
              <a:t>2</a:t>
            </a:r>
            <a:r>
              <a:rPr lang="en-GB" sz="2800" dirty="0"/>
              <a:t>. Its area might be small compared to the area of a field</a:t>
            </a:r>
          </a:p>
          <a:p>
            <a:r>
              <a:rPr lang="en-GB" sz="2800" dirty="0"/>
              <a:t>For example, there are 4 dandelion plants inside a 1 m</a:t>
            </a:r>
            <a:r>
              <a:rPr lang="en-GB" sz="2800" baseline="30000" dirty="0"/>
              <a:t>2</a:t>
            </a:r>
            <a:r>
              <a:rPr lang="en-GB" sz="2800" dirty="0"/>
              <a:t> quadrat. The whole field is 50 m</a:t>
            </a:r>
            <a:r>
              <a:rPr lang="en-GB" sz="2800" baseline="30000" dirty="0"/>
              <a:t>2</a:t>
            </a:r>
            <a:r>
              <a:rPr lang="en-GB" sz="2800" dirty="0"/>
              <a:t> in area , the estimated population size of dandelions in the field would be:</a:t>
            </a:r>
          </a:p>
          <a:p>
            <a:pPr lvl="1"/>
            <a:r>
              <a:rPr lang="en-GB" sz="2600" dirty="0"/>
              <a:t>4 × 50 = 200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1880" y="3356992"/>
            <a:ext cx="3741465" cy="280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33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976" y="-243408"/>
            <a:ext cx="7772400" cy="1609344"/>
          </a:xfrm>
        </p:spPr>
        <p:txBody>
          <a:bodyPr/>
          <a:lstStyle/>
          <a:p>
            <a:r>
              <a:rPr lang="en-GB" u="sng" dirty="0"/>
              <a:t>Investigating an ecosystem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8250" y="1052736"/>
            <a:ext cx="8756238" cy="4050792"/>
          </a:xfrm>
        </p:spPr>
        <p:txBody>
          <a:bodyPr>
            <a:noAutofit/>
          </a:bodyPr>
          <a:lstStyle/>
          <a:p>
            <a:r>
              <a:rPr lang="en-GB" sz="2800" dirty="0"/>
              <a:t>When using a quadrat:</a:t>
            </a:r>
          </a:p>
          <a:p>
            <a:pPr lvl="1"/>
            <a:r>
              <a:rPr lang="en-GB" sz="2600" dirty="0"/>
              <a:t>It should be placed randomly so that a representative sample is taken</a:t>
            </a:r>
          </a:p>
          <a:p>
            <a:pPr lvl="1"/>
            <a:r>
              <a:rPr lang="en-GB" sz="2600" dirty="0"/>
              <a:t>The validity and reproducibility of the results increases as the results from more quadrats are analysed</a:t>
            </a:r>
          </a:p>
          <a:p>
            <a:endParaRPr lang="en-GB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151" y="3140968"/>
            <a:ext cx="4034011" cy="2878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4597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2917</TotalTime>
  <Words>655</Words>
  <Application>Microsoft Macintosh PowerPoint</Application>
  <PresentationFormat>On-screen Show (4:3)</PresentationFormat>
  <Paragraphs>61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Comic Sans MS</vt:lpstr>
      <vt:lpstr>Rockwell</vt:lpstr>
      <vt:lpstr>Rockwell Condensed</vt:lpstr>
      <vt:lpstr>Verdana</vt:lpstr>
      <vt:lpstr>Wingdings</vt:lpstr>
      <vt:lpstr>Wood Type</vt:lpstr>
      <vt:lpstr>Title: Ecosystems                  </vt:lpstr>
      <vt:lpstr> Ecosystems   </vt:lpstr>
      <vt:lpstr>Ecosystems – definition </vt:lpstr>
      <vt:lpstr>Ecosystems continued </vt:lpstr>
      <vt:lpstr>Coexistence in the ecosystem </vt:lpstr>
      <vt:lpstr>The niche </vt:lpstr>
      <vt:lpstr>An example niche</vt:lpstr>
      <vt:lpstr>Learning checkpoint – Questions 1 &amp; 2</vt:lpstr>
      <vt:lpstr>Investigating an ecosystem </vt:lpstr>
      <vt:lpstr>Investigating an ecosystem </vt:lpstr>
      <vt:lpstr>Investigating an ecosystem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Describing Motion</dc:title>
  <dc:creator>Andrew Laycock</dc:creator>
  <cp:lastModifiedBy>Microsoft Office User</cp:lastModifiedBy>
  <cp:revision>408</cp:revision>
  <dcterms:created xsi:type="dcterms:W3CDTF">2006-03-08T12:36:57Z</dcterms:created>
  <dcterms:modified xsi:type="dcterms:W3CDTF">2020-05-09T11:39:21Z</dcterms:modified>
</cp:coreProperties>
</file>