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charts/chart11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charts/chart12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charts/chart13.xml" ContentType="application/vnd.openxmlformats-officedocument.drawingml.chart+xml"/>
  <Override PartName="/ppt/charts/style13.xml" ContentType="application/vnd.ms-office.chartstyle+xml"/>
  <Override PartName="/ppt/charts/colors13.xml" ContentType="application/vnd.ms-office.chartcolorstyle+xml"/>
  <Override PartName="/ppt/charts/chart14.xml" ContentType="application/vnd.openxmlformats-officedocument.drawingml.chart+xml"/>
  <Override PartName="/ppt/charts/style14.xml" ContentType="application/vnd.ms-office.chartstyle+xml"/>
  <Override PartName="/ppt/charts/colors14.xml" ContentType="application/vnd.ms-office.chartcolorstyl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301" r:id="rId5"/>
    <p:sldId id="360" r:id="rId6"/>
    <p:sldId id="382" r:id="rId7"/>
    <p:sldId id="381" r:id="rId8"/>
    <p:sldId id="374" r:id="rId9"/>
    <p:sldId id="366" r:id="rId10"/>
    <p:sldId id="375" r:id="rId11"/>
    <p:sldId id="367" r:id="rId12"/>
    <p:sldId id="368" r:id="rId13"/>
    <p:sldId id="314" r:id="rId14"/>
    <p:sldId id="376" r:id="rId15"/>
    <p:sldId id="377" r:id="rId16"/>
    <p:sldId id="371" r:id="rId17"/>
    <p:sldId id="378" r:id="rId18"/>
    <p:sldId id="379" r:id="rId19"/>
    <p:sldId id="373" r:id="rId20"/>
    <p:sldId id="355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3D9FF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E9FCD4A-F78A-4526-82F5-316D3D9AD419}" v="133" dt="2019-04-22T14:44:00.83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843" autoAdjust="0"/>
    <p:restoredTop sz="94660"/>
  </p:normalViewPr>
  <p:slideViewPr>
    <p:cSldViewPr snapToGrid="0">
      <p:cViewPr varScale="1">
        <p:scale>
          <a:sx n="96" d="100"/>
          <a:sy n="96" d="100"/>
        </p:scale>
        <p:origin x="1528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5/10/relationships/revisionInfo" Target="revisionInfo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8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9.xlsx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0.xlsx"/><Relationship Id="rId2" Type="http://schemas.microsoft.com/office/2011/relationships/chartColorStyle" Target="colors11.xml"/><Relationship Id="rId1" Type="http://schemas.microsoft.com/office/2011/relationships/chartStyle" Target="style11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1.xlsx"/><Relationship Id="rId2" Type="http://schemas.microsoft.com/office/2011/relationships/chartColorStyle" Target="colors12.xml"/><Relationship Id="rId1" Type="http://schemas.microsoft.com/office/2011/relationships/chartStyle" Target="style12.xm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2.xlsx"/><Relationship Id="rId2" Type="http://schemas.microsoft.com/office/2011/relationships/chartColorStyle" Target="colors13.xml"/><Relationship Id="rId1" Type="http://schemas.microsoft.com/office/2011/relationships/chartStyle" Target="style13.xm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3.xlsx"/><Relationship Id="rId2" Type="http://schemas.microsoft.com/office/2011/relationships/chartColorStyle" Target="colors14.xml"/><Relationship Id="rId1" Type="http://schemas.microsoft.com/office/2011/relationships/chartStyle" Target="style1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r>
              <a:rPr lang="en-GB" sz="1600"/>
              <a:t>Ice Cream Sales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Park</c:v>
                </c:pt>
              </c:strCache>
            </c:strRef>
          </c:tx>
          <c:spPr>
            <a:ln w="28575" cap="rnd">
              <a:solidFill>
                <a:srgbClr val="FFC000"/>
              </a:solidFill>
              <a:round/>
            </a:ln>
            <a:effectLst/>
          </c:spPr>
          <c:marker>
            <c:symbol val="none"/>
          </c:marker>
          <c:cat>
            <c:strRef>
              <c:f>Sheet1!$A$2:$A$8</c:f>
              <c:strCache>
                <c:ptCount val="7"/>
                <c:pt idx="0">
                  <c:v>Monday</c:v>
                </c:pt>
                <c:pt idx="1">
                  <c:v>Tuesday</c:v>
                </c:pt>
                <c:pt idx="2">
                  <c:v>Wednesday</c:v>
                </c:pt>
                <c:pt idx="3">
                  <c:v>Thursday</c:v>
                </c:pt>
                <c:pt idx="4">
                  <c:v>Friday</c:v>
                </c:pt>
                <c:pt idx="5">
                  <c:v>Saturday</c:v>
                </c:pt>
                <c:pt idx="6">
                  <c:v>Sunday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8</c:v>
                </c:pt>
                <c:pt idx="1">
                  <c:v>9</c:v>
                </c:pt>
                <c:pt idx="2">
                  <c:v>9</c:v>
                </c:pt>
                <c:pt idx="3">
                  <c:v>8</c:v>
                </c:pt>
                <c:pt idx="4">
                  <c:v>15</c:v>
                </c:pt>
                <c:pt idx="5">
                  <c:v>24</c:v>
                </c:pt>
                <c:pt idx="6">
                  <c:v>25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43EA-46AA-935F-D44E43575FB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Shopping Center</c:v>
                </c:pt>
              </c:strCache>
            </c:strRef>
          </c:tx>
          <c:spPr>
            <a:ln w="28575" cap="rnd">
              <a:solidFill>
                <a:srgbClr val="7030A0"/>
              </a:solidFill>
              <a:round/>
            </a:ln>
            <a:effectLst/>
          </c:spPr>
          <c:marker>
            <c:symbol val="none"/>
          </c:marker>
          <c:cat>
            <c:strRef>
              <c:f>Sheet1!$A$2:$A$8</c:f>
              <c:strCache>
                <c:ptCount val="7"/>
                <c:pt idx="0">
                  <c:v>Monday</c:v>
                </c:pt>
                <c:pt idx="1">
                  <c:v>Tuesday</c:v>
                </c:pt>
                <c:pt idx="2">
                  <c:v>Wednesday</c:v>
                </c:pt>
                <c:pt idx="3">
                  <c:v>Thursday</c:v>
                </c:pt>
                <c:pt idx="4">
                  <c:v>Friday</c:v>
                </c:pt>
                <c:pt idx="5">
                  <c:v>Saturday</c:v>
                </c:pt>
                <c:pt idx="6">
                  <c:v>Sunday</c:v>
                </c:pt>
              </c:strCache>
            </c:strRef>
          </c:cat>
          <c:val>
            <c:numRef>
              <c:f>Sheet1!$C$2:$C$8</c:f>
              <c:numCache>
                <c:formatCode>General</c:formatCode>
                <c:ptCount val="7"/>
                <c:pt idx="0">
                  <c:v>15</c:v>
                </c:pt>
                <c:pt idx="1">
                  <c:v>13</c:v>
                </c:pt>
                <c:pt idx="2">
                  <c:v>17</c:v>
                </c:pt>
                <c:pt idx="3">
                  <c:v>20</c:v>
                </c:pt>
                <c:pt idx="4">
                  <c:v>6</c:v>
                </c:pt>
                <c:pt idx="5">
                  <c:v>5</c:v>
                </c:pt>
                <c:pt idx="6">
                  <c:v>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43EA-46AA-935F-D44E43575FB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505644984"/>
        <c:axId val="505638752"/>
      </c:lineChart>
      <c:catAx>
        <c:axId val="505644984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pPr>
                <a:r>
                  <a:rPr lang="en-GB"/>
                  <a:t>Day</a:t>
                </a:r>
              </a:p>
            </c:rich>
          </c:tx>
          <c:layout>
            <c:manualLayout>
              <c:xMode val="edge"/>
              <c:yMode val="edge"/>
              <c:x val="0.50065266841644795"/>
              <c:y val="0.73601082677165353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200" b="1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en-US"/>
          </a:p>
        </c:txPr>
        <c:crossAx val="505638752"/>
        <c:crosses val="autoZero"/>
        <c:auto val="1"/>
        <c:lblAlgn val="ctr"/>
        <c:lblOffset val="100"/>
        <c:tickLblSkip val="1"/>
        <c:noMultiLvlLbl val="0"/>
      </c:catAx>
      <c:valAx>
        <c:axId val="505638752"/>
        <c:scaling>
          <c:orientation val="minMax"/>
          <c:max val="25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pPr>
                <a:r>
                  <a:rPr lang="en-GB"/>
                  <a:t>Number of Ice Creams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200" b="1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en-US"/>
          </a:p>
        </c:txPr>
        <c:crossAx val="50564498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3616360454943133"/>
          <c:y val="0.81824015748031498"/>
          <c:w val="0.51933923884514432"/>
          <c:h val="0.110926509186351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200" b="1">
          <a:latin typeface="Century Gothic" panose="020B0502020202020204" pitchFamily="34" charset="0"/>
        </a:defRPr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r>
              <a:rPr lang="en-GB" sz="1600"/>
              <a:t>Ice Cream Sales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Park</c:v>
                </c:pt>
              </c:strCache>
            </c:strRef>
          </c:tx>
          <c:spPr>
            <a:ln w="28575" cap="rnd">
              <a:solidFill>
                <a:srgbClr val="FFC000"/>
              </a:solidFill>
              <a:round/>
            </a:ln>
            <a:effectLst/>
          </c:spPr>
          <c:marker>
            <c:symbol val="none"/>
          </c:marker>
          <c:cat>
            <c:strRef>
              <c:f>Sheet1!$A$2:$A$8</c:f>
              <c:strCache>
                <c:ptCount val="7"/>
                <c:pt idx="0">
                  <c:v>Monday</c:v>
                </c:pt>
                <c:pt idx="1">
                  <c:v>Tuesday</c:v>
                </c:pt>
                <c:pt idx="2">
                  <c:v>Wednesday</c:v>
                </c:pt>
                <c:pt idx="3">
                  <c:v>Thursday</c:v>
                </c:pt>
                <c:pt idx="4">
                  <c:v>Friday</c:v>
                </c:pt>
                <c:pt idx="5">
                  <c:v>Saturday</c:v>
                </c:pt>
                <c:pt idx="6">
                  <c:v>Sunday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8</c:v>
                </c:pt>
                <c:pt idx="1">
                  <c:v>9</c:v>
                </c:pt>
                <c:pt idx="2">
                  <c:v>9</c:v>
                </c:pt>
                <c:pt idx="3">
                  <c:v>8</c:v>
                </c:pt>
                <c:pt idx="4">
                  <c:v>15</c:v>
                </c:pt>
                <c:pt idx="5">
                  <c:v>24</c:v>
                </c:pt>
                <c:pt idx="6">
                  <c:v>25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43EA-46AA-935F-D44E43575FB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Shopping Center</c:v>
                </c:pt>
              </c:strCache>
            </c:strRef>
          </c:tx>
          <c:spPr>
            <a:ln w="28575" cap="rnd">
              <a:solidFill>
                <a:srgbClr val="7030A0"/>
              </a:solidFill>
              <a:round/>
            </a:ln>
            <a:effectLst/>
          </c:spPr>
          <c:marker>
            <c:symbol val="none"/>
          </c:marker>
          <c:cat>
            <c:strRef>
              <c:f>Sheet1!$A$2:$A$8</c:f>
              <c:strCache>
                <c:ptCount val="7"/>
                <c:pt idx="0">
                  <c:v>Monday</c:v>
                </c:pt>
                <c:pt idx="1">
                  <c:v>Tuesday</c:v>
                </c:pt>
                <c:pt idx="2">
                  <c:v>Wednesday</c:v>
                </c:pt>
                <c:pt idx="3">
                  <c:v>Thursday</c:v>
                </c:pt>
                <c:pt idx="4">
                  <c:v>Friday</c:v>
                </c:pt>
                <c:pt idx="5">
                  <c:v>Saturday</c:v>
                </c:pt>
                <c:pt idx="6">
                  <c:v>Sunday</c:v>
                </c:pt>
              </c:strCache>
            </c:strRef>
          </c:cat>
          <c:val>
            <c:numRef>
              <c:f>Sheet1!$C$2:$C$8</c:f>
              <c:numCache>
                <c:formatCode>General</c:formatCode>
                <c:ptCount val="7"/>
                <c:pt idx="0">
                  <c:v>15</c:v>
                </c:pt>
                <c:pt idx="1">
                  <c:v>13</c:v>
                </c:pt>
                <c:pt idx="2">
                  <c:v>17</c:v>
                </c:pt>
                <c:pt idx="3">
                  <c:v>20</c:v>
                </c:pt>
                <c:pt idx="4">
                  <c:v>6</c:v>
                </c:pt>
                <c:pt idx="5">
                  <c:v>5</c:v>
                </c:pt>
                <c:pt idx="6">
                  <c:v>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43EA-46AA-935F-D44E43575FB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505644984"/>
        <c:axId val="505638752"/>
      </c:lineChart>
      <c:catAx>
        <c:axId val="505644984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pPr>
                <a:r>
                  <a:rPr lang="en-GB"/>
                  <a:t>Day</a:t>
                </a:r>
              </a:p>
            </c:rich>
          </c:tx>
          <c:layout>
            <c:manualLayout>
              <c:xMode val="edge"/>
              <c:yMode val="edge"/>
              <c:x val="0.50065266841644795"/>
              <c:y val="0.73601082677165353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200" b="1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en-US"/>
          </a:p>
        </c:txPr>
        <c:crossAx val="505638752"/>
        <c:crosses val="autoZero"/>
        <c:auto val="1"/>
        <c:lblAlgn val="ctr"/>
        <c:lblOffset val="100"/>
        <c:tickLblSkip val="1"/>
        <c:noMultiLvlLbl val="0"/>
      </c:catAx>
      <c:valAx>
        <c:axId val="505638752"/>
        <c:scaling>
          <c:orientation val="minMax"/>
          <c:max val="25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pPr>
                <a:r>
                  <a:rPr lang="en-GB"/>
                  <a:t>Number of Ice Creams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200" b="1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en-US"/>
          </a:p>
        </c:txPr>
        <c:crossAx val="50564498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3616360454943133"/>
          <c:y val="0.81824015748031498"/>
          <c:w val="0.51933923884514432"/>
          <c:h val="0.110926509186351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200" b="1">
          <a:latin typeface="Century Gothic" panose="020B0502020202020204" pitchFamily="34" charset="0"/>
        </a:defRPr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r>
              <a:rPr lang="en-GB" sz="1600"/>
              <a:t>Distance Travelled</a:t>
            </a:r>
          </a:p>
        </c:rich>
      </c:tx>
      <c:layout>
        <c:manualLayout>
          <c:xMode val="edge"/>
          <c:yMode val="edge"/>
          <c:x val="0.32961502615363647"/>
          <c:y val="7.317896331173909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Bicycle</c:v>
                </c:pt>
              </c:strCache>
            </c:strRef>
          </c:tx>
          <c:spPr>
            <a:ln w="28575" cap="rnd">
              <a:solidFill>
                <a:srgbClr val="00B0F0"/>
              </a:solidFill>
              <a:round/>
            </a:ln>
            <a:effectLst/>
          </c:spPr>
          <c:marker>
            <c:symbol val="none"/>
          </c:marker>
          <c:cat>
            <c:strRef>
              <c:f>Sheet1!$A$2:$A$8</c:f>
              <c:strCache>
                <c:ptCount val="7"/>
                <c:pt idx="0">
                  <c:v>9am</c:v>
                </c:pt>
                <c:pt idx="1">
                  <c:v>10am</c:v>
                </c:pt>
                <c:pt idx="2">
                  <c:v>11am</c:v>
                </c:pt>
                <c:pt idx="3">
                  <c:v>12pm</c:v>
                </c:pt>
                <c:pt idx="4">
                  <c:v>1pm</c:v>
                </c:pt>
                <c:pt idx="5">
                  <c:v>2pm</c:v>
                </c:pt>
                <c:pt idx="6">
                  <c:v>3pm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0</c:v>
                </c:pt>
                <c:pt idx="1">
                  <c:v>25</c:v>
                </c:pt>
                <c:pt idx="2">
                  <c:v>45</c:v>
                </c:pt>
                <c:pt idx="3">
                  <c:v>60</c:v>
                </c:pt>
                <c:pt idx="4">
                  <c:v>75</c:v>
                </c:pt>
                <c:pt idx="5">
                  <c:v>90</c:v>
                </c:pt>
                <c:pt idx="6">
                  <c:v>100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3D90-4103-AD27-07DFD57E64EB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Walking</c:v>
                </c:pt>
              </c:strCache>
            </c:strRef>
          </c:tx>
          <c:spPr>
            <a:ln w="28575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cat>
            <c:strRef>
              <c:f>Sheet1!$A$2:$A$8</c:f>
              <c:strCache>
                <c:ptCount val="7"/>
                <c:pt idx="0">
                  <c:v>9am</c:v>
                </c:pt>
                <c:pt idx="1">
                  <c:v>10am</c:v>
                </c:pt>
                <c:pt idx="2">
                  <c:v>11am</c:v>
                </c:pt>
                <c:pt idx="3">
                  <c:v>12pm</c:v>
                </c:pt>
                <c:pt idx="4">
                  <c:v>1pm</c:v>
                </c:pt>
                <c:pt idx="5">
                  <c:v>2pm</c:v>
                </c:pt>
                <c:pt idx="6">
                  <c:v>3pm</c:v>
                </c:pt>
              </c:strCache>
            </c:strRef>
          </c:cat>
          <c:val>
            <c:numRef>
              <c:f>Sheet1!$C$2:$C$8</c:f>
              <c:numCache>
                <c:formatCode>General</c:formatCode>
                <c:ptCount val="7"/>
                <c:pt idx="0">
                  <c:v>0</c:v>
                </c:pt>
                <c:pt idx="1">
                  <c:v>5</c:v>
                </c:pt>
                <c:pt idx="2">
                  <c:v>10</c:v>
                </c:pt>
                <c:pt idx="3">
                  <c:v>15</c:v>
                </c:pt>
                <c:pt idx="4">
                  <c:v>19</c:v>
                </c:pt>
                <c:pt idx="5">
                  <c:v>23</c:v>
                </c:pt>
                <c:pt idx="6">
                  <c:v>28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3D90-4103-AD27-07DFD57E64E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505644984"/>
        <c:axId val="505638752"/>
      </c:lineChart>
      <c:catAx>
        <c:axId val="505644984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pPr>
                <a:r>
                  <a:rPr lang="en-GB"/>
                  <a:t>Time</a:t>
                </a:r>
              </a:p>
            </c:rich>
          </c:tx>
          <c:layout>
            <c:manualLayout>
              <c:xMode val="edge"/>
              <c:yMode val="edge"/>
              <c:x val="0.49787489063867019"/>
              <c:y val="0.77767749343832016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200" b="1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en-US"/>
          </a:p>
        </c:txPr>
        <c:crossAx val="505638752"/>
        <c:crosses val="autoZero"/>
        <c:auto val="1"/>
        <c:lblAlgn val="ctr"/>
        <c:lblOffset val="100"/>
        <c:tickLblSkip val="1"/>
        <c:noMultiLvlLbl val="0"/>
      </c:catAx>
      <c:valAx>
        <c:axId val="505638752"/>
        <c:scaling>
          <c:orientation val="minMax"/>
          <c:max val="110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pPr>
                <a:r>
                  <a:rPr lang="en-GB"/>
                  <a:t>Kilometres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200" b="1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en-US"/>
          </a:p>
        </c:txPr>
        <c:crossAx val="50564498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5283027121609797"/>
          <c:y val="0.843240157480315"/>
          <c:w val="0.486005905511811"/>
          <c:h val="0.110926509186351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200" b="1">
          <a:latin typeface="Century Gothic" panose="020B0502020202020204" pitchFamily="34" charset="0"/>
        </a:defRPr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r>
              <a:rPr lang="en-GB" sz="1600"/>
              <a:t>Distance Travelled</a:t>
            </a:r>
          </a:p>
        </c:rich>
      </c:tx>
      <c:layout>
        <c:manualLayout>
          <c:xMode val="edge"/>
          <c:yMode val="edge"/>
          <c:x val="0.32961502615363647"/>
          <c:y val="7.317896331173909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Bicycle</c:v>
                </c:pt>
              </c:strCache>
            </c:strRef>
          </c:tx>
          <c:spPr>
            <a:ln w="28575" cap="rnd">
              <a:solidFill>
                <a:srgbClr val="00B0F0"/>
              </a:solidFill>
              <a:round/>
            </a:ln>
            <a:effectLst/>
          </c:spPr>
          <c:marker>
            <c:symbol val="none"/>
          </c:marker>
          <c:cat>
            <c:strRef>
              <c:f>Sheet1!$A$2:$A$8</c:f>
              <c:strCache>
                <c:ptCount val="7"/>
                <c:pt idx="0">
                  <c:v>9am</c:v>
                </c:pt>
                <c:pt idx="1">
                  <c:v>10am</c:v>
                </c:pt>
                <c:pt idx="2">
                  <c:v>11am</c:v>
                </c:pt>
                <c:pt idx="3">
                  <c:v>12pm</c:v>
                </c:pt>
                <c:pt idx="4">
                  <c:v>1pm</c:v>
                </c:pt>
                <c:pt idx="5">
                  <c:v>2pm</c:v>
                </c:pt>
                <c:pt idx="6">
                  <c:v>3pm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0</c:v>
                </c:pt>
                <c:pt idx="1">
                  <c:v>25</c:v>
                </c:pt>
                <c:pt idx="2">
                  <c:v>45</c:v>
                </c:pt>
                <c:pt idx="3">
                  <c:v>60</c:v>
                </c:pt>
                <c:pt idx="4">
                  <c:v>75</c:v>
                </c:pt>
                <c:pt idx="5">
                  <c:v>90</c:v>
                </c:pt>
                <c:pt idx="6">
                  <c:v>100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3D90-4103-AD27-07DFD57E64EB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Walking</c:v>
                </c:pt>
              </c:strCache>
            </c:strRef>
          </c:tx>
          <c:spPr>
            <a:ln w="28575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cat>
            <c:strRef>
              <c:f>Sheet1!$A$2:$A$8</c:f>
              <c:strCache>
                <c:ptCount val="7"/>
                <c:pt idx="0">
                  <c:v>9am</c:v>
                </c:pt>
                <c:pt idx="1">
                  <c:v>10am</c:v>
                </c:pt>
                <c:pt idx="2">
                  <c:v>11am</c:v>
                </c:pt>
                <c:pt idx="3">
                  <c:v>12pm</c:v>
                </c:pt>
                <c:pt idx="4">
                  <c:v>1pm</c:v>
                </c:pt>
                <c:pt idx="5">
                  <c:v>2pm</c:v>
                </c:pt>
                <c:pt idx="6">
                  <c:v>3pm</c:v>
                </c:pt>
              </c:strCache>
            </c:strRef>
          </c:cat>
          <c:val>
            <c:numRef>
              <c:f>Sheet1!$C$2:$C$8</c:f>
              <c:numCache>
                <c:formatCode>General</c:formatCode>
                <c:ptCount val="7"/>
                <c:pt idx="0">
                  <c:v>0</c:v>
                </c:pt>
                <c:pt idx="1">
                  <c:v>5</c:v>
                </c:pt>
                <c:pt idx="2">
                  <c:v>10</c:v>
                </c:pt>
                <c:pt idx="3">
                  <c:v>15</c:v>
                </c:pt>
                <c:pt idx="4">
                  <c:v>19</c:v>
                </c:pt>
                <c:pt idx="5">
                  <c:v>23</c:v>
                </c:pt>
                <c:pt idx="6">
                  <c:v>28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3D90-4103-AD27-07DFD57E64E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505644984"/>
        <c:axId val="505638752"/>
      </c:lineChart>
      <c:catAx>
        <c:axId val="505644984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pPr>
                <a:r>
                  <a:rPr lang="en-GB"/>
                  <a:t>Time</a:t>
                </a:r>
              </a:p>
            </c:rich>
          </c:tx>
          <c:layout>
            <c:manualLayout>
              <c:xMode val="edge"/>
              <c:yMode val="edge"/>
              <c:x val="0.49787489063867019"/>
              <c:y val="0.77767749343832016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200" b="1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en-US"/>
          </a:p>
        </c:txPr>
        <c:crossAx val="505638752"/>
        <c:crosses val="autoZero"/>
        <c:auto val="1"/>
        <c:lblAlgn val="ctr"/>
        <c:lblOffset val="100"/>
        <c:tickLblSkip val="1"/>
        <c:noMultiLvlLbl val="0"/>
      </c:catAx>
      <c:valAx>
        <c:axId val="505638752"/>
        <c:scaling>
          <c:orientation val="minMax"/>
          <c:max val="110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pPr>
                <a:r>
                  <a:rPr lang="en-GB"/>
                  <a:t>Kilometres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200" b="1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en-US"/>
          </a:p>
        </c:txPr>
        <c:crossAx val="50564498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5283027121609797"/>
          <c:y val="0.843240157480315"/>
          <c:w val="0.486005905511811"/>
          <c:h val="0.110926509186351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200" b="1">
          <a:latin typeface="Century Gothic" panose="020B0502020202020204" pitchFamily="34" charset="0"/>
        </a:defRPr>
      </a:pPr>
      <a:endParaRPr lang="en-US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Ian</c:v>
                </c:pt>
              </c:strCache>
            </c:strRef>
          </c:tx>
          <c:spPr>
            <a:ln w="28575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cat>
            <c:strRef>
              <c:f>Sheet1!$A$2:$A$6</c:f>
              <c:strCache>
                <c:ptCount val="5"/>
                <c:pt idx="0">
                  <c:v>Mon</c:v>
                </c:pt>
                <c:pt idx="1">
                  <c:v>Tues</c:v>
                </c:pt>
                <c:pt idx="2">
                  <c:v>Wed</c:v>
                </c:pt>
                <c:pt idx="3">
                  <c:v>Thurs</c:v>
                </c:pt>
                <c:pt idx="4">
                  <c:v>Fri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8</c:v>
                </c:pt>
                <c:pt idx="1">
                  <c:v>6</c:v>
                </c:pt>
                <c:pt idx="2">
                  <c:v>5</c:v>
                </c:pt>
                <c:pt idx="3">
                  <c:v>3</c:v>
                </c:pt>
                <c:pt idx="4">
                  <c:v>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70AE-4650-84FC-3ED5650CD3E6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Uma</c:v>
                </c:pt>
              </c:strCache>
            </c:strRef>
          </c:tx>
          <c:spPr>
            <a:ln w="28575" cap="rnd">
              <a:solidFill>
                <a:srgbClr val="00B050"/>
              </a:solidFill>
              <a:round/>
            </a:ln>
            <a:effectLst/>
          </c:spPr>
          <c:marker>
            <c:symbol val="none"/>
          </c:marker>
          <c:cat>
            <c:strRef>
              <c:f>Sheet1!$A$2:$A$6</c:f>
              <c:strCache>
                <c:ptCount val="5"/>
                <c:pt idx="0">
                  <c:v>Mon</c:v>
                </c:pt>
                <c:pt idx="1">
                  <c:v>Tues</c:v>
                </c:pt>
                <c:pt idx="2">
                  <c:v>Wed</c:v>
                </c:pt>
                <c:pt idx="3">
                  <c:v>Thurs</c:v>
                </c:pt>
                <c:pt idx="4">
                  <c:v>Fri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  <c:pt idx="0">
                  <c:v>8</c:v>
                </c:pt>
                <c:pt idx="1">
                  <c:v>7</c:v>
                </c:pt>
                <c:pt idx="2">
                  <c:v>5</c:v>
                </c:pt>
                <c:pt idx="3">
                  <c:v>1</c:v>
                </c:pt>
                <c:pt idx="4">
                  <c:v>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7E5D-4E6F-A5B4-FF299D56180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505644984"/>
        <c:axId val="505638752"/>
      </c:lineChart>
      <c:catAx>
        <c:axId val="50564498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505638752"/>
        <c:crosses val="autoZero"/>
        <c:auto val="1"/>
        <c:lblAlgn val="ctr"/>
        <c:lblOffset val="100"/>
        <c:noMultiLvlLbl val="0"/>
      </c:catAx>
      <c:valAx>
        <c:axId val="505638752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numFmt formatCode="General" sourceLinked="1"/>
        <c:majorTickMark val="none"/>
        <c:minorTickMark val="none"/>
        <c:tickLblPos val="nextTo"/>
        <c:crossAx val="50564498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Ian</c:v>
                </c:pt>
              </c:strCache>
            </c:strRef>
          </c:tx>
          <c:spPr>
            <a:ln w="28575" cap="rnd">
              <a:solidFill>
                <a:srgbClr val="00B0F0"/>
              </a:solidFill>
              <a:round/>
            </a:ln>
            <a:effectLst/>
          </c:spPr>
          <c:marker>
            <c:symbol val="none"/>
          </c:marker>
          <c:cat>
            <c:strRef>
              <c:f>Sheet1!$A$2:$A$6</c:f>
              <c:strCache>
                <c:ptCount val="5"/>
                <c:pt idx="0">
                  <c:v>Mon</c:v>
                </c:pt>
                <c:pt idx="1">
                  <c:v>Tues</c:v>
                </c:pt>
                <c:pt idx="2">
                  <c:v>Wed</c:v>
                </c:pt>
                <c:pt idx="3">
                  <c:v>Thurs</c:v>
                </c:pt>
                <c:pt idx="4">
                  <c:v>Fri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0</c:v>
                </c:pt>
                <c:pt idx="1">
                  <c:v>1</c:v>
                </c:pt>
                <c:pt idx="2">
                  <c:v>1</c:v>
                </c:pt>
                <c:pt idx="3">
                  <c:v>2</c:v>
                </c:pt>
                <c:pt idx="4">
                  <c:v>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E9F2-436B-BC3F-009E454DAC9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Uma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strRef>
              <c:f>Sheet1!$A$2:$A$6</c:f>
              <c:strCache>
                <c:ptCount val="5"/>
                <c:pt idx="0">
                  <c:v>Mon</c:v>
                </c:pt>
                <c:pt idx="1">
                  <c:v>Tues</c:v>
                </c:pt>
                <c:pt idx="2">
                  <c:v>Wed</c:v>
                </c:pt>
                <c:pt idx="3">
                  <c:v>Thurs</c:v>
                </c:pt>
                <c:pt idx="4">
                  <c:v>Fri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  <c:pt idx="0">
                  <c:v>0</c:v>
                </c:pt>
                <c:pt idx="1">
                  <c:v>2</c:v>
                </c:pt>
                <c:pt idx="2">
                  <c:v>3</c:v>
                </c:pt>
                <c:pt idx="3">
                  <c:v>3</c:v>
                </c:pt>
                <c:pt idx="4">
                  <c:v>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2CF0-4A8C-9D5E-332C765BBC2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505644984"/>
        <c:axId val="505638752"/>
      </c:lineChart>
      <c:catAx>
        <c:axId val="50564498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505638752"/>
        <c:crosses val="autoZero"/>
        <c:auto val="1"/>
        <c:lblAlgn val="ctr"/>
        <c:lblOffset val="100"/>
        <c:noMultiLvlLbl val="0"/>
      </c:catAx>
      <c:valAx>
        <c:axId val="505638752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numFmt formatCode="General" sourceLinked="1"/>
        <c:majorTickMark val="none"/>
        <c:minorTickMark val="none"/>
        <c:tickLblPos val="nextTo"/>
        <c:crossAx val="50564498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Ian</c:v>
                </c:pt>
              </c:strCache>
            </c:strRef>
          </c:tx>
          <c:spPr>
            <a:ln w="28575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cat>
            <c:strRef>
              <c:f>Sheet1!$A$2:$A$6</c:f>
              <c:strCache>
                <c:ptCount val="5"/>
                <c:pt idx="0">
                  <c:v>Mon</c:v>
                </c:pt>
                <c:pt idx="1">
                  <c:v>Tues</c:v>
                </c:pt>
                <c:pt idx="2">
                  <c:v>Wed</c:v>
                </c:pt>
                <c:pt idx="3">
                  <c:v>Thurs</c:v>
                </c:pt>
                <c:pt idx="4">
                  <c:v>Fri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8</c:v>
                </c:pt>
                <c:pt idx="1">
                  <c:v>6</c:v>
                </c:pt>
                <c:pt idx="2">
                  <c:v>5</c:v>
                </c:pt>
                <c:pt idx="3">
                  <c:v>3</c:v>
                </c:pt>
                <c:pt idx="4">
                  <c:v>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70AE-4650-84FC-3ED5650CD3E6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Uma</c:v>
                </c:pt>
              </c:strCache>
            </c:strRef>
          </c:tx>
          <c:spPr>
            <a:ln w="28575" cap="rnd">
              <a:solidFill>
                <a:srgbClr val="00B050"/>
              </a:solidFill>
              <a:round/>
            </a:ln>
            <a:effectLst/>
          </c:spPr>
          <c:marker>
            <c:symbol val="none"/>
          </c:marker>
          <c:cat>
            <c:strRef>
              <c:f>Sheet1!$A$2:$A$6</c:f>
              <c:strCache>
                <c:ptCount val="5"/>
                <c:pt idx="0">
                  <c:v>Mon</c:v>
                </c:pt>
                <c:pt idx="1">
                  <c:v>Tues</c:v>
                </c:pt>
                <c:pt idx="2">
                  <c:v>Wed</c:v>
                </c:pt>
                <c:pt idx="3">
                  <c:v>Thurs</c:v>
                </c:pt>
                <c:pt idx="4">
                  <c:v>Fri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  <c:pt idx="0">
                  <c:v>8</c:v>
                </c:pt>
                <c:pt idx="1">
                  <c:v>7</c:v>
                </c:pt>
                <c:pt idx="2">
                  <c:v>5</c:v>
                </c:pt>
                <c:pt idx="3">
                  <c:v>1</c:v>
                </c:pt>
                <c:pt idx="4">
                  <c:v>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7E5D-4E6F-A5B4-FF299D56180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505644984"/>
        <c:axId val="505638752"/>
      </c:lineChart>
      <c:catAx>
        <c:axId val="50564498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505638752"/>
        <c:crosses val="autoZero"/>
        <c:auto val="1"/>
        <c:lblAlgn val="ctr"/>
        <c:lblOffset val="100"/>
        <c:noMultiLvlLbl val="0"/>
      </c:catAx>
      <c:valAx>
        <c:axId val="505638752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numFmt formatCode="General" sourceLinked="1"/>
        <c:majorTickMark val="none"/>
        <c:minorTickMark val="none"/>
        <c:tickLblPos val="nextTo"/>
        <c:crossAx val="50564498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Ian</c:v>
                </c:pt>
              </c:strCache>
            </c:strRef>
          </c:tx>
          <c:spPr>
            <a:ln w="28575" cap="rnd">
              <a:solidFill>
                <a:srgbClr val="00B0F0"/>
              </a:solidFill>
              <a:round/>
            </a:ln>
            <a:effectLst/>
          </c:spPr>
          <c:marker>
            <c:symbol val="none"/>
          </c:marker>
          <c:cat>
            <c:strRef>
              <c:f>Sheet1!$A$2:$A$6</c:f>
              <c:strCache>
                <c:ptCount val="5"/>
                <c:pt idx="0">
                  <c:v>Mon</c:v>
                </c:pt>
                <c:pt idx="1">
                  <c:v>Tues</c:v>
                </c:pt>
                <c:pt idx="2">
                  <c:v>Wed</c:v>
                </c:pt>
                <c:pt idx="3">
                  <c:v>Thurs</c:v>
                </c:pt>
                <c:pt idx="4">
                  <c:v>Fri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0</c:v>
                </c:pt>
                <c:pt idx="1">
                  <c:v>1</c:v>
                </c:pt>
                <c:pt idx="2">
                  <c:v>1</c:v>
                </c:pt>
                <c:pt idx="3">
                  <c:v>2</c:v>
                </c:pt>
                <c:pt idx="4">
                  <c:v>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E9F2-436B-BC3F-009E454DAC9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Uma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strRef>
              <c:f>Sheet1!$A$2:$A$6</c:f>
              <c:strCache>
                <c:ptCount val="5"/>
                <c:pt idx="0">
                  <c:v>Mon</c:v>
                </c:pt>
                <c:pt idx="1">
                  <c:v>Tues</c:v>
                </c:pt>
                <c:pt idx="2">
                  <c:v>Wed</c:v>
                </c:pt>
                <c:pt idx="3">
                  <c:v>Thurs</c:v>
                </c:pt>
                <c:pt idx="4">
                  <c:v>Fri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  <c:pt idx="0">
                  <c:v>0</c:v>
                </c:pt>
                <c:pt idx="1">
                  <c:v>2</c:v>
                </c:pt>
                <c:pt idx="2">
                  <c:v>3</c:v>
                </c:pt>
                <c:pt idx="3">
                  <c:v>3</c:v>
                </c:pt>
                <c:pt idx="4">
                  <c:v>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2CF0-4A8C-9D5E-332C765BBC2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505644984"/>
        <c:axId val="505638752"/>
      </c:lineChart>
      <c:catAx>
        <c:axId val="50564498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505638752"/>
        <c:crosses val="autoZero"/>
        <c:auto val="1"/>
        <c:lblAlgn val="ctr"/>
        <c:lblOffset val="100"/>
        <c:noMultiLvlLbl val="0"/>
      </c:catAx>
      <c:valAx>
        <c:axId val="505638752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numFmt formatCode="General" sourceLinked="1"/>
        <c:majorTickMark val="none"/>
        <c:minorTickMark val="none"/>
        <c:tickLblPos val="nextTo"/>
        <c:crossAx val="50564498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Ian</c:v>
                </c:pt>
              </c:strCache>
            </c:strRef>
          </c:tx>
          <c:spPr>
            <a:ln w="28575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cat>
            <c:strRef>
              <c:f>Sheet1!$A$2:$A$6</c:f>
              <c:strCache>
                <c:ptCount val="5"/>
                <c:pt idx="0">
                  <c:v>Mon</c:v>
                </c:pt>
                <c:pt idx="1">
                  <c:v>Tues</c:v>
                </c:pt>
                <c:pt idx="2">
                  <c:v>Wed</c:v>
                </c:pt>
                <c:pt idx="3">
                  <c:v>Thurs</c:v>
                </c:pt>
                <c:pt idx="4">
                  <c:v>Fri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8</c:v>
                </c:pt>
                <c:pt idx="1">
                  <c:v>6</c:v>
                </c:pt>
                <c:pt idx="2">
                  <c:v>5</c:v>
                </c:pt>
                <c:pt idx="3">
                  <c:v>3</c:v>
                </c:pt>
                <c:pt idx="4">
                  <c:v>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70AE-4650-84FC-3ED5650CD3E6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Uma</c:v>
                </c:pt>
              </c:strCache>
            </c:strRef>
          </c:tx>
          <c:spPr>
            <a:ln w="28575" cap="rnd">
              <a:solidFill>
                <a:srgbClr val="00B050"/>
              </a:solidFill>
              <a:round/>
            </a:ln>
            <a:effectLst/>
          </c:spPr>
          <c:marker>
            <c:symbol val="none"/>
          </c:marker>
          <c:cat>
            <c:strRef>
              <c:f>Sheet1!$A$2:$A$6</c:f>
              <c:strCache>
                <c:ptCount val="5"/>
                <c:pt idx="0">
                  <c:v>Mon</c:v>
                </c:pt>
                <c:pt idx="1">
                  <c:v>Tues</c:v>
                </c:pt>
                <c:pt idx="2">
                  <c:v>Wed</c:v>
                </c:pt>
                <c:pt idx="3">
                  <c:v>Thurs</c:v>
                </c:pt>
                <c:pt idx="4">
                  <c:v>Fri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  <c:pt idx="0">
                  <c:v>8</c:v>
                </c:pt>
                <c:pt idx="1">
                  <c:v>7</c:v>
                </c:pt>
                <c:pt idx="2">
                  <c:v>5</c:v>
                </c:pt>
                <c:pt idx="3">
                  <c:v>1</c:v>
                </c:pt>
                <c:pt idx="4">
                  <c:v>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7E5D-4E6F-A5B4-FF299D56180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505644984"/>
        <c:axId val="505638752"/>
      </c:lineChart>
      <c:catAx>
        <c:axId val="50564498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505638752"/>
        <c:crosses val="autoZero"/>
        <c:auto val="1"/>
        <c:lblAlgn val="ctr"/>
        <c:lblOffset val="100"/>
        <c:noMultiLvlLbl val="0"/>
      </c:catAx>
      <c:valAx>
        <c:axId val="505638752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numFmt formatCode="General" sourceLinked="1"/>
        <c:majorTickMark val="none"/>
        <c:minorTickMark val="none"/>
        <c:tickLblPos val="nextTo"/>
        <c:crossAx val="50564498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Ian</c:v>
                </c:pt>
              </c:strCache>
            </c:strRef>
          </c:tx>
          <c:spPr>
            <a:ln w="28575" cap="rnd">
              <a:solidFill>
                <a:srgbClr val="00B0F0"/>
              </a:solidFill>
              <a:round/>
            </a:ln>
            <a:effectLst/>
          </c:spPr>
          <c:marker>
            <c:symbol val="none"/>
          </c:marker>
          <c:cat>
            <c:strRef>
              <c:f>Sheet1!$A$2:$A$6</c:f>
              <c:strCache>
                <c:ptCount val="5"/>
                <c:pt idx="0">
                  <c:v>Mon</c:v>
                </c:pt>
                <c:pt idx="1">
                  <c:v>Tues</c:v>
                </c:pt>
                <c:pt idx="2">
                  <c:v>Wed</c:v>
                </c:pt>
                <c:pt idx="3">
                  <c:v>Thurs</c:v>
                </c:pt>
                <c:pt idx="4">
                  <c:v>Fri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0</c:v>
                </c:pt>
                <c:pt idx="1">
                  <c:v>1</c:v>
                </c:pt>
                <c:pt idx="2">
                  <c:v>1</c:v>
                </c:pt>
                <c:pt idx="3">
                  <c:v>2</c:v>
                </c:pt>
                <c:pt idx="4">
                  <c:v>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E9F2-436B-BC3F-009E454DAC9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Uma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strRef>
              <c:f>Sheet1!$A$2:$A$6</c:f>
              <c:strCache>
                <c:ptCount val="5"/>
                <c:pt idx="0">
                  <c:v>Mon</c:v>
                </c:pt>
                <c:pt idx="1">
                  <c:v>Tues</c:v>
                </c:pt>
                <c:pt idx="2">
                  <c:v>Wed</c:v>
                </c:pt>
                <c:pt idx="3">
                  <c:v>Thurs</c:v>
                </c:pt>
                <c:pt idx="4">
                  <c:v>Fri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  <c:pt idx="0">
                  <c:v>0</c:v>
                </c:pt>
                <c:pt idx="1">
                  <c:v>2</c:v>
                </c:pt>
                <c:pt idx="2">
                  <c:v>3</c:v>
                </c:pt>
                <c:pt idx="3">
                  <c:v>3</c:v>
                </c:pt>
                <c:pt idx="4">
                  <c:v>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2CF0-4A8C-9D5E-332C765BBC2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505644984"/>
        <c:axId val="505638752"/>
      </c:lineChart>
      <c:catAx>
        <c:axId val="50564498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505638752"/>
        <c:crosses val="autoZero"/>
        <c:auto val="1"/>
        <c:lblAlgn val="ctr"/>
        <c:lblOffset val="100"/>
        <c:noMultiLvlLbl val="0"/>
      </c:catAx>
      <c:valAx>
        <c:axId val="505638752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numFmt formatCode="General" sourceLinked="1"/>
        <c:majorTickMark val="none"/>
        <c:minorTickMark val="none"/>
        <c:tickLblPos val="nextTo"/>
        <c:crossAx val="50564498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r>
              <a:rPr lang="en-GB" sz="1600" b="1" dirty="0">
                <a:latin typeface="Century Gothic" panose="020B0502020202020204" pitchFamily="34" charset="0"/>
              </a:rPr>
              <a:t>Height of Sunflowers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Flower 1</c:v>
                </c:pt>
              </c:strCache>
            </c:strRef>
          </c:tx>
          <c:spPr>
            <a:ln w="28575" cap="rnd">
              <a:solidFill>
                <a:srgbClr val="7030A0"/>
              </a:solidFill>
              <a:round/>
            </a:ln>
            <a:effectLst/>
          </c:spPr>
          <c:marker>
            <c:symbol val="none"/>
          </c:marker>
          <c:cat>
            <c:strRef>
              <c:f>Sheet1!$A$2:$A$7</c:f>
              <c:strCache>
                <c:ptCount val="6"/>
                <c:pt idx="0">
                  <c:v>April</c:v>
                </c:pt>
                <c:pt idx="1">
                  <c:v>May</c:v>
                </c:pt>
                <c:pt idx="2">
                  <c:v>June</c:v>
                </c:pt>
                <c:pt idx="3">
                  <c:v>July</c:v>
                </c:pt>
                <c:pt idx="4">
                  <c:v>August</c:v>
                </c:pt>
                <c:pt idx="5">
                  <c:v>September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1</c:v>
                </c:pt>
                <c:pt idx="1">
                  <c:v>3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F730-4F82-AC6C-E4461020C8A9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Flower 2</c:v>
                </c:pt>
              </c:strCache>
            </c:strRef>
          </c:tx>
          <c:spPr>
            <a:ln w="28575" cap="rnd">
              <a:solidFill>
                <a:srgbClr val="FFC000"/>
              </a:solidFill>
              <a:round/>
            </a:ln>
            <a:effectLst/>
          </c:spPr>
          <c:marker>
            <c:symbol val="none"/>
          </c:marker>
          <c:cat>
            <c:strRef>
              <c:f>Sheet1!$A$2:$A$7</c:f>
              <c:strCache>
                <c:ptCount val="6"/>
                <c:pt idx="0">
                  <c:v>April</c:v>
                </c:pt>
                <c:pt idx="1">
                  <c:v>May</c:v>
                </c:pt>
                <c:pt idx="2">
                  <c:v>June</c:v>
                </c:pt>
                <c:pt idx="3">
                  <c:v>July</c:v>
                </c:pt>
                <c:pt idx="4">
                  <c:v>August</c:v>
                </c:pt>
                <c:pt idx="5">
                  <c:v>September</c:v>
                </c:pt>
              </c:strCache>
            </c:strRef>
          </c:cat>
          <c:val>
            <c:numRef>
              <c:f>Sheet1!$C$2:$C$7</c:f>
              <c:numCache>
                <c:formatCode>General</c:formatCode>
                <c:ptCount val="6"/>
                <c:pt idx="0">
                  <c:v>1</c:v>
                </c:pt>
                <c:pt idx="1">
                  <c:v>2</c:v>
                </c:pt>
                <c:pt idx="2">
                  <c:v>4</c:v>
                </c:pt>
                <c:pt idx="3">
                  <c:v>7</c:v>
                </c:pt>
                <c:pt idx="4">
                  <c:v>9</c:v>
                </c:pt>
                <c:pt idx="5">
                  <c:v>10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F730-4F82-AC6C-E4461020C8A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505644984"/>
        <c:axId val="505638752"/>
      </c:lineChart>
      <c:catAx>
        <c:axId val="505644984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pPr>
                <a:r>
                  <a:rPr lang="en-GB" sz="1200" b="1" dirty="0">
                    <a:latin typeface="Century Gothic" panose="020B0502020202020204" pitchFamily="34" charset="0"/>
                  </a:rPr>
                  <a:t>Months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200" b="1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en-US"/>
          </a:p>
        </c:txPr>
        <c:crossAx val="505638752"/>
        <c:crosses val="autoZero"/>
        <c:auto val="1"/>
        <c:lblAlgn val="ctr"/>
        <c:lblOffset val="100"/>
        <c:tickLblSkip val="1"/>
        <c:noMultiLvlLbl val="0"/>
      </c:catAx>
      <c:valAx>
        <c:axId val="505638752"/>
        <c:scaling>
          <c:orientation val="minMax"/>
          <c:max val="1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pPr>
                <a:r>
                  <a:rPr lang="en-GB" sz="1200" b="1" dirty="0">
                    <a:latin typeface="Century Gothic" panose="020B0502020202020204" pitchFamily="34" charset="0"/>
                  </a:rPr>
                  <a:t>Height in</a:t>
                </a:r>
                <a:r>
                  <a:rPr lang="en-GB" sz="1200" b="1" baseline="0" dirty="0">
                    <a:latin typeface="Century Gothic" panose="020B0502020202020204" pitchFamily="34" charset="0"/>
                  </a:rPr>
                  <a:t> feet</a:t>
                </a:r>
                <a:endParaRPr lang="en-GB" sz="1200" b="1" dirty="0">
                  <a:latin typeface="Century Gothic" panose="020B0502020202020204" pitchFamily="34" charset="0"/>
                </a:endParaRP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200" b="1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en-US"/>
          </a:p>
        </c:txPr>
        <c:crossAx val="50564498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r>
              <a:rPr lang="en-GB" sz="1600" b="1" dirty="0">
                <a:latin typeface="Century Gothic" panose="020B0502020202020204" pitchFamily="34" charset="0"/>
              </a:rPr>
              <a:t>Height of Sunflowers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Flower 1</c:v>
                </c:pt>
              </c:strCache>
            </c:strRef>
          </c:tx>
          <c:spPr>
            <a:ln w="28575" cap="rnd">
              <a:solidFill>
                <a:srgbClr val="7030A0"/>
              </a:solidFill>
              <a:round/>
            </a:ln>
            <a:effectLst/>
          </c:spPr>
          <c:marker>
            <c:symbol val="none"/>
          </c:marker>
          <c:cat>
            <c:strRef>
              <c:f>Sheet1!$A$2:$A$7</c:f>
              <c:strCache>
                <c:ptCount val="6"/>
                <c:pt idx="0">
                  <c:v>April</c:v>
                </c:pt>
                <c:pt idx="1">
                  <c:v>May</c:v>
                </c:pt>
                <c:pt idx="2">
                  <c:v>June</c:v>
                </c:pt>
                <c:pt idx="3">
                  <c:v>July</c:v>
                </c:pt>
                <c:pt idx="4">
                  <c:v>August</c:v>
                </c:pt>
                <c:pt idx="5">
                  <c:v>September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1</c:v>
                </c:pt>
                <c:pt idx="1">
                  <c:v>3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9928-44AD-A042-7FA40ECCD5D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Flower 2</c:v>
                </c:pt>
              </c:strCache>
            </c:strRef>
          </c:tx>
          <c:spPr>
            <a:ln w="28575" cap="rnd">
              <a:solidFill>
                <a:srgbClr val="FFC000"/>
              </a:solidFill>
              <a:round/>
            </a:ln>
            <a:effectLst/>
          </c:spPr>
          <c:marker>
            <c:symbol val="none"/>
          </c:marker>
          <c:cat>
            <c:strRef>
              <c:f>Sheet1!$A$2:$A$7</c:f>
              <c:strCache>
                <c:ptCount val="6"/>
                <c:pt idx="0">
                  <c:v>April</c:v>
                </c:pt>
                <c:pt idx="1">
                  <c:v>May</c:v>
                </c:pt>
                <c:pt idx="2">
                  <c:v>June</c:v>
                </c:pt>
                <c:pt idx="3">
                  <c:v>July</c:v>
                </c:pt>
                <c:pt idx="4">
                  <c:v>August</c:v>
                </c:pt>
                <c:pt idx="5">
                  <c:v>September</c:v>
                </c:pt>
              </c:strCache>
            </c:strRef>
          </c:cat>
          <c:val>
            <c:numRef>
              <c:f>Sheet1!$C$2:$C$7</c:f>
              <c:numCache>
                <c:formatCode>General</c:formatCode>
                <c:ptCount val="6"/>
                <c:pt idx="0">
                  <c:v>1</c:v>
                </c:pt>
                <c:pt idx="1">
                  <c:v>2</c:v>
                </c:pt>
                <c:pt idx="2">
                  <c:v>4</c:v>
                </c:pt>
                <c:pt idx="3">
                  <c:v>7</c:v>
                </c:pt>
                <c:pt idx="4">
                  <c:v>9</c:v>
                </c:pt>
                <c:pt idx="5">
                  <c:v>10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9928-44AD-A042-7FA40ECCD5D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505644984"/>
        <c:axId val="505638752"/>
      </c:lineChart>
      <c:catAx>
        <c:axId val="505644984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pPr>
                <a:r>
                  <a:rPr lang="en-GB" sz="1200" b="1" dirty="0">
                    <a:latin typeface="Century Gothic" panose="020B0502020202020204" pitchFamily="34" charset="0"/>
                  </a:rPr>
                  <a:t>Months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200" b="1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en-US"/>
          </a:p>
        </c:txPr>
        <c:crossAx val="505638752"/>
        <c:crosses val="autoZero"/>
        <c:auto val="1"/>
        <c:lblAlgn val="ctr"/>
        <c:lblOffset val="100"/>
        <c:tickLblSkip val="1"/>
        <c:noMultiLvlLbl val="0"/>
      </c:catAx>
      <c:valAx>
        <c:axId val="505638752"/>
        <c:scaling>
          <c:orientation val="minMax"/>
          <c:max val="1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pPr>
                <a:r>
                  <a:rPr lang="en-GB" sz="1200" b="1" dirty="0">
                    <a:latin typeface="Century Gothic" panose="020B0502020202020204" pitchFamily="34" charset="0"/>
                  </a:rPr>
                  <a:t>Height in</a:t>
                </a:r>
                <a:r>
                  <a:rPr lang="en-GB" sz="1200" b="1" baseline="0" dirty="0">
                    <a:latin typeface="Century Gothic" panose="020B0502020202020204" pitchFamily="34" charset="0"/>
                  </a:rPr>
                  <a:t> feet</a:t>
                </a:r>
                <a:endParaRPr lang="en-GB" sz="1200" b="1" dirty="0">
                  <a:latin typeface="Century Gothic" panose="020B0502020202020204" pitchFamily="34" charset="0"/>
                </a:endParaRP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200" b="1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en-US"/>
          </a:p>
        </c:txPr>
        <c:crossAx val="50564498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r>
              <a:rPr lang="en-GB" sz="1600" b="1" dirty="0">
                <a:latin typeface="Century Gothic" panose="020B0502020202020204" pitchFamily="34" charset="0"/>
              </a:rPr>
              <a:t>Height of Sunflowers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Flower 1</c:v>
                </c:pt>
              </c:strCache>
            </c:strRef>
          </c:tx>
          <c:spPr>
            <a:ln w="28575" cap="rnd">
              <a:solidFill>
                <a:srgbClr val="7030A0"/>
              </a:solidFill>
              <a:round/>
            </a:ln>
            <a:effectLst/>
          </c:spPr>
          <c:marker>
            <c:symbol val="none"/>
          </c:marker>
          <c:cat>
            <c:strRef>
              <c:f>Sheet1!$A$2:$A$7</c:f>
              <c:strCache>
                <c:ptCount val="6"/>
                <c:pt idx="0">
                  <c:v>April</c:v>
                </c:pt>
                <c:pt idx="1">
                  <c:v>May</c:v>
                </c:pt>
                <c:pt idx="2">
                  <c:v>June</c:v>
                </c:pt>
                <c:pt idx="3">
                  <c:v>July</c:v>
                </c:pt>
                <c:pt idx="4">
                  <c:v>August</c:v>
                </c:pt>
                <c:pt idx="5">
                  <c:v>September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1</c:v>
                </c:pt>
                <c:pt idx="1">
                  <c:v>3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9928-44AD-A042-7FA40ECCD5D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Flower 2</c:v>
                </c:pt>
              </c:strCache>
            </c:strRef>
          </c:tx>
          <c:spPr>
            <a:ln w="28575" cap="rnd">
              <a:solidFill>
                <a:srgbClr val="FFC000"/>
              </a:solidFill>
              <a:round/>
            </a:ln>
            <a:effectLst/>
          </c:spPr>
          <c:marker>
            <c:symbol val="none"/>
          </c:marker>
          <c:cat>
            <c:strRef>
              <c:f>Sheet1!$A$2:$A$7</c:f>
              <c:strCache>
                <c:ptCount val="6"/>
                <c:pt idx="0">
                  <c:v>April</c:v>
                </c:pt>
                <c:pt idx="1">
                  <c:v>May</c:v>
                </c:pt>
                <c:pt idx="2">
                  <c:v>June</c:v>
                </c:pt>
                <c:pt idx="3">
                  <c:v>July</c:v>
                </c:pt>
                <c:pt idx="4">
                  <c:v>August</c:v>
                </c:pt>
                <c:pt idx="5">
                  <c:v>September</c:v>
                </c:pt>
              </c:strCache>
            </c:strRef>
          </c:cat>
          <c:val>
            <c:numRef>
              <c:f>Sheet1!$C$2:$C$7</c:f>
              <c:numCache>
                <c:formatCode>General</c:formatCode>
                <c:ptCount val="6"/>
                <c:pt idx="0">
                  <c:v>1</c:v>
                </c:pt>
                <c:pt idx="1">
                  <c:v>2</c:v>
                </c:pt>
                <c:pt idx="2">
                  <c:v>4</c:v>
                </c:pt>
                <c:pt idx="3">
                  <c:v>7</c:v>
                </c:pt>
                <c:pt idx="4">
                  <c:v>9</c:v>
                </c:pt>
                <c:pt idx="5">
                  <c:v>10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9928-44AD-A042-7FA40ECCD5D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505644984"/>
        <c:axId val="505638752"/>
      </c:lineChart>
      <c:catAx>
        <c:axId val="505644984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pPr>
                <a:r>
                  <a:rPr lang="en-GB" sz="1200" b="1" dirty="0">
                    <a:latin typeface="Century Gothic" panose="020B0502020202020204" pitchFamily="34" charset="0"/>
                  </a:rPr>
                  <a:t>Months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200" b="1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en-US"/>
          </a:p>
        </c:txPr>
        <c:crossAx val="505638752"/>
        <c:crosses val="autoZero"/>
        <c:auto val="1"/>
        <c:lblAlgn val="ctr"/>
        <c:lblOffset val="100"/>
        <c:tickLblSkip val="1"/>
        <c:noMultiLvlLbl val="0"/>
      </c:catAx>
      <c:valAx>
        <c:axId val="505638752"/>
        <c:scaling>
          <c:orientation val="minMax"/>
          <c:max val="1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pPr>
                <a:r>
                  <a:rPr lang="en-GB" sz="1200" b="1" dirty="0">
                    <a:latin typeface="Century Gothic" panose="020B0502020202020204" pitchFamily="34" charset="0"/>
                  </a:rPr>
                  <a:t>Height in</a:t>
                </a:r>
                <a:r>
                  <a:rPr lang="en-GB" sz="1200" b="1" baseline="0" dirty="0">
                    <a:latin typeface="Century Gothic" panose="020B0502020202020204" pitchFamily="34" charset="0"/>
                  </a:rPr>
                  <a:t> feet</a:t>
                </a:r>
                <a:endParaRPr lang="en-GB" sz="1200" b="1" dirty="0">
                  <a:latin typeface="Century Gothic" panose="020B0502020202020204" pitchFamily="34" charset="0"/>
                </a:endParaRP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200" b="1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en-US"/>
          </a:p>
        </c:txPr>
        <c:crossAx val="50564498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r>
              <a:rPr lang="en-GB" sz="1600"/>
              <a:t>Camp Site Temperature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Beach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strRef>
              <c:f>Sheet1!$A$2:$A$11</c:f>
              <c:strCache>
                <c:ptCount val="10"/>
                <c:pt idx="0">
                  <c:v>8pm</c:v>
                </c:pt>
                <c:pt idx="1">
                  <c:v>9pm</c:v>
                </c:pt>
                <c:pt idx="2">
                  <c:v>10pm</c:v>
                </c:pt>
                <c:pt idx="3">
                  <c:v>11pm</c:v>
                </c:pt>
                <c:pt idx="4">
                  <c:v>12am</c:v>
                </c:pt>
                <c:pt idx="5">
                  <c:v>1am</c:v>
                </c:pt>
                <c:pt idx="6">
                  <c:v>2am</c:v>
                </c:pt>
                <c:pt idx="7">
                  <c:v>3am</c:v>
                </c:pt>
                <c:pt idx="8">
                  <c:v>4am</c:v>
                </c:pt>
                <c:pt idx="9">
                  <c:v>5am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12</c:v>
                </c:pt>
                <c:pt idx="1">
                  <c:v>10</c:v>
                </c:pt>
                <c:pt idx="2">
                  <c:v>9</c:v>
                </c:pt>
                <c:pt idx="3">
                  <c:v>8</c:v>
                </c:pt>
                <c:pt idx="4">
                  <c:v>6</c:v>
                </c:pt>
                <c:pt idx="5">
                  <c:v>4</c:v>
                </c:pt>
                <c:pt idx="6">
                  <c:v>3</c:v>
                </c:pt>
                <c:pt idx="7">
                  <c:v>3</c:v>
                </c:pt>
                <c:pt idx="8">
                  <c:v>3</c:v>
                </c:pt>
                <c:pt idx="9">
                  <c:v>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5401-4BE8-A8C9-AE46D7713E97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Sheltered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strRef>
              <c:f>Sheet1!$A$2:$A$11</c:f>
              <c:strCache>
                <c:ptCount val="10"/>
                <c:pt idx="0">
                  <c:v>8pm</c:v>
                </c:pt>
                <c:pt idx="1">
                  <c:v>9pm</c:v>
                </c:pt>
                <c:pt idx="2">
                  <c:v>10pm</c:v>
                </c:pt>
                <c:pt idx="3">
                  <c:v>11pm</c:v>
                </c:pt>
                <c:pt idx="4">
                  <c:v>12am</c:v>
                </c:pt>
                <c:pt idx="5">
                  <c:v>1am</c:v>
                </c:pt>
                <c:pt idx="6">
                  <c:v>2am</c:v>
                </c:pt>
                <c:pt idx="7">
                  <c:v>3am</c:v>
                </c:pt>
                <c:pt idx="8">
                  <c:v>4am</c:v>
                </c:pt>
                <c:pt idx="9">
                  <c:v>5am</c:v>
                </c:pt>
              </c:strCache>
            </c:strRef>
          </c:cat>
          <c:val>
            <c:numRef>
              <c:f>Sheet1!$C$2:$C$11</c:f>
              <c:numCache>
                <c:formatCode>General</c:formatCode>
                <c:ptCount val="10"/>
                <c:pt idx="0">
                  <c:v>13</c:v>
                </c:pt>
                <c:pt idx="1">
                  <c:v>12</c:v>
                </c:pt>
                <c:pt idx="2">
                  <c:v>10</c:v>
                </c:pt>
                <c:pt idx="3">
                  <c:v>9</c:v>
                </c:pt>
                <c:pt idx="4">
                  <c:v>9</c:v>
                </c:pt>
                <c:pt idx="5">
                  <c:v>7</c:v>
                </c:pt>
                <c:pt idx="6">
                  <c:v>6</c:v>
                </c:pt>
                <c:pt idx="7">
                  <c:v>6</c:v>
                </c:pt>
                <c:pt idx="8">
                  <c:v>7</c:v>
                </c:pt>
                <c:pt idx="9">
                  <c:v>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5401-4BE8-A8C9-AE46D7713E9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505644984"/>
        <c:axId val="505638752"/>
      </c:lineChart>
      <c:catAx>
        <c:axId val="505644984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pPr>
                <a:r>
                  <a:rPr lang="en-GB" dirty="0"/>
                  <a:t>Time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200" b="1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en-US"/>
          </a:p>
        </c:txPr>
        <c:crossAx val="505638752"/>
        <c:crosses val="autoZero"/>
        <c:auto val="1"/>
        <c:lblAlgn val="ctr"/>
        <c:lblOffset val="100"/>
        <c:noMultiLvlLbl val="0"/>
      </c:catAx>
      <c:valAx>
        <c:axId val="50563875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pPr>
                <a:r>
                  <a:rPr lang="en-GB"/>
                  <a:t>Temperature in ˚C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200" b="1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en-US"/>
          </a:p>
        </c:txPr>
        <c:crossAx val="50564498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63316209136960333"/>
          <c:y val="0.1763931881882089"/>
          <c:w val="0.30718596399791237"/>
          <c:h val="8.26199835293750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200" b="1">
          <a:latin typeface="Century Gothic" panose="020B0502020202020204" pitchFamily="34" charset="0"/>
        </a:defRPr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3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4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681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666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16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138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331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38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063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760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848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748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99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411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openxmlformats.org/officeDocument/2006/relationships/chart" Target="../charts/char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openxmlformats.org/officeDocument/2006/relationships/chart" Target="../charts/char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openxmlformats.org/officeDocument/2006/relationships/chart" Target="../charts/chart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4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Statistics</a:t>
            </a:r>
            <a:br>
              <a:rPr lang="en-GB" sz="2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</a:br>
            <a:endParaRPr lang="en-GB" sz="2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54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48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Step 1: Read and Interpret Line Graphs</a:t>
            </a:r>
            <a:endParaRPr lang="en-GB" sz="48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7" name="Group 3">
            <a:extLst>
              <a:ext uri="{FF2B5EF4-FFF2-40B4-BE49-F238E27FC236}">
                <a16:creationId xmlns:a16="http://schemas.microsoft.com/office/drawing/2014/main" id="{CB604345-29B9-4635-8E19-AC5DE2A458DC}"/>
              </a:ext>
            </a:extLst>
          </p:cNvPr>
          <p:cNvGrpSpPr>
            <a:grpSpLocks/>
          </p:cNvGrpSpPr>
          <p:nvPr/>
        </p:nvGrpSpPr>
        <p:grpSpPr bwMode="auto">
          <a:xfrm>
            <a:off x="0" y="6488989"/>
            <a:ext cx="1260476" cy="368300"/>
            <a:chOff x="1" y="6007"/>
            <a:chExt cx="794" cy="232"/>
          </a:xfrm>
        </p:grpSpPr>
        <p:pic>
          <p:nvPicPr>
            <p:cNvPr id="9" name="Picture 4">
              <a:extLst>
                <a:ext uri="{FF2B5EF4-FFF2-40B4-BE49-F238E27FC236}">
                  <a16:creationId xmlns:a16="http://schemas.microsoft.com/office/drawing/2014/main" id="{E4390B10-3ED2-47E6-8F05-565A4A7FD1B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" y="6007"/>
              <a:ext cx="495" cy="1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10" name="Rectangle 5">
              <a:extLst>
                <a:ext uri="{FF2B5EF4-FFF2-40B4-BE49-F238E27FC236}">
                  <a16:creationId xmlns:a16="http://schemas.microsoft.com/office/drawing/2014/main" id="{8C9F7326-0957-4413-B270-91E67B7EB56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" y="6133"/>
              <a:ext cx="794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lnSpc>
                  <a:spcPct val="83000"/>
                </a:lnSpc>
                <a:spcAft>
                  <a:spcPts val="142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1pPr>
              <a:lvl2pPr>
                <a:lnSpc>
                  <a:spcPct val="83000"/>
                </a:lnSpc>
                <a:spcAft>
                  <a:spcPts val="113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2pPr>
              <a:lvl3pPr>
                <a:lnSpc>
                  <a:spcPct val="83000"/>
                </a:lnSpc>
                <a:spcAft>
                  <a:spcPts val="85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3pPr>
              <a:lvl4pPr>
                <a:lnSpc>
                  <a:spcPct val="83000"/>
                </a:lnSpc>
                <a:spcAft>
                  <a:spcPts val="57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4pPr>
              <a:lvl5pPr>
                <a:lnSpc>
                  <a:spcPct val="83000"/>
                </a:lnSpc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5pPr>
              <a:lvl6pPr marL="25146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6pPr>
              <a:lvl7pPr marL="29718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7pPr>
              <a:lvl8pPr marL="34290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8pPr>
              <a:lvl9pPr marL="38862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9pPr>
            </a:lstStyle>
            <a:p>
              <a:pPr eaLnBrk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GB" altLang="en-US" sz="500" b="1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559005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3">
            <a:extLst>
              <a:ext uri="{FF2B5EF4-FFF2-40B4-BE49-F238E27FC236}">
                <a16:creationId xmlns:a16="http://schemas.microsoft.com/office/drawing/2014/main" id="{CCBAD332-73C4-42EE-A94E-009917D26CE6}"/>
              </a:ext>
            </a:extLst>
          </p:cNvPr>
          <p:cNvGrpSpPr>
            <a:grpSpLocks/>
          </p:cNvGrpSpPr>
          <p:nvPr/>
        </p:nvGrpSpPr>
        <p:grpSpPr bwMode="auto">
          <a:xfrm>
            <a:off x="0" y="6488989"/>
            <a:ext cx="1260476" cy="368300"/>
            <a:chOff x="1" y="6007"/>
            <a:chExt cx="794" cy="232"/>
          </a:xfrm>
        </p:grpSpPr>
        <p:pic>
          <p:nvPicPr>
            <p:cNvPr id="9" name="Picture 4">
              <a:extLst>
                <a:ext uri="{FF2B5EF4-FFF2-40B4-BE49-F238E27FC236}">
                  <a16:creationId xmlns:a16="http://schemas.microsoft.com/office/drawing/2014/main" id="{C618D0B0-6795-42A6-A405-5BA95F0C8A6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" y="6007"/>
              <a:ext cx="495" cy="1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10" name="Rectangle 5">
              <a:extLst>
                <a:ext uri="{FF2B5EF4-FFF2-40B4-BE49-F238E27FC236}">
                  <a16:creationId xmlns:a16="http://schemas.microsoft.com/office/drawing/2014/main" id="{5B566CA9-6A72-4595-913C-EB2B7A41B6D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" y="6133"/>
              <a:ext cx="794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lnSpc>
                  <a:spcPct val="83000"/>
                </a:lnSpc>
                <a:spcAft>
                  <a:spcPts val="142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1pPr>
              <a:lvl2pPr>
                <a:lnSpc>
                  <a:spcPct val="83000"/>
                </a:lnSpc>
                <a:spcAft>
                  <a:spcPts val="113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2pPr>
              <a:lvl3pPr>
                <a:lnSpc>
                  <a:spcPct val="83000"/>
                </a:lnSpc>
                <a:spcAft>
                  <a:spcPts val="85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3pPr>
              <a:lvl4pPr>
                <a:lnSpc>
                  <a:spcPct val="83000"/>
                </a:lnSpc>
                <a:spcAft>
                  <a:spcPts val="57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4pPr>
              <a:lvl5pPr>
                <a:lnSpc>
                  <a:spcPct val="83000"/>
                </a:lnSpc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5pPr>
              <a:lvl6pPr marL="25146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6pPr>
              <a:lvl7pPr marL="29718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7pPr>
              <a:lvl8pPr marL="34290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8pPr>
              <a:lvl9pPr marL="38862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9pPr>
            </a:lstStyle>
            <a:p>
              <a:pPr eaLnBrk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GB" altLang="en-US" sz="500" b="1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  <p:sp>
        <p:nvSpPr>
          <p:cNvPr id="12" name="Rectangle 11">
            <a:extLst>
              <a:ext uri="{FF2B5EF4-FFF2-40B4-BE49-F238E27FC236}">
                <a16:creationId xmlns:a16="http://schemas.microsoft.com/office/drawing/2014/main" id="{488387B4-B125-4509-BD82-E1292DCFD500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What’s missing from this line graph? </a:t>
            </a: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8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74BC102A-762A-4DA7-A9DC-B71A85A30DC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3292353"/>
              </p:ext>
            </p:extLst>
          </p:nvPr>
        </p:nvGraphicFramePr>
        <p:xfrm>
          <a:off x="2886710" y="2006116"/>
          <a:ext cx="3408680" cy="341071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1929019484"/>
                    </a:ext>
                  </a:extLst>
                </a:gridCol>
                <a:gridCol w="640080">
                  <a:extLst>
                    <a:ext uri="{9D8B030D-6E8A-4147-A177-3AD203B41FA5}">
                      <a16:colId xmlns:a16="http://schemas.microsoft.com/office/drawing/2014/main" val="1327071647"/>
                    </a:ext>
                  </a:extLst>
                </a:gridCol>
                <a:gridCol w="640080">
                  <a:extLst>
                    <a:ext uri="{9D8B030D-6E8A-4147-A177-3AD203B41FA5}">
                      <a16:colId xmlns:a16="http://schemas.microsoft.com/office/drawing/2014/main" val="4265956636"/>
                    </a:ext>
                  </a:extLst>
                </a:gridCol>
                <a:gridCol w="640080">
                  <a:extLst>
                    <a:ext uri="{9D8B030D-6E8A-4147-A177-3AD203B41FA5}">
                      <a16:colId xmlns:a16="http://schemas.microsoft.com/office/drawing/2014/main" val="4077437078"/>
                    </a:ext>
                  </a:extLst>
                </a:gridCol>
                <a:gridCol w="640080">
                  <a:extLst>
                    <a:ext uri="{9D8B030D-6E8A-4147-A177-3AD203B41FA5}">
                      <a16:colId xmlns:a16="http://schemas.microsoft.com/office/drawing/2014/main" val="580392227"/>
                    </a:ext>
                  </a:extLst>
                </a:gridCol>
                <a:gridCol w="640080">
                  <a:extLst>
                    <a:ext uri="{9D8B030D-6E8A-4147-A177-3AD203B41FA5}">
                      <a16:colId xmlns:a16="http://schemas.microsoft.com/office/drawing/2014/main" val="2162679865"/>
                    </a:ext>
                  </a:extLst>
                </a:gridCol>
              </a:tblGrid>
              <a:tr h="64008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8272532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0525244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41088262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4064438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90262779"/>
                  </a:ext>
                </a:extLst>
              </a:tr>
              <a:tr h="210312"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20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20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20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5199047"/>
                  </a:ext>
                </a:extLst>
              </a:tr>
            </a:tbl>
          </a:graphicData>
        </a:graphic>
      </p:graphicFrame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DD57C892-8E9B-49C1-876A-D6916B79991E}"/>
              </a:ext>
            </a:extLst>
          </p:cNvPr>
          <p:cNvCxnSpPr>
            <a:cxnSpLocks/>
          </p:cNvCxnSpPr>
          <p:nvPr/>
        </p:nvCxnSpPr>
        <p:spPr>
          <a:xfrm flipV="1">
            <a:off x="3086621" y="3904256"/>
            <a:ext cx="1296537" cy="130198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DEFB9164-C9AB-4E94-91D7-4D1A73638D3F}"/>
              </a:ext>
            </a:extLst>
          </p:cNvPr>
          <p:cNvCxnSpPr>
            <a:cxnSpLocks/>
          </p:cNvCxnSpPr>
          <p:nvPr/>
        </p:nvCxnSpPr>
        <p:spPr>
          <a:xfrm flipV="1">
            <a:off x="4383158" y="3301009"/>
            <a:ext cx="1255642" cy="60324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DFC44E6D-BF81-46CE-843D-9A29E6520ACF}"/>
              </a:ext>
            </a:extLst>
          </p:cNvPr>
          <p:cNvCxnSpPr>
            <a:cxnSpLocks/>
          </p:cNvCxnSpPr>
          <p:nvPr/>
        </p:nvCxnSpPr>
        <p:spPr>
          <a:xfrm flipV="1">
            <a:off x="5638800" y="2006116"/>
            <a:ext cx="656590" cy="1294894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9170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3">
            <a:extLst>
              <a:ext uri="{FF2B5EF4-FFF2-40B4-BE49-F238E27FC236}">
                <a16:creationId xmlns:a16="http://schemas.microsoft.com/office/drawing/2014/main" id="{CCBAD332-73C4-42EE-A94E-009917D26CE6}"/>
              </a:ext>
            </a:extLst>
          </p:cNvPr>
          <p:cNvGrpSpPr>
            <a:grpSpLocks/>
          </p:cNvGrpSpPr>
          <p:nvPr/>
        </p:nvGrpSpPr>
        <p:grpSpPr bwMode="auto">
          <a:xfrm>
            <a:off x="0" y="6488989"/>
            <a:ext cx="1260476" cy="368300"/>
            <a:chOff x="1" y="6007"/>
            <a:chExt cx="794" cy="232"/>
          </a:xfrm>
        </p:grpSpPr>
        <p:pic>
          <p:nvPicPr>
            <p:cNvPr id="9" name="Picture 4">
              <a:extLst>
                <a:ext uri="{FF2B5EF4-FFF2-40B4-BE49-F238E27FC236}">
                  <a16:creationId xmlns:a16="http://schemas.microsoft.com/office/drawing/2014/main" id="{C618D0B0-6795-42A6-A405-5BA95F0C8A6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" y="6007"/>
              <a:ext cx="495" cy="1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10" name="Rectangle 5">
              <a:extLst>
                <a:ext uri="{FF2B5EF4-FFF2-40B4-BE49-F238E27FC236}">
                  <a16:creationId xmlns:a16="http://schemas.microsoft.com/office/drawing/2014/main" id="{5B566CA9-6A72-4595-913C-EB2B7A41B6D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" y="6133"/>
              <a:ext cx="794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lnSpc>
                  <a:spcPct val="83000"/>
                </a:lnSpc>
                <a:spcAft>
                  <a:spcPts val="142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1pPr>
              <a:lvl2pPr>
                <a:lnSpc>
                  <a:spcPct val="83000"/>
                </a:lnSpc>
                <a:spcAft>
                  <a:spcPts val="113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2pPr>
              <a:lvl3pPr>
                <a:lnSpc>
                  <a:spcPct val="83000"/>
                </a:lnSpc>
                <a:spcAft>
                  <a:spcPts val="85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3pPr>
              <a:lvl4pPr>
                <a:lnSpc>
                  <a:spcPct val="83000"/>
                </a:lnSpc>
                <a:spcAft>
                  <a:spcPts val="57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4pPr>
              <a:lvl5pPr>
                <a:lnSpc>
                  <a:spcPct val="83000"/>
                </a:lnSpc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5pPr>
              <a:lvl6pPr marL="25146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6pPr>
              <a:lvl7pPr marL="29718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7pPr>
              <a:lvl8pPr marL="34290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8pPr>
              <a:lvl9pPr marL="38862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9pPr>
            </a:lstStyle>
            <a:p>
              <a:pPr eaLnBrk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GB" altLang="en-US" sz="500" b="1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  <p:sp>
        <p:nvSpPr>
          <p:cNvPr id="12" name="Rectangle 11">
            <a:extLst>
              <a:ext uri="{FF2B5EF4-FFF2-40B4-BE49-F238E27FC236}">
                <a16:creationId xmlns:a16="http://schemas.microsoft.com/office/drawing/2014/main" id="{488387B4-B125-4509-BD82-E1292DCFD500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What’s missing from this line graph? </a:t>
            </a: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8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74BC102A-762A-4DA7-A9DC-B71A85A30DC7}"/>
              </a:ext>
            </a:extLst>
          </p:cNvPr>
          <p:cNvGraphicFramePr>
            <a:graphicFrameLocks noGrp="1"/>
          </p:cNvGraphicFramePr>
          <p:nvPr/>
        </p:nvGraphicFramePr>
        <p:xfrm>
          <a:off x="2886710" y="2006116"/>
          <a:ext cx="3408680" cy="341071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1929019484"/>
                    </a:ext>
                  </a:extLst>
                </a:gridCol>
                <a:gridCol w="640080">
                  <a:extLst>
                    <a:ext uri="{9D8B030D-6E8A-4147-A177-3AD203B41FA5}">
                      <a16:colId xmlns:a16="http://schemas.microsoft.com/office/drawing/2014/main" val="1327071647"/>
                    </a:ext>
                  </a:extLst>
                </a:gridCol>
                <a:gridCol w="640080">
                  <a:extLst>
                    <a:ext uri="{9D8B030D-6E8A-4147-A177-3AD203B41FA5}">
                      <a16:colId xmlns:a16="http://schemas.microsoft.com/office/drawing/2014/main" val="4265956636"/>
                    </a:ext>
                  </a:extLst>
                </a:gridCol>
                <a:gridCol w="640080">
                  <a:extLst>
                    <a:ext uri="{9D8B030D-6E8A-4147-A177-3AD203B41FA5}">
                      <a16:colId xmlns:a16="http://schemas.microsoft.com/office/drawing/2014/main" val="4077437078"/>
                    </a:ext>
                  </a:extLst>
                </a:gridCol>
                <a:gridCol w="640080">
                  <a:extLst>
                    <a:ext uri="{9D8B030D-6E8A-4147-A177-3AD203B41FA5}">
                      <a16:colId xmlns:a16="http://schemas.microsoft.com/office/drawing/2014/main" val="580392227"/>
                    </a:ext>
                  </a:extLst>
                </a:gridCol>
                <a:gridCol w="640080">
                  <a:extLst>
                    <a:ext uri="{9D8B030D-6E8A-4147-A177-3AD203B41FA5}">
                      <a16:colId xmlns:a16="http://schemas.microsoft.com/office/drawing/2014/main" val="2162679865"/>
                    </a:ext>
                  </a:extLst>
                </a:gridCol>
              </a:tblGrid>
              <a:tr h="64008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8272532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0525244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41088262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4064438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90262779"/>
                  </a:ext>
                </a:extLst>
              </a:tr>
              <a:tr h="210312"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20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20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20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5199047"/>
                  </a:ext>
                </a:extLst>
              </a:tr>
            </a:tbl>
          </a:graphicData>
        </a:graphic>
      </p:graphicFrame>
      <p:sp>
        <p:nvSpPr>
          <p:cNvPr id="14" name="TextBox 13">
            <a:extLst>
              <a:ext uri="{FF2B5EF4-FFF2-40B4-BE49-F238E27FC236}">
                <a16:creationId xmlns:a16="http://schemas.microsoft.com/office/drawing/2014/main" id="{82EB8FD1-A9AB-463E-8FD5-F7811746AC45}"/>
              </a:ext>
            </a:extLst>
          </p:cNvPr>
          <p:cNvSpPr txBox="1"/>
          <p:nvPr/>
        </p:nvSpPr>
        <p:spPr>
          <a:xfrm>
            <a:off x="2814887" y="1402869"/>
            <a:ext cx="355232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u="sng" dirty="0">
                <a:solidFill>
                  <a:srgbClr val="FF0000"/>
                </a:solidFill>
                <a:latin typeface="Century Gothic" panose="020B0502020202020204" pitchFamily="34" charset="0"/>
              </a:rPr>
              <a:t>Title: A Graph to Show...</a:t>
            </a:r>
            <a:endParaRPr lang="en-US" sz="1600" b="1" u="sng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3D240C8-3F2D-497E-B465-A96A79AD9F08}"/>
              </a:ext>
            </a:extLst>
          </p:cNvPr>
          <p:cNvSpPr txBox="1"/>
          <p:nvPr/>
        </p:nvSpPr>
        <p:spPr>
          <a:xfrm>
            <a:off x="3660547" y="5729468"/>
            <a:ext cx="18229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Time (minutes)</a:t>
            </a:r>
            <a:endParaRPr lang="en-US" sz="16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43C33B9-36DE-425E-B81E-FD486795F024}"/>
              </a:ext>
            </a:extLst>
          </p:cNvPr>
          <p:cNvSpPr txBox="1"/>
          <p:nvPr/>
        </p:nvSpPr>
        <p:spPr>
          <a:xfrm rot="16200000">
            <a:off x="715482" y="3447601"/>
            <a:ext cx="322152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Distance (km)</a:t>
            </a:r>
            <a:endParaRPr lang="en-US" sz="16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7425050-E094-4B02-8508-1940B5FF64D1}"/>
              </a:ext>
            </a:extLst>
          </p:cNvPr>
          <p:cNvSpPr txBox="1"/>
          <p:nvPr/>
        </p:nvSpPr>
        <p:spPr>
          <a:xfrm>
            <a:off x="6509950" y="4806139"/>
            <a:ext cx="2283995" cy="107721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Label for the </a:t>
            </a:r>
            <a:r>
              <a:rPr lang="en-GB" sz="1600" b="1" i="1" dirty="0">
                <a:solidFill>
                  <a:srgbClr val="FF0000"/>
                </a:solidFill>
                <a:latin typeface="Century Gothic" panose="020B0502020202020204" pitchFamily="34" charset="0"/>
              </a:rPr>
              <a:t>x</a:t>
            </a:r>
            <a:r>
              <a:rPr lang="en-GB" sz="1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axis – an independent variable (the thing that changes)</a:t>
            </a:r>
            <a:endParaRPr lang="en-US" sz="16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0126ACD-66E2-4379-87CE-455CDA3F40F9}"/>
              </a:ext>
            </a:extLst>
          </p:cNvPr>
          <p:cNvSpPr txBox="1"/>
          <p:nvPr/>
        </p:nvSpPr>
        <p:spPr>
          <a:xfrm>
            <a:off x="397319" y="1282053"/>
            <a:ext cx="2237816" cy="107721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Label for the </a:t>
            </a:r>
            <a:r>
              <a:rPr lang="en-GB" sz="1600" b="1" i="1" dirty="0">
                <a:solidFill>
                  <a:srgbClr val="FF0000"/>
                </a:solidFill>
                <a:latin typeface="Century Gothic" panose="020B0502020202020204" pitchFamily="34" charset="0"/>
              </a:rPr>
              <a:t>y</a:t>
            </a:r>
            <a:r>
              <a:rPr lang="en-GB" sz="1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axis – a dependent variable (what was measured)</a:t>
            </a:r>
            <a:endParaRPr lang="en-US" sz="16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34FCE5F6-11AC-46B1-961E-4513CB72D3B8}"/>
              </a:ext>
            </a:extLst>
          </p:cNvPr>
          <p:cNvGraphicFramePr>
            <a:graphicFrameLocks noGrp="1"/>
          </p:cNvGraphicFramePr>
          <p:nvPr/>
        </p:nvGraphicFramePr>
        <p:xfrm>
          <a:off x="2771326" y="5340131"/>
          <a:ext cx="3840480" cy="396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0080">
                  <a:extLst>
                    <a:ext uri="{9D8B030D-6E8A-4147-A177-3AD203B41FA5}">
                      <a16:colId xmlns:a16="http://schemas.microsoft.com/office/drawing/2014/main" val="2789140000"/>
                    </a:ext>
                  </a:extLst>
                </a:gridCol>
                <a:gridCol w="640080">
                  <a:extLst>
                    <a:ext uri="{9D8B030D-6E8A-4147-A177-3AD203B41FA5}">
                      <a16:colId xmlns:a16="http://schemas.microsoft.com/office/drawing/2014/main" val="2030267024"/>
                    </a:ext>
                  </a:extLst>
                </a:gridCol>
                <a:gridCol w="640080">
                  <a:extLst>
                    <a:ext uri="{9D8B030D-6E8A-4147-A177-3AD203B41FA5}">
                      <a16:colId xmlns:a16="http://schemas.microsoft.com/office/drawing/2014/main" val="87458241"/>
                    </a:ext>
                  </a:extLst>
                </a:gridCol>
                <a:gridCol w="640080">
                  <a:extLst>
                    <a:ext uri="{9D8B030D-6E8A-4147-A177-3AD203B41FA5}">
                      <a16:colId xmlns:a16="http://schemas.microsoft.com/office/drawing/2014/main" val="2275748007"/>
                    </a:ext>
                  </a:extLst>
                </a:gridCol>
                <a:gridCol w="640080">
                  <a:extLst>
                    <a:ext uri="{9D8B030D-6E8A-4147-A177-3AD203B41FA5}">
                      <a16:colId xmlns:a16="http://schemas.microsoft.com/office/drawing/2014/main" val="4148394439"/>
                    </a:ext>
                  </a:extLst>
                </a:gridCol>
                <a:gridCol w="640080">
                  <a:extLst>
                    <a:ext uri="{9D8B030D-6E8A-4147-A177-3AD203B41FA5}">
                      <a16:colId xmlns:a16="http://schemas.microsoft.com/office/drawing/2014/main" val="67025366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FF0000"/>
                          </a:solidFill>
                          <a:latin typeface="SassoonCRInfantMedium" panose="02000603020000020003" pitchFamily="2" charset="0"/>
                        </a:rPr>
                        <a:t>0</a:t>
                      </a:r>
                      <a:endParaRPr lang="en-US" sz="2000" dirty="0">
                        <a:solidFill>
                          <a:srgbClr val="FF0000"/>
                        </a:solidFill>
                        <a:latin typeface="SassoonCRInfantMedium" panose="0200060302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FF0000"/>
                          </a:solidFill>
                          <a:latin typeface="SassoonCRInfantMedium" panose="02000603020000020003" pitchFamily="2" charset="0"/>
                        </a:rPr>
                        <a:t>1</a:t>
                      </a:r>
                      <a:endParaRPr lang="en-US" sz="2000" dirty="0">
                        <a:solidFill>
                          <a:srgbClr val="FF0000"/>
                        </a:solidFill>
                        <a:latin typeface="SassoonCRInfantMedium" panose="0200060302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FF0000"/>
                          </a:solidFill>
                          <a:latin typeface="SassoonCRInfantMedium" panose="02000603020000020003" pitchFamily="2" charset="0"/>
                        </a:rPr>
                        <a:t>2</a:t>
                      </a:r>
                      <a:endParaRPr lang="en-US" sz="2000" dirty="0">
                        <a:solidFill>
                          <a:srgbClr val="FF0000"/>
                        </a:solidFill>
                        <a:latin typeface="SassoonCRInfantMedium" panose="0200060302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FF0000"/>
                          </a:solidFill>
                          <a:latin typeface="SassoonCRInfantMedium" panose="02000603020000020003" pitchFamily="2" charset="0"/>
                        </a:rPr>
                        <a:t>3</a:t>
                      </a:r>
                      <a:endParaRPr lang="en-US" sz="2000" dirty="0">
                        <a:solidFill>
                          <a:srgbClr val="FF0000"/>
                        </a:solidFill>
                        <a:latin typeface="SassoonCRInfantMedium" panose="0200060302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FF0000"/>
                          </a:solidFill>
                          <a:latin typeface="SassoonCRInfantMedium" panose="02000603020000020003" pitchFamily="2" charset="0"/>
                        </a:rPr>
                        <a:t>4</a:t>
                      </a:r>
                      <a:endParaRPr lang="en-US" sz="2000" dirty="0">
                        <a:solidFill>
                          <a:srgbClr val="FF0000"/>
                        </a:solidFill>
                        <a:latin typeface="SassoonCRInfantMedium" panose="0200060302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FF0000"/>
                          </a:solidFill>
                          <a:latin typeface="SassoonCRInfantMedium" panose="02000603020000020003" pitchFamily="2" charset="0"/>
                        </a:rPr>
                        <a:t>5</a:t>
                      </a:r>
                      <a:endParaRPr lang="en-US" sz="2000" dirty="0">
                        <a:solidFill>
                          <a:srgbClr val="FF0000"/>
                        </a:solidFill>
                        <a:latin typeface="SassoonCRInfantMedium" panose="0200060302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1686128"/>
                  </a:ext>
                </a:extLst>
              </a:tr>
            </a:tbl>
          </a:graphicData>
        </a:graphic>
      </p:graphicFrame>
      <p:sp>
        <p:nvSpPr>
          <p:cNvPr id="21" name="TextBox 20">
            <a:extLst>
              <a:ext uri="{FF2B5EF4-FFF2-40B4-BE49-F238E27FC236}">
                <a16:creationId xmlns:a16="http://schemas.microsoft.com/office/drawing/2014/main" id="{0A377F37-A24C-44F8-A4F9-E52F316C74E4}"/>
              </a:ext>
            </a:extLst>
          </p:cNvPr>
          <p:cNvSpPr txBox="1"/>
          <p:nvPr/>
        </p:nvSpPr>
        <p:spPr>
          <a:xfrm>
            <a:off x="397318" y="4804810"/>
            <a:ext cx="2236731" cy="1323439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Scale – determine an appropriate scale that has equal gaps between numbers.</a:t>
            </a:r>
            <a:endParaRPr lang="en-US" sz="16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C8E31DDB-36DD-463F-8A3F-50190450F97A}"/>
              </a:ext>
            </a:extLst>
          </p:cNvPr>
          <p:cNvCxnSpPr>
            <a:cxnSpLocks/>
            <a:endCxn id="16" idx="0"/>
          </p:cNvCxnSpPr>
          <p:nvPr/>
        </p:nvCxnSpPr>
        <p:spPr>
          <a:xfrm>
            <a:off x="1469599" y="2653563"/>
            <a:ext cx="687369" cy="96331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7B0A1967-9C0F-4D1A-963A-D9B0ED3D9FAF}"/>
              </a:ext>
            </a:extLst>
          </p:cNvPr>
          <p:cNvCxnSpPr>
            <a:cxnSpLocks/>
            <a:stCxn id="21" idx="0"/>
          </p:cNvCxnSpPr>
          <p:nvPr/>
        </p:nvCxnSpPr>
        <p:spPr>
          <a:xfrm flipV="1">
            <a:off x="1515684" y="4582166"/>
            <a:ext cx="1208249" cy="22264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19EBF624-D550-4A30-8670-235943098871}"/>
              </a:ext>
            </a:extLst>
          </p:cNvPr>
          <p:cNvCxnSpPr>
            <a:cxnSpLocks/>
            <a:endCxn id="15" idx="3"/>
          </p:cNvCxnSpPr>
          <p:nvPr/>
        </p:nvCxnSpPr>
        <p:spPr>
          <a:xfrm flipH="1">
            <a:off x="5483452" y="5643459"/>
            <a:ext cx="1026498" cy="25528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DD57C892-8E9B-49C1-876A-D6916B79991E}"/>
              </a:ext>
            </a:extLst>
          </p:cNvPr>
          <p:cNvCxnSpPr>
            <a:cxnSpLocks/>
          </p:cNvCxnSpPr>
          <p:nvPr/>
        </p:nvCxnSpPr>
        <p:spPr>
          <a:xfrm flipV="1">
            <a:off x="3086621" y="3904256"/>
            <a:ext cx="1296537" cy="130198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DEFB9164-C9AB-4E94-91D7-4D1A73638D3F}"/>
              </a:ext>
            </a:extLst>
          </p:cNvPr>
          <p:cNvCxnSpPr>
            <a:cxnSpLocks/>
          </p:cNvCxnSpPr>
          <p:nvPr/>
        </p:nvCxnSpPr>
        <p:spPr>
          <a:xfrm flipV="1">
            <a:off x="4383158" y="3301009"/>
            <a:ext cx="1255642" cy="60324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DFC44E6D-BF81-46CE-843D-9A29E6520ACF}"/>
              </a:ext>
            </a:extLst>
          </p:cNvPr>
          <p:cNvCxnSpPr>
            <a:cxnSpLocks/>
          </p:cNvCxnSpPr>
          <p:nvPr/>
        </p:nvCxnSpPr>
        <p:spPr>
          <a:xfrm flipV="1">
            <a:off x="5638800" y="2006116"/>
            <a:ext cx="656590" cy="1294894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8" name="Table 27">
            <a:extLst>
              <a:ext uri="{FF2B5EF4-FFF2-40B4-BE49-F238E27FC236}">
                <a16:creationId xmlns:a16="http://schemas.microsoft.com/office/drawing/2014/main" id="{74399E84-038C-4867-9029-D053B3394FD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1329757"/>
              </p:ext>
            </p:extLst>
          </p:nvPr>
        </p:nvGraphicFramePr>
        <p:xfrm>
          <a:off x="2561156" y="1802979"/>
          <a:ext cx="452061" cy="38404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2061">
                  <a:extLst>
                    <a:ext uri="{9D8B030D-6E8A-4147-A177-3AD203B41FA5}">
                      <a16:colId xmlns:a16="http://schemas.microsoft.com/office/drawing/2014/main" val="1830268355"/>
                    </a:ext>
                  </a:extLst>
                </a:gridCol>
              </a:tblGrid>
              <a:tr h="64008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FF0000"/>
                          </a:solidFill>
                          <a:latin typeface="SassoonCRInfantMedium" panose="02000603020000020003" pitchFamily="2" charset="0"/>
                        </a:rPr>
                        <a:t>5</a:t>
                      </a:r>
                      <a:endParaRPr lang="en-US" sz="2000" dirty="0">
                        <a:solidFill>
                          <a:srgbClr val="FF0000"/>
                        </a:solidFill>
                        <a:latin typeface="SassoonCRInfantMedium" panose="0200060302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827105612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FF0000"/>
                          </a:solidFill>
                          <a:latin typeface="SassoonCRInfantMedium" panose="02000603020000020003" pitchFamily="2" charset="0"/>
                        </a:rPr>
                        <a:t>4</a:t>
                      </a:r>
                      <a:endParaRPr lang="en-US" sz="2000" dirty="0">
                        <a:solidFill>
                          <a:srgbClr val="FF0000"/>
                        </a:solidFill>
                        <a:latin typeface="SassoonCRInfantMedium" panose="0200060302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445508574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FF0000"/>
                          </a:solidFill>
                          <a:latin typeface="SassoonCRInfantMedium" panose="02000603020000020003" pitchFamily="2" charset="0"/>
                        </a:rPr>
                        <a:t>3</a:t>
                      </a:r>
                      <a:endParaRPr lang="en-US" sz="2000" dirty="0">
                        <a:solidFill>
                          <a:srgbClr val="FF0000"/>
                        </a:solidFill>
                        <a:latin typeface="SassoonCRInfantMedium" panose="0200060302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08070189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FF0000"/>
                          </a:solidFill>
                          <a:latin typeface="SassoonCRInfantMedium" panose="02000603020000020003" pitchFamily="2" charset="0"/>
                        </a:rPr>
                        <a:t>2</a:t>
                      </a:r>
                      <a:endParaRPr lang="en-US" sz="2000" dirty="0">
                        <a:solidFill>
                          <a:srgbClr val="FF0000"/>
                        </a:solidFill>
                        <a:latin typeface="SassoonCRInfantMedium" panose="0200060302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80715867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FF0000"/>
                          </a:solidFill>
                          <a:latin typeface="SassoonCRInfantMedium" panose="02000603020000020003" pitchFamily="2" charset="0"/>
                        </a:rPr>
                        <a:t>1</a:t>
                      </a:r>
                      <a:endParaRPr lang="en-US" sz="2000" dirty="0">
                        <a:solidFill>
                          <a:srgbClr val="FF0000"/>
                        </a:solidFill>
                        <a:latin typeface="SassoonCRInfantMedium" panose="0200060302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070694439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FF0000"/>
                          </a:solidFill>
                          <a:latin typeface="SassoonCRInfantMedium" panose="02000603020000020003" pitchFamily="2" charset="0"/>
                        </a:rPr>
                        <a:t>0</a:t>
                      </a:r>
                      <a:endParaRPr lang="en-US" sz="2000" dirty="0">
                        <a:solidFill>
                          <a:srgbClr val="FF0000"/>
                        </a:solidFill>
                        <a:latin typeface="SassoonCRInfantMedium" panose="0200060302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49811642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944528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of the following could you show on a line graph?</a:t>
            </a:r>
          </a:p>
          <a:p>
            <a:endParaRPr lang="en-GB" sz="2000" b="1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A. Rainfall in two cities over a period of time.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B. Your classmates’ favourite sports.</a:t>
            </a:r>
          </a:p>
          <a:p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C. How long it takes 2 children to run the same distance.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7" name="Group 3">
            <a:extLst>
              <a:ext uri="{FF2B5EF4-FFF2-40B4-BE49-F238E27FC236}">
                <a16:creationId xmlns:a16="http://schemas.microsoft.com/office/drawing/2014/main" id="{CCBAD332-73C4-42EE-A94E-009917D26CE6}"/>
              </a:ext>
            </a:extLst>
          </p:cNvPr>
          <p:cNvGrpSpPr>
            <a:grpSpLocks/>
          </p:cNvGrpSpPr>
          <p:nvPr/>
        </p:nvGrpSpPr>
        <p:grpSpPr bwMode="auto">
          <a:xfrm>
            <a:off x="0" y="6488989"/>
            <a:ext cx="1260476" cy="368300"/>
            <a:chOff x="1" y="6007"/>
            <a:chExt cx="794" cy="232"/>
          </a:xfrm>
        </p:grpSpPr>
        <p:pic>
          <p:nvPicPr>
            <p:cNvPr id="9" name="Picture 4">
              <a:extLst>
                <a:ext uri="{FF2B5EF4-FFF2-40B4-BE49-F238E27FC236}">
                  <a16:creationId xmlns:a16="http://schemas.microsoft.com/office/drawing/2014/main" id="{C618D0B0-6795-42A6-A405-5BA95F0C8A6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" y="6007"/>
              <a:ext cx="495" cy="1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10" name="Rectangle 5">
              <a:extLst>
                <a:ext uri="{FF2B5EF4-FFF2-40B4-BE49-F238E27FC236}">
                  <a16:creationId xmlns:a16="http://schemas.microsoft.com/office/drawing/2014/main" id="{5B566CA9-6A72-4595-913C-EB2B7A41B6D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" y="6133"/>
              <a:ext cx="794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lnSpc>
                  <a:spcPct val="83000"/>
                </a:lnSpc>
                <a:spcAft>
                  <a:spcPts val="142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1pPr>
              <a:lvl2pPr>
                <a:lnSpc>
                  <a:spcPct val="83000"/>
                </a:lnSpc>
                <a:spcAft>
                  <a:spcPts val="113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2pPr>
              <a:lvl3pPr>
                <a:lnSpc>
                  <a:spcPct val="83000"/>
                </a:lnSpc>
                <a:spcAft>
                  <a:spcPts val="85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3pPr>
              <a:lvl4pPr>
                <a:lnSpc>
                  <a:spcPct val="83000"/>
                </a:lnSpc>
                <a:spcAft>
                  <a:spcPts val="57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4pPr>
              <a:lvl5pPr>
                <a:lnSpc>
                  <a:spcPct val="83000"/>
                </a:lnSpc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5pPr>
              <a:lvl6pPr marL="25146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6pPr>
              <a:lvl7pPr marL="29718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7pPr>
              <a:lvl8pPr marL="34290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8pPr>
              <a:lvl9pPr marL="38862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9pPr>
            </a:lstStyle>
            <a:p>
              <a:pPr eaLnBrk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GB" altLang="en-US" sz="500" b="1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944438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of the following could you show on a line graph?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A. Rainfall in two cities over a period of time.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B. Your classmates’ favourite sports.</a:t>
            </a:r>
          </a:p>
          <a:p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C. How long it takes 2 children to run the same distance.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7" name="Group 3">
            <a:extLst>
              <a:ext uri="{FF2B5EF4-FFF2-40B4-BE49-F238E27FC236}">
                <a16:creationId xmlns:a16="http://schemas.microsoft.com/office/drawing/2014/main" id="{CCBAD332-73C4-42EE-A94E-009917D26CE6}"/>
              </a:ext>
            </a:extLst>
          </p:cNvPr>
          <p:cNvGrpSpPr>
            <a:grpSpLocks/>
          </p:cNvGrpSpPr>
          <p:nvPr/>
        </p:nvGrpSpPr>
        <p:grpSpPr bwMode="auto">
          <a:xfrm>
            <a:off x="0" y="6488989"/>
            <a:ext cx="1260476" cy="368300"/>
            <a:chOff x="1" y="6007"/>
            <a:chExt cx="794" cy="232"/>
          </a:xfrm>
        </p:grpSpPr>
        <p:pic>
          <p:nvPicPr>
            <p:cNvPr id="9" name="Picture 4">
              <a:extLst>
                <a:ext uri="{FF2B5EF4-FFF2-40B4-BE49-F238E27FC236}">
                  <a16:creationId xmlns:a16="http://schemas.microsoft.com/office/drawing/2014/main" id="{C618D0B0-6795-42A6-A405-5BA95F0C8A6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" y="6007"/>
              <a:ext cx="495" cy="1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10" name="Rectangle 5">
              <a:extLst>
                <a:ext uri="{FF2B5EF4-FFF2-40B4-BE49-F238E27FC236}">
                  <a16:creationId xmlns:a16="http://schemas.microsoft.com/office/drawing/2014/main" id="{5B566CA9-6A72-4595-913C-EB2B7A41B6D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" y="6133"/>
              <a:ext cx="794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lnSpc>
                  <a:spcPct val="83000"/>
                </a:lnSpc>
                <a:spcAft>
                  <a:spcPts val="142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1pPr>
              <a:lvl2pPr>
                <a:lnSpc>
                  <a:spcPct val="83000"/>
                </a:lnSpc>
                <a:spcAft>
                  <a:spcPts val="113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2pPr>
              <a:lvl3pPr>
                <a:lnSpc>
                  <a:spcPct val="83000"/>
                </a:lnSpc>
                <a:spcAft>
                  <a:spcPts val="85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3pPr>
              <a:lvl4pPr>
                <a:lnSpc>
                  <a:spcPct val="83000"/>
                </a:lnSpc>
                <a:spcAft>
                  <a:spcPts val="57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4pPr>
              <a:lvl5pPr>
                <a:lnSpc>
                  <a:spcPct val="83000"/>
                </a:lnSpc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5pPr>
              <a:lvl6pPr marL="25146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6pPr>
              <a:lvl7pPr marL="29718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7pPr>
              <a:lvl8pPr marL="34290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8pPr>
              <a:lvl9pPr marL="38862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9pPr>
            </a:lstStyle>
            <a:p>
              <a:pPr eaLnBrk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GB" altLang="en-US" sz="500" b="1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783029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 </a:t>
            </a:r>
          </a:p>
          <a:p>
            <a:pPr lvl="0"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On the weekend, more ice creams are sold at the park than the shopping centre.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12E4C11-B78E-48C0-A38A-4DC3C261C9D8}"/>
              </a:ext>
            </a:extLst>
          </p:cNvPr>
          <p:cNvSpPr/>
          <p:nvPr/>
        </p:nvSpPr>
        <p:spPr>
          <a:xfrm>
            <a:off x="1769806" y="2718293"/>
            <a:ext cx="5702412" cy="348854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7" name="Chart 6">
            <a:extLst>
              <a:ext uri="{FF2B5EF4-FFF2-40B4-BE49-F238E27FC236}">
                <a16:creationId xmlns:a16="http://schemas.microsoft.com/office/drawing/2014/main" id="{EC4B7F5A-4A8C-4DD5-A9AC-16D5706B77B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84941766"/>
              </p:ext>
            </p:extLst>
          </p:nvPr>
        </p:nvGraphicFramePr>
        <p:xfrm>
          <a:off x="1769806" y="2718292"/>
          <a:ext cx="5604388" cy="37362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9" name="Group 3">
            <a:extLst>
              <a:ext uri="{FF2B5EF4-FFF2-40B4-BE49-F238E27FC236}">
                <a16:creationId xmlns:a16="http://schemas.microsoft.com/office/drawing/2014/main" id="{38BD4FCE-5B49-47D6-BD8D-8FE73E37613B}"/>
              </a:ext>
            </a:extLst>
          </p:cNvPr>
          <p:cNvGrpSpPr>
            <a:grpSpLocks/>
          </p:cNvGrpSpPr>
          <p:nvPr/>
        </p:nvGrpSpPr>
        <p:grpSpPr bwMode="auto">
          <a:xfrm>
            <a:off x="0" y="6488989"/>
            <a:ext cx="1260476" cy="368300"/>
            <a:chOff x="1" y="6007"/>
            <a:chExt cx="794" cy="232"/>
          </a:xfrm>
        </p:grpSpPr>
        <p:pic>
          <p:nvPicPr>
            <p:cNvPr id="10" name="Picture 4">
              <a:extLst>
                <a:ext uri="{FF2B5EF4-FFF2-40B4-BE49-F238E27FC236}">
                  <a16:creationId xmlns:a16="http://schemas.microsoft.com/office/drawing/2014/main" id="{0B6F2B00-1704-470D-8EB2-9D91A8BEF1E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" y="6007"/>
              <a:ext cx="495" cy="1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11" name="Rectangle 5">
              <a:extLst>
                <a:ext uri="{FF2B5EF4-FFF2-40B4-BE49-F238E27FC236}">
                  <a16:creationId xmlns:a16="http://schemas.microsoft.com/office/drawing/2014/main" id="{58F34DE9-5F99-47F9-82CC-D7245236798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" y="6133"/>
              <a:ext cx="794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lnSpc>
                  <a:spcPct val="83000"/>
                </a:lnSpc>
                <a:spcAft>
                  <a:spcPts val="142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1pPr>
              <a:lvl2pPr>
                <a:lnSpc>
                  <a:spcPct val="83000"/>
                </a:lnSpc>
                <a:spcAft>
                  <a:spcPts val="113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2pPr>
              <a:lvl3pPr>
                <a:lnSpc>
                  <a:spcPct val="83000"/>
                </a:lnSpc>
                <a:spcAft>
                  <a:spcPts val="85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3pPr>
              <a:lvl4pPr>
                <a:lnSpc>
                  <a:spcPct val="83000"/>
                </a:lnSpc>
                <a:spcAft>
                  <a:spcPts val="57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4pPr>
              <a:lvl5pPr>
                <a:lnSpc>
                  <a:spcPct val="83000"/>
                </a:lnSpc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5pPr>
              <a:lvl6pPr marL="25146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6pPr>
              <a:lvl7pPr marL="29718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7pPr>
              <a:lvl8pPr marL="34290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8pPr>
              <a:lvl9pPr marL="38862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9pPr>
            </a:lstStyle>
            <a:p>
              <a:pPr eaLnBrk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GB" altLang="en-US" sz="500" b="1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667167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 </a:t>
            </a:r>
          </a:p>
          <a:p>
            <a:pPr lvl="0"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On the weekend, more ice creams are sold at the park than the shopping centre.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True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12E4C11-B78E-48C0-A38A-4DC3C261C9D8}"/>
              </a:ext>
            </a:extLst>
          </p:cNvPr>
          <p:cNvSpPr/>
          <p:nvPr/>
        </p:nvSpPr>
        <p:spPr>
          <a:xfrm>
            <a:off x="1769806" y="2718293"/>
            <a:ext cx="5702412" cy="348854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7" name="Chart 6">
            <a:extLst>
              <a:ext uri="{FF2B5EF4-FFF2-40B4-BE49-F238E27FC236}">
                <a16:creationId xmlns:a16="http://schemas.microsoft.com/office/drawing/2014/main" id="{EC4B7F5A-4A8C-4DD5-A9AC-16D5706B77BA}"/>
              </a:ext>
            </a:extLst>
          </p:cNvPr>
          <p:cNvGraphicFramePr/>
          <p:nvPr/>
        </p:nvGraphicFramePr>
        <p:xfrm>
          <a:off x="1769806" y="2718292"/>
          <a:ext cx="5604388" cy="37362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9" name="Group 3">
            <a:extLst>
              <a:ext uri="{FF2B5EF4-FFF2-40B4-BE49-F238E27FC236}">
                <a16:creationId xmlns:a16="http://schemas.microsoft.com/office/drawing/2014/main" id="{38BD4FCE-5B49-47D6-BD8D-8FE73E37613B}"/>
              </a:ext>
            </a:extLst>
          </p:cNvPr>
          <p:cNvGrpSpPr>
            <a:grpSpLocks/>
          </p:cNvGrpSpPr>
          <p:nvPr/>
        </p:nvGrpSpPr>
        <p:grpSpPr bwMode="auto">
          <a:xfrm>
            <a:off x="0" y="6488989"/>
            <a:ext cx="1260476" cy="368300"/>
            <a:chOff x="1" y="6007"/>
            <a:chExt cx="794" cy="232"/>
          </a:xfrm>
        </p:grpSpPr>
        <p:pic>
          <p:nvPicPr>
            <p:cNvPr id="10" name="Picture 4">
              <a:extLst>
                <a:ext uri="{FF2B5EF4-FFF2-40B4-BE49-F238E27FC236}">
                  <a16:creationId xmlns:a16="http://schemas.microsoft.com/office/drawing/2014/main" id="{0B6F2B00-1704-470D-8EB2-9D91A8BEF1E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" y="6007"/>
              <a:ext cx="495" cy="1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11" name="Rectangle 5">
              <a:extLst>
                <a:ext uri="{FF2B5EF4-FFF2-40B4-BE49-F238E27FC236}">
                  <a16:creationId xmlns:a16="http://schemas.microsoft.com/office/drawing/2014/main" id="{58F34DE9-5F99-47F9-82CC-D7245236798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" y="6133"/>
              <a:ext cx="794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lnSpc>
                  <a:spcPct val="83000"/>
                </a:lnSpc>
                <a:spcAft>
                  <a:spcPts val="142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1pPr>
              <a:lvl2pPr>
                <a:lnSpc>
                  <a:spcPct val="83000"/>
                </a:lnSpc>
                <a:spcAft>
                  <a:spcPts val="113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2pPr>
              <a:lvl3pPr>
                <a:lnSpc>
                  <a:spcPct val="83000"/>
                </a:lnSpc>
                <a:spcAft>
                  <a:spcPts val="85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3pPr>
              <a:lvl4pPr>
                <a:lnSpc>
                  <a:spcPct val="83000"/>
                </a:lnSpc>
                <a:spcAft>
                  <a:spcPts val="57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4pPr>
              <a:lvl5pPr>
                <a:lnSpc>
                  <a:spcPct val="83000"/>
                </a:lnSpc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5pPr>
              <a:lvl6pPr marL="25146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6pPr>
              <a:lvl7pPr marL="29718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7pPr>
              <a:lvl8pPr marL="34290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8pPr>
              <a:lvl9pPr marL="38862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9pPr>
            </a:lstStyle>
            <a:p>
              <a:pPr eaLnBrk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GB" altLang="en-US" sz="500" b="1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607191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According to the graph, which statements are correct?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A. Both travelled the same distance because the lines both end at 3pm.</a:t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B. The cyclist travelled about 4 times further than the person walking by 3pm.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A1CA330-1BA8-41BF-9875-9B1712AB2E1F}"/>
              </a:ext>
            </a:extLst>
          </p:cNvPr>
          <p:cNvSpPr/>
          <p:nvPr/>
        </p:nvSpPr>
        <p:spPr>
          <a:xfrm>
            <a:off x="1930400" y="2672080"/>
            <a:ext cx="5541818" cy="33010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9" name="Chart 8">
            <a:extLst>
              <a:ext uri="{FF2B5EF4-FFF2-40B4-BE49-F238E27FC236}">
                <a16:creationId xmlns:a16="http://schemas.microsoft.com/office/drawing/2014/main" id="{52B43087-453C-4E2C-9A92-B961DC88A80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68521243"/>
              </p:ext>
            </p:extLst>
          </p:nvPr>
        </p:nvGraphicFramePr>
        <p:xfrm>
          <a:off x="1838633" y="2551493"/>
          <a:ext cx="5466735" cy="36444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11" name="Group 3">
            <a:extLst>
              <a:ext uri="{FF2B5EF4-FFF2-40B4-BE49-F238E27FC236}">
                <a16:creationId xmlns:a16="http://schemas.microsoft.com/office/drawing/2014/main" id="{27024C75-2E22-4073-8290-5DDF1AFB226B}"/>
              </a:ext>
            </a:extLst>
          </p:cNvPr>
          <p:cNvGrpSpPr>
            <a:grpSpLocks/>
          </p:cNvGrpSpPr>
          <p:nvPr/>
        </p:nvGrpSpPr>
        <p:grpSpPr bwMode="auto">
          <a:xfrm>
            <a:off x="0" y="6488989"/>
            <a:ext cx="1260476" cy="368300"/>
            <a:chOff x="1" y="6007"/>
            <a:chExt cx="794" cy="232"/>
          </a:xfrm>
        </p:grpSpPr>
        <p:pic>
          <p:nvPicPr>
            <p:cNvPr id="12" name="Picture 4">
              <a:extLst>
                <a:ext uri="{FF2B5EF4-FFF2-40B4-BE49-F238E27FC236}">
                  <a16:creationId xmlns:a16="http://schemas.microsoft.com/office/drawing/2014/main" id="{1B0C63A3-8F0C-419A-9410-00D78CFD245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" y="6007"/>
              <a:ext cx="495" cy="1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13" name="Rectangle 5">
              <a:extLst>
                <a:ext uri="{FF2B5EF4-FFF2-40B4-BE49-F238E27FC236}">
                  <a16:creationId xmlns:a16="http://schemas.microsoft.com/office/drawing/2014/main" id="{89E873E6-9B94-4A88-B39B-DB6E1331289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" y="6133"/>
              <a:ext cx="794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lnSpc>
                  <a:spcPct val="83000"/>
                </a:lnSpc>
                <a:spcAft>
                  <a:spcPts val="142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1pPr>
              <a:lvl2pPr>
                <a:lnSpc>
                  <a:spcPct val="83000"/>
                </a:lnSpc>
                <a:spcAft>
                  <a:spcPts val="113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2pPr>
              <a:lvl3pPr>
                <a:lnSpc>
                  <a:spcPct val="83000"/>
                </a:lnSpc>
                <a:spcAft>
                  <a:spcPts val="85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3pPr>
              <a:lvl4pPr>
                <a:lnSpc>
                  <a:spcPct val="83000"/>
                </a:lnSpc>
                <a:spcAft>
                  <a:spcPts val="57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4pPr>
              <a:lvl5pPr>
                <a:lnSpc>
                  <a:spcPct val="83000"/>
                </a:lnSpc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5pPr>
              <a:lvl6pPr marL="25146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6pPr>
              <a:lvl7pPr marL="29718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7pPr>
              <a:lvl8pPr marL="34290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8pPr>
              <a:lvl9pPr marL="38862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9pPr>
            </a:lstStyle>
            <a:p>
              <a:pPr eaLnBrk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GB" altLang="en-US" sz="500" b="1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904828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According to the graph, which statements are correct?</a:t>
            </a: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A. Both travelled the same distance because the lines both end at 3pm.</a:t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B. The cyclist travelled about 4 times further than the person walking by 3pm.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74D8847-EA29-4CE7-A96B-602CD35B27B0}"/>
              </a:ext>
            </a:extLst>
          </p:cNvPr>
          <p:cNvSpPr/>
          <p:nvPr/>
        </p:nvSpPr>
        <p:spPr>
          <a:xfrm>
            <a:off x="3401960" y="2458720"/>
            <a:ext cx="5273669" cy="334853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9" name="Chart 8">
            <a:extLst>
              <a:ext uri="{FF2B5EF4-FFF2-40B4-BE49-F238E27FC236}">
                <a16:creationId xmlns:a16="http://schemas.microsoft.com/office/drawing/2014/main" id="{52B43087-453C-4E2C-9A92-B961DC88A80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06913399"/>
              </p:ext>
            </p:extLst>
          </p:nvPr>
        </p:nvGraphicFramePr>
        <p:xfrm>
          <a:off x="3401961" y="2336320"/>
          <a:ext cx="5466735" cy="36444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Rectangle 1">
            <a:extLst>
              <a:ext uri="{FF2B5EF4-FFF2-40B4-BE49-F238E27FC236}">
                <a16:creationId xmlns:a16="http://schemas.microsoft.com/office/drawing/2014/main" id="{9A5D00DD-86E6-4048-AE3A-0521E4AD665D}"/>
              </a:ext>
            </a:extLst>
          </p:cNvPr>
          <p:cNvSpPr/>
          <p:nvPr/>
        </p:nvSpPr>
        <p:spPr>
          <a:xfrm>
            <a:off x="403120" y="3862474"/>
            <a:ext cx="310699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685800">
              <a:defRPr/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B is correct. </a:t>
            </a:r>
          </a:p>
          <a:p>
            <a:pPr lvl="0" defTabSz="685800">
              <a:defRPr/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A has mixed up </a:t>
            </a:r>
          </a:p>
          <a:p>
            <a:pPr lvl="0" defTabSz="685800">
              <a:defRPr/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what information is shown by each axis </a:t>
            </a:r>
          </a:p>
          <a:p>
            <a:pPr lvl="0" defTabSz="685800">
              <a:defRPr/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on the graph.</a:t>
            </a:r>
          </a:p>
        </p:txBody>
      </p:sp>
      <p:grpSp>
        <p:nvGrpSpPr>
          <p:cNvPr id="11" name="Group 3">
            <a:extLst>
              <a:ext uri="{FF2B5EF4-FFF2-40B4-BE49-F238E27FC236}">
                <a16:creationId xmlns:a16="http://schemas.microsoft.com/office/drawing/2014/main" id="{78D93B2D-5BA6-474E-ACEF-6E73662D7F89}"/>
              </a:ext>
            </a:extLst>
          </p:cNvPr>
          <p:cNvGrpSpPr>
            <a:grpSpLocks/>
          </p:cNvGrpSpPr>
          <p:nvPr/>
        </p:nvGrpSpPr>
        <p:grpSpPr bwMode="auto">
          <a:xfrm>
            <a:off x="0" y="6488989"/>
            <a:ext cx="1260476" cy="368300"/>
            <a:chOff x="1" y="6007"/>
            <a:chExt cx="794" cy="232"/>
          </a:xfrm>
        </p:grpSpPr>
        <p:pic>
          <p:nvPicPr>
            <p:cNvPr id="12" name="Picture 4">
              <a:extLst>
                <a:ext uri="{FF2B5EF4-FFF2-40B4-BE49-F238E27FC236}">
                  <a16:creationId xmlns:a16="http://schemas.microsoft.com/office/drawing/2014/main" id="{3F5C4B6D-1E0C-4D4C-8215-83EED4A6ACF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" y="6007"/>
              <a:ext cx="495" cy="1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13" name="Rectangle 5">
              <a:extLst>
                <a:ext uri="{FF2B5EF4-FFF2-40B4-BE49-F238E27FC236}">
                  <a16:creationId xmlns:a16="http://schemas.microsoft.com/office/drawing/2014/main" id="{99BB4725-B27A-4B62-A31B-F131F71261D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" y="6133"/>
              <a:ext cx="794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lnSpc>
                  <a:spcPct val="83000"/>
                </a:lnSpc>
                <a:spcAft>
                  <a:spcPts val="142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1pPr>
              <a:lvl2pPr>
                <a:lnSpc>
                  <a:spcPct val="83000"/>
                </a:lnSpc>
                <a:spcAft>
                  <a:spcPts val="113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2pPr>
              <a:lvl3pPr>
                <a:lnSpc>
                  <a:spcPct val="83000"/>
                </a:lnSpc>
                <a:spcAft>
                  <a:spcPts val="85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3pPr>
              <a:lvl4pPr>
                <a:lnSpc>
                  <a:spcPct val="83000"/>
                </a:lnSpc>
                <a:spcAft>
                  <a:spcPts val="57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4pPr>
              <a:lvl5pPr>
                <a:lnSpc>
                  <a:spcPct val="83000"/>
                </a:lnSpc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5pPr>
              <a:lvl6pPr marL="25146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6pPr>
              <a:lvl7pPr marL="29718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7pPr>
              <a:lvl8pPr marL="34290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8pPr>
              <a:lvl9pPr marL="38862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9pPr>
            </a:lstStyle>
            <a:p>
              <a:pPr eaLnBrk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GB" altLang="en-US" sz="500" b="1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127301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Michaela is recording the amount of juice in 2 cartons throughout the week. </a:t>
            </a: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graph most likely shows her data? </a:t>
            </a: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Explain how you know.</a:t>
            </a: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71840A9E-740A-40F0-9BB1-82EC82447630}"/>
              </a:ext>
            </a:extLst>
          </p:cNvPr>
          <p:cNvGrpSpPr/>
          <p:nvPr/>
        </p:nvGrpSpPr>
        <p:grpSpPr>
          <a:xfrm>
            <a:off x="1827005" y="2436619"/>
            <a:ext cx="5489989" cy="2515395"/>
            <a:chOff x="487436" y="2213921"/>
            <a:chExt cx="5489989" cy="2515395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2D2B7DB3-C4B8-4E1A-9F62-A038538CA32F}"/>
                </a:ext>
              </a:extLst>
            </p:cNvPr>
            <p:cNvSpPr/>
            <p:nvPr/>
          </p:nvSpPr>
          <p:spPr>
            <a:xfrm>
              <a:off x="523939" y="2213921"/>
              <a:ext cx="5444778" cy="251539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graphicFrame>
          <p:nvGraphicFramePr>
            <p:cNvPr id="9" name="Chart 8">
              <a:extLst>
                <a:ext uri="{FF2B5EF4-FFF2-40B4-BE49-F238E27FC236}">
                  <a16:creationId xmlns:a16="http://schemas.microsoft.com/office/drawing/2014/main" id="{4ADC39FA-CE09-4BD5-AF15-F9BE1C407C2E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3709646251"/>
                </p:ext>
              </p:extLst>
            </p:nvPr>
          </p:nvGraphicFramePr>
          <p:xfrm>
            <a:off x="3250359" y="2680585"/>
            <a:ext cx="2727066" cy="1962967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99C8DFD7-A739-4B0C-8833-BC8E775D768F}"/>
                </a:ext>
              </a:extLst>
            </p:cNvPr>
            <p:cNvSpPr txBox="1"/>
            <p:nvPr/>
          </p:nvSpPr>
          <p:spPr>
            <a:xfrm>
              <a:off x="1655242" y="2213921"/>
              <a:ext cx="39145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400" dirty="0">
                  <a:latin typeface="SassoonCRInfantMedium" panose="02000603020000020003" pitchFamily="2" charset="0"/>
                </a:rPr>
                <a:t>A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F1832B82-8391-487C-B499-DEAC9BA11855}"/>
                </a:ext>
              </a:extLst>
            </p:cNvPr>
            <p:cNvSpPr txBox="1"/>
            <p:nvPr/>
          </p:nvSpPr>
          <p:spPr>
            <a:xfrm>
              <a:off x="4424577" y="2213921"/>
              <a:ext cx="37863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400" dirty="0">
                  <a:latin typeface="SassoonCRInfantMedium" panose="02000603020000020003" pitchFamily="2" charset="0"/>
                </a:rPr>
                <a:t>B</a:t>
              </a:r>
            </a:p>
          </p:txBody>
        </p:sp>
        <p:graphicFrame>
          <p:nvGraphicFramePr>
            <p:cNvPr id="14" name="Chart 13">
              <a:extLst>
                <a:ext uri="{FF2B5EF4-FFF2-40B4-BE49-F238E27FC236}">
                  <a16:creationId xmlns:a16="http://schemas.microsoft.com/office/drawing/2014/main" id="{9A6A8825-1BE7-4367-A1BF-0FBE3F1BD8DA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3125112110"/>
                </p:ext>
              </p:extLst>
            </p:nvPr>
          </p:nvGraphicFramePr>
          <p:xfrm>
            <a:off x="487436" y="2680585"/>
            <a:ext cx="2727066" cy="1962967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</p:grpSp>
      <p:grpSp>
        <p:nvGrpSpPr>
          <p:cNvPr id="15" name="Group 3">
            <a:extLst>
              <a:ext uri="{FF2B5EF4-FFF2-40B4-BE49-F238E27FC236}">
                <a16:creationId xmlns:a16="http://schemas.microsoft.com/office/drawing/2014/main" id="{43CC0A42-0555-421C-82DD-7BF32B6427F2}"/>
              </a:ext>
            </a:extLst>
          </p:cNvPr>
          <p:cNvGrpSpPr>
            <a:grpSpLocks/>
          </p:cNvGrpSpPr>
          <p:nvPr/>
        </p:nvGrpSpPr>
        <p:grpSpPr bwMode="auto">
          <a:xfrm>
            <a:off x="0" y="6488989"/>
            <a:ext cx="1260476" cy="368300"/>
            <a:chOff x="1" y="6007"/>
            <a:chExt cx="794" cy="232"/>
          </a:xfrm>
        </p:grpSpPr>
        <p:pic>
          <p:nvPicPr>
            <p:cNvPr id="20" name="Picture 4">
              <a:extLst>
                <a:ext uri="{FF2B5EF4-FFF2-40B4-BE49-F238E27FC236}">
                  <a16:creationId xmlns:a16="http://schemas.microsoft.com/office/drawing/2014/main" id="{2B915598-820C-4DEB-A3A6-796B56AC7C6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" y="6007"/>
              <a:ext cx="495" cy="1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21" name="Rectangle 5">
              <a:extLst>
                <a:ext uri="{FF2B5EF4-FFF2-40B4-BE49-F238E27FC236}">
                  <a16:creationId xmlns:a16="http://schemas.microsoft.com/office/drawing/2014/main" id="{4B79DF14-D961-47B8-BE47-649B4CF2B38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" y="6133"/>
              <a:ext cx="794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lnSpc>
                  <a:spcPct val="83000"/>
                </a:lnSpc>
                <a:spcAft>
                  <a:spcPts val="142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1pPr>
              <a:lvl2pPr>
                <a:lnSpc>
                  <a:spcPct val="83000"/>
                </a:lnSpc>
                <a:spcAft>
                  <a:spcPts val="113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2pPr>
              <a:lvl3pPr>
                <a:lnSpc>
                  <a:spcPct val="83000"/>
                </a:lnSpc>
                <a:spcAft>
                  <a:spcPts val="85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3pPr>
              <a:lvl4pPr>
                <a:lnSpc>
                  <a:spcPct val="83000"/>
                </a:lnSpc>
                <a:spcAft>
                  <a:spcPts val="57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4pPr>
              <a:lvl5pPr>
                <a:lnSpc>
                  <a:spcPct val="83000"/>
                </a:lnSpc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5pPr>
              <a:lvl6pPr marL="25146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6pPr>
              <a:lvl7pPr marL="29718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7pPr>
              <a:lvl8pPr marL="34290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8pPr>
              <a:lvl9pPr marL="38862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9pPr>
            </a:lstStyle>
            <a:p>
              <a:pPr eaLnBrk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GB" altLang="en-US" sz="500" b="1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360145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Michaela is recording the amount of juice in 2 cartons throughout the week. </a:t>
            </a: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graph most likely shows her data? </a:t>
            </a: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Explain how you know.</a:t>
            </a: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B most likely shows her data because...</a:t>
            </a: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71840A9E-740A-40F0-9BB1-82EC82447630}"/>
              </a:ext>
            </a:extLst>
          </p:cNvPr>
          <p:cNvGrpSpPr/>
          <p:nvPr/>
        </p:nvGrpSpPr>
        <p:grpSpPr>
          <a:xfrm>
            <a:off x="1827005" y="2436619"/>
            <a:ext cx="5489989" cy="2515395"/>
            <a:chOff x="487436" y="2213921"/>
            <a:chExt cx="5489989" cy="2515395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2D2B7DB3-C4B8-4E1A-9F62-A038538CA32F}"/>
                </a:ext>
              </a:extLst>
            </p:cNvPr>
            <p:cNvSpPr/>
            <p:nvPr/>
          </p:nvSpPr>
          <p:spPr>
            <a:xfrm>
              <a:off x="523939" y="2213921"/>
              <a:ext cx="5444778" cy="251539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graphicFrame>
          <p:nvGraphicFramePr>
            <p:cNvPr id="9" name="Chart 8">
              <a:extLst>
                <a:ext uri="{FF2B5EF4-FFF2-40B4-BE49-F238E27FC236}">
                  <a16:creationId xmlns:a16="http://schemas.microsoft.com/office/drawing/2014/main" id="{4ADC39FA-CE09-4BD5-AF15-F9BE1C407C2E}"/>
                </a:ext>
              </a:extLst>
            </p:cNvPr>
            <p:cNvGraphicFramePr/>
            <p:nvPr/>
          </p:nvGraphicFramePr>
          <p:xfrm>
            <a:off x="3250359" y="2680585"/>
            <a:ext cx="2727066" cy="1962967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99C8DFD7-A739-4B0C-8833-BC8E775D768F}"/>
                </a:ext>
              </a:extLst>
            </p:cNvPr>
            <p:cNvSpPr txBox="1"/>
            <p:nvPr/>
          </p:nvSpPr>
          <p:spPr>
            <a:xfrm>
              <a:off x="1655242" y="2213921"/>
              <a:ext cx="39145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400" dirty="0">
                  <a:latin typeface="SassoonCRInfantMedium" panose="02000603020000020003" pitchFamily="2" charset="0"/>
                </a:rPr>
                <a:t>A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F1832B82-8391-487C-B499-DEAC9BA11855}"/>
                </a:ext>
              </a:extLst>
            </p:cNvPr>
            <p:cNvSpPr txBox="1"/>
            <p:nvPr/>
          </p:nvSpPr>
          <p:spPr>
            <a:xfrm>
              <a:off x="4424577" y="2213921"/>
              <a:ext cx="37863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400" dirty="0">
                  <a:latin typeface="SassoonCRInfantMedium" panose="02000603020000020003" pitchFamily="2" charset="0"/>
                </a:rPr>
                <a:t>B</a:t>
              </a:r>
            </a:p>
          </p:txBody>
        </p:sp>
        <p:graphicFrame>
          <p:nvGraphicFramePr>
            <p:cNvPr id="14" name="Chart 13">
              <a:extLst>
                <a:ext uri="{FF2B5EF4-FFF2-40B4-BE49-F238E27FC236}">
                  <a16:creationId xmlns:a16="http://schemas.microsoft.com/office/drawing/2014/main" id="{9A6A8825-1BE7-4367-A1BF-0FBE3F1BD8DA}"/>
                </a:ext>
              </a:extLst>
            </p:cNvPr>
            <p:cNvGraphicFramePr/>
            <p:nvPr/>
          </p:nvGraphicFramePr>
          <p:xfrm>
            <a:off x="487436" y="2680585"/>
            <a:ext cx="2727066" cy="1962967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</p:grpSp>
      <p:grpSp>
        <p:nvGrpSpPr>
          <p:cNvPr id="13" name="Group 3">
            <a:extLst>
              <a:ext uri="{FF2B5EF4-FFF2-40B4-BE49-F238E27FC236}">
                <a16:creationId xmlns:a16="http://schemas.microsoft.com/office/drawing/2014/main" id="{2481D5A2-365E-4D02-9019-CE19C6131D83}"/>
              </a:ext>
            </a:extLst>
          </p:cNvPr>
          <p:cNvGrpSpPr>
            <a:grpSpLocks/>
          </p:cNvGrpSpPr>
          <p:nvPr/>
        </p:nvGrpSpPr>
        <p:grpSpPr bwMode="auto">
          <a:xfrm>
            <a:off x="0" y="6488989"/>
            <a:ext cx="1260476" cy="368300"/>
            <a:chOff x="1" y="6007"/>
            <a:chExt cx="794" cy="232"/>
          </a:xfrm>
        </p:grpSpPr>
        <p:pic>
          <p:nvPicPr>
            <p:cNvPr id="15" name="Picture 4">
              <a:extLst>
                <a:ext uri="{FF2B5EF4-FFF2-40B4-BE49-F238E27FC236}">
                  <a16:creationId xmlns:a16="http://schemas.microsoft.com/office/drawing/2014/main" id="{3E9AA961-4E44-476E-9A02-299E41B0537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" y="6007"/>
              <a:ext cx="495" cy="1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20" name="Rectangle 5">
              <a:extLst>
                <a:ext uri="{FF2B5EF4-FFF2-40B4-BE49-F238E27FC236}">
                  <a16:creationId xmlns:a16="http://schemas.microsoft.com/office/drawing/2014/main" id="{A076D371-1FF6-4643-9EB8-8C944AEA326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" y="6133"/>
              <a:ext cx="794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lnSpc>
                  <a:spcPct val="83000"/>
                </a:lnSpc>
                <a:spcAft>
                  <a:spcPts val="142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1pPr>
              <a:lvl2pPr>
                <a:lnSpc>
                  <a:spcPct val="83000"/>
                </a:lnSpc>
                <a:spcAft>
                  <a:spcPts val="113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2pPr>
              <a:lvl3pPr>
                <a:lnSpc>
                  <a:spcPct val="83000"/>
                </a:lnSpc>
                <a:spcAft>
                  <a:spcPts val="85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3pPr>
              <a:lvl4pPr>
                <a:lnSpc>
                  <a:spcPct val="83000"/>
                </a:lnSpc>
                <a:spcAft>
                  <a:spcPts val="57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4pPr>
              <a:lvl5pPr>
                <a:lnSpc>
                  <a:spcPct val="83000"/>
                </a:lnSpc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5pPr>
              <a:lvl6pPr marL="25146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6pPr>
              <a:lvl7pPr marL="29718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7pPr>
              <a:lvl8pPr marL="34290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8pPr>
              <a:lvl9pPr marL="38862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9pPr>
            </a:lstStyle>
            <a:p>
              <a:pPr eaLnBrk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GB" altLang="en-US" sz="500" b="1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975601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Michaela is recording the amount of juice in 2 cartons throughout the week. </a:t>
            </a: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graph most likely shows her data? </a:t>
            </a: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Explain how you know.</a:t>
            </a: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B most likely shows her data because it shows the amount in each carton decreasing over time as the contents are drunk.</a:t>
            </a: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71840A9E-740A-40F0-9BB1-82EC82447630}"/>
              </a:ext>
            </a:extLst>
          </p:cNvPr>
          <p:cNvGrpSpPr/>
          <p:nvPr/>
        </p:nvGrpSpPr>
        <p:grpSpPr>
          <a:xfrm>
            <a:off x="1827005" y="2436619"/>
            <a:ext cx="5489989" cy="2515395"/>
            <a:chOff x="487436" y="2213921"/>
            <a:chExt cx="5489989" cy="2515395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2D2B7DB3-C4B8-4E1A-9F62-A038538CA32F}"/>
                </a:ext>
              </a:extLst>
            </p:cNvPr>
            <p:cNvSpPr/>
            <p:nvPr/>
          </p:nvSpPr>
          <p:spPr>
            <a:xfrm>
              <a:off x="523939" y="2213921"/>
              <a:ext cx="5444778" cy="251539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graphicFrame>
          <p:nvGraphicFramePr>
            <p:cNvPr id="9" name="Chart 8">
              <a:extLst>
                <a:ext uri="{FF2B5EF4-FFF2-40B4-BE49-F238E27FC236}">
                  <a16:creationId xmlns:a16="http://schemas.microsoft.com/office/drawing/2014/main" id="{4ADC39FA-CE09-4BD5-AF15-F9BE1C407C2E}"/>
                </a:ext>
              </a:extLst>
            </p:cNvPr>
            <p:cNvGraphicFramePr/>
            <p:nvPr/>
          </p:nvGraphicFramePr>
          <p:xfrm>
            <a:off x="3250359" y="2680585"/>
            <a:ext cx="2727066" cy="1962967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99C8DFD7-A739-4B0C-8833-BC8E775D768F}"/>
                </a:ext>
              </a:extLst>
            </p:cNvPr>
            <p:cNvSpPr txBox="1"/>
            <p:nvPr/>
          </p:nvSpPr>
          <p:spPr>
            <a:xfrm>
              <a:off x="1655242" y="2213921"/>
              <a:ext cx="39145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400" dirty="0">
                  <a:latin typeface="SassoonCRInfantMedium" panose="02000603020000020003" pitchFamily="2" charset="0"/>
                </a:rPr>
                <a:t>A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F1832B82-8391-487C-B499-DEAC9BA11855}"/>
                </a:ext>
              </a:extLst>
            </p:cNvPr>
            <p:cNvSpPr txBox="1"/>
            <p:nvPr/>
          </p:nvSpPr>
          <p:spPr>
            <a:xfrm>
              <a:off x="4424577" y="2213921"/>
              <a:ext cx="37863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400" dirty="0">
                  <a:latin typeface="SassoonCRInfantMedium" panose="02000603020000020003" pitchFamily="2" charset="0"/>
                </a:rPr>
                <a:t>B</a:t>
              </a:r>
            </a:p>
          </p:txBody>
        </p:sp>
        <p:graphicFrame>
          <p:nvGraphicFramePr>
            <p:cNvPr id="14" name="Chart 13">
              <a:extLst>
                <a:ext uri="{FF2B5EF4-FFF2-40B4-BE49-F238E27FC236}">
                  <a16:creationId xmlns:a16="http://schemas.microsoft.com/office/drawing/2014/main" id="{9A6A8825-1BE7-4367-A1BF-0FBE3F1BD8DA}"/>
                </a:ext>
              </a:extLst>
            </p:cNvPr>
            <p:cNvGraphicFramePr/>
            <p:nvPr/>
          </p:nvGraphicFramePr>
          <p:xfrm>
            <a:off x="487436" y="2680585"/>
            <a:ext cx="2727066" cy="1962967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</p:grpSp>
      <p:grpSp>
        <p:nvGrpSpPr>
          <p:cNvPr id="13" name="Group 3">
            <a:extLst>
              <a:ext uri="{FF2B5EF4-FFF2-40B4-BE49-F238E27FC236}">
                <a16:creationId xmlns:a16="http://schemas.microsoft.com/office/drawing/2014/main" id="{2481D5A2-365E-4D02-9019-CE19C6131D83}"/>
              </a:ext>
            </a:extLst>
          </p:cNvPr>
          <p:cNvGrpSpPr>
            <a:grpSpLocks/>
          </p:cNvGrpSpPr>
          <p:nvPr/>
        </p:nvGrpSpPr>
        <p:grpSpPr bwMode="auto">
          <a:xfrm>
            <a:off x="0" y="6488989"/>
            <a:ext cx="1260476" cy="368300"/>
            <a:chOff x="1" y="6007"/>
            <a:chExt cx="794" cy="232"/>
          </a:xfrm>
        </p:grpSpPr>
        <p:pic>
          <p:nvPicPr>
            <p:cNvPr id="15" name="Picture 4">
              <a:extLst>
                <a:ext uri="{FF2B5EF4-FFF2-40B4-BE49-F238E27FC236}">
                  <a16:creationId xmlns:a16="http://schemas.microsoft.com/office/drawing/2014/main" id="{3E9AA961-4E44-476E-9A02-299E41B0537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" y="6007"/>
              <a:ext cx="495" cy="1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20" name="Rectangle 5">
              <a:extLst>
                <a:ext uri="{FF2B5EF4-FFF2-40B4-BE49-F238E27FC236}">
                  <a16:creationId xmlns:a16="http://schemas.microsoft.com/office/drawing/2014/main" id="{A076D371-1FF6-4643-9EB8-8C944AEA326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" y="6133"/>
              <a:ext cx="794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lnSpc>
                  <a:spcPct val="83000"/>
                </a:lnSpc>
                <a:spcAft>
                  <a:spcPts val="142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1pPr>
              <a:lvl2pPr>
                <a:lnSpc>
                  <a:spcPct val="83000"/>
                </a:lnSpc>
                <a:spcAft>
                  <a:spcPts val="113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2pPr>
              <a:lvl3pPr>
                <a:lnSpc>
                  <a:spcPct val="83000"/>
                </a:lnSpc>
                <a:spcAft>
                  <a:spcPts val="85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3pPr>
              <a:lvl4pPr>
                <a:lnSpc>
                  <a:spcPct val="83000"/>
                </a:lnSpc>
                <a:spcAft>
                  <a:spcPts val="57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4pPr>
              <a:lvl5pPr>
                <a:lnSpc>
                  <a:spcPct val="83000"/>
                </a:lnSpc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5pPr>
              <a:lvl6pPr marL="25146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6pPr>
              <a:lvl7pPr marL="29718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7pPr>
              <a:lvl8pPr marL="34290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8pPr>
              <a:lvl9pPr marL="38862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9pPr>
            </a:lstStyle>
            <a:p>
              <a:pPr eaLnBrk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GB" altLang="en-US" sz="500" b="1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710395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Noel and Mei are interpreting this graph. </a:t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Noel says, “The flowers are exactly the same height in September.”</a:t>
            </a: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Mei says, “The flowers were the same height in June, but then Flower 2 grew slightly taller than Flower 1.”</a:t>
            </a: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Who is correct? Explain.</a:t>
            </a:r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CAEAB581-9E68-4E71-AB09-55BFF5CD37AB}"/>
              </a:ext>
            </a:extLst>
          </p:cNvPr>
          <p:cNvGrpSpPr/>
          <p:nvPr/>
        </p:nvGrpSpPr>
        <p:grpSpPr>
          <a:xfrm>
            <a:off x="1870588" y="2506822"/>
            <a:ext cx="5483941" cy="3704826"/>
            <a:chOff x="1870588" y="2506822"/>
            <a:chExt cx="5483941" cy="3704826"/>
          </a:xfrm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DC74BFFD-2335-4E63-95B6-3E9E67CCD860}"/>
                </a:ext>
              </a:extLst>
            </p:cNvPr>
            <p:cNvSpPr/>
            <p:nvPr/>
          </p:nvSpPr>
          <p:spPr>
            <a:xfrm>
              <a:off x="1870588" y="2523862"/>
              <a:ext cx="5483941" cy="368778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00" dirty="0">
                <a:latin typeface="Century Gothic" panose="020B0502020202020204" pitchFamily="34" charset="0"/>
              </a:endParaRPr>
            </a:p>
          </p:txBody>
        </p:sp>
        <p:graphicFrame>
          <p:nvGraphicFramePr>
            <p:cNvPr id="22" name="Chart 21">
              <a:extLst>
                <a:ext uri="{FF2B5EF4-FFF2-40B4-BE49-F238E27FC236}">
                  <a16:creationId xmlns:a16="http://schemas.microsoft.com/office/drawing/2014/main" id="{4FC90B3D-F96F-46AB-864E-9A6A9783AD46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3142188086"/>
                </p:ext>
              </p:extLst>
            </p:nvPr>
          </p:nvGraphicFramePr>
          <p:xfrm>
            <a:off x="1911146" y="2506822"/>
            <a:ext cx="5402824" cy="3687786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</p:grpSp>
      <p:grpSp>
        <p:nvGrpSpPr>
          <p:cNvPr id="10" name="Group 3">
            <a:extLst>
              <a:ext uri="{FF2B5EF4-FFF2-40B4-BE49-F238E27FC236}">
                <a16:creationId xmlns:a16="http://schemas.microsoft.com/office/drawing/2014/main" id="{97E6921A-0B52-44B0-8A14-5F56273657B0}"/>
              </a:ext>
            </a:extLst>
          </p:cNvPr>
          <p:cNvGrpSpPr>
            <a:grpSpLocks/>
          </p:cNvGrpSpPr>
          <p:nvPr/>
        </p:nvGrpSpPr>
        <p:grpSpPr bwMode="auto">
          <a:xfrm>
            <a:off x="0" y="6488989"/>
            <a:ext cx="1260476" cy="368300"/>
            <a:chOff x="1" y="6007"/>
            <a:chExt cx="794" cy="232"/>
          </a:xfrm>
        </p:grpSpPr>
        <p:pic>
          <p:nvPicPr>
            <p:cNvPr id="11" name="Picture 4">
              <a:extLst>
                <a:ext uri="{FF2B5EF4-FFF2-40B4-BE49-F238E27FC236}">
                  <a16:creationId xmlns:a16="http://schemas.microsoft.com/office/drawing/2014/main" id="{A6BF6463-7B7A-41C6-A3A7-13DA2704C62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" y="6007"/>
              <a:ext cx="495" cy="1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12" name="Rectangle 5">
              <a:extLst>
                <a:ext uri="{FF2B5EF4-FFF2-40B4-BE49-F238E27FC236}">
                  <a16:creationId xmlns:a16="http://schemas.microsoft.com/office/drawing/2014/main" id="{1E3DC270-D362-45F8-9976-2473600869D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" y="6133"/>
              <a:ext cx="794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lnSpc>
                  <a:spcPct val="83000"/>
                </a:lnSpc>
                <a:spcAft>
                  <a:spcPts val="142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1pPr>
              <a:lvl2pPr>
                <a:lnSpc>
                  <a:spcPct val="83000"/>
                </a:lnSpc>
                <a:spcAft>
                  <a:spcPts val="113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2pPr>
              <a:lvl3pPr>
                <a:lnSpc>
                  <a:spcPct val="83000"/>
                </a:lnSpc>
                <a:spcAft>
                  <a:spcPts val="85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3pPr>
              <a:lvl4pPr>
                <a:lnSpc>
                  <a:spcPct val="83000"/>
                </a:lnSpc>
                <a:spcAft>
                  <a:spcPts val="57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4pPr>
              <a:lvl5pPr>
                <a:lnSpc>
                  <a:spcPct val="83000"/>
                </a:lnSpc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5pPr>
              <a:lvl6pPr marL="25146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6pPr>
              <a:lvl7pPr marL="29718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7pPr>
              <a:lvl8pPr marL="34290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8pPr>
              <a:lvl9pPr marL="38862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9pPr>
            </a:lstStyle>
            <a:p>
              <a:pPr eaLnBrk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670615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Noel and Mei are interpreting this graph. </a:t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Noel says, “The flowers are exactly the same height in September.”</a:t>
            </a: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Mei says, “The flowers were the same height in June, but then Flower 2 grew slightly taller than Flower 1.”</a:t>
            </a: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Who is correct? Explain.</a:t>
            </a:r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3DE30C3-4A6D-404C-BBE3-392E574E379C}"/>
              </a:ext>
            </a:extLst>
          </p:cNvPr>
          <p:cNvSpPr/>
          <p:nvPr/>
        </p:nvSpPr>
        <p:spPr>
          <a:xfrm>
            <a:off x="275303" y="3244371"/>
            <a:ext cx="291951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514350">
              <a:defRPr/>
            </a:pPr>
            <a:r>
              <a:rPr lang="en-GB" sz="2000" b="1" dirty="0">
                <a:latin typeface="Century Gothic" panose="020B0502020202020204" pitchFamily="34" charset="0"/>
              </a:rPr>
              <a:t>Mei is correct because... </a:t>
            </a:r>
            <a:br>
              <a:rPr lang="en-GB" sz="2000" b="1" dirty="0">
                <a:latin typeface="Century Gothic" panose="020B0502020202020204" pitchFamily="34" charset="0"/>
              </a:rPr>
            </a:br>
            <a:br>
              <a:rPr lang="en-GB" sz="2000" b="1" dirty="0">
                <a:latin typeface="Century Gothic" panose="020B0502020202020204" pitchFamily="34" charset="0"/>
              </a:rPr>
            </a:br>
            <a:endParaRPr lang="en-GB" sz="2000" b="1" dirty="0">
              <a:latin typeface="Century Gothic" panose="020B0502020202020204" pitchFamily="34" charset="0"/>
            </a:endParaRPr>
          </a:p>
        </p:txBody>
      </p:sp>
      <p:grpSp>
        <p:nvGrpSpPr>
          <p:cNvPr id="11" name="Group 3">
            <a:extLst>
              <a:ext uri="{FF2B5EF4-FFF2-40B4-BE49-F238E27FC236}">
                <a16:creationId xmlns:a16="http://schemas.microsoft.com/office/drawing/2014/main" id="{CF198379-A94D-4D41-936B-03986116376F}"/>
              </a:ext>
            </a:extLst>
          </p:cNvPr>
          <p:cNvGrpSpPr>
            <a:grpSpLocks/>
          </p:cNvGrpSpPr>
          <p:nvPr/>
        </p:nvGrpSpPr>
        <p:grpSpPr bwMode="auto">
          <a:xfrm>
            <a:off x="0" y="6488989"/>
            <a:ext cx="1260476" cy="368300"/>
            <a:chOff x="1" y="6007"/>
            <a:chExt cx="794" cy="232"/>
          </a:xfrm>
        </p:grpSpPr>
        <p:pic>
          <p:nvPicPr>
            <p:cNvPr id="12" name="Picture 4">
              <a:extLst>
                <a:ext uri="{FF2B5EF4-FFF2-40B4-BE49-F238E27FC236}">
                  <a16:creationId xmlns:a16="http://schemas.microsoft.com/office/drawing/2014/main" id="{321BF297-7D08-4BFF-8331-D5972911090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" y="6007"/>
              <a:ext cx="495" cy="1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13" name="Rectangle 5">
              <a:extLst>
                <a:ext uri="{FF2B5EF4-FFF2-40B4-BE49-F238E27FC236}">
                  <a16:creationId xmlns:a16="http://schemas.microsoft.com/office/drawing/2014/main" id="{415A19C7-81E8-4570-B5F5-5EE0332F22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" y="6133"/>
              <a:ext cx="794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lnSpc>
                  <a:spcPct val="83000"/>
                </a:lnSpc>
                <a:spcAft>
                  <a:spcPts val="142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1pPr>
              <a:lvl2pPr>
                <a:lnSpc>
                  <a:spcPct val="83000"/>
                </a:lnSpc>
                <a:spcAft>
                  <a:spcPts val="113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2pPr>
              <a:lvl3pPr>
                <a:lnSpc>
                  <a:spcPct val="83000"/>
                </a:lnSpc>
                <a:spcAft>
                  <a:spcPts val="85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3pPr>
              <a:lvl4pPr>
                <a:lnSpc>
                  <a:spcPct val="83000"/>
                </a:lnSpc>
                <a:spcAft>
                  <a:spcPts val="57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4pPr>
              <a:lvl5pPr>
                <a:lnSpc>
                  <a:spcPct val="83000"/>
                </a:lnSpc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5pPr>
              <a:lvl6pPr marL="25146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6pPr>
              <a:lvl7pPr marL="29718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7pPr>
              <a:lvl8pPr marL="34290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8pPr>
              <a:lvl9pPr marL="38862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9pPr>
            </a:lstStyle>
            <a:p>
              <a:pPr eaLnBrk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F5AF0429-D54D-4597-A58B-0B0C63247855}"/>
              </a:ext>
            </a:extLst>
          </p:cNvPr>
          <p:cNvGrpSpPr/>
          <p:nvPr/>
        </p:nvGrpSpPr>
        <p:grpSpPr>
          <a:xfrm>
            <a:off x="3221724" y="2506822"/>
            <a:ext cx="5483941" cy="3704826"/>
            <a:chOff x="1870588" y="2506822"/>
            <a:chExt cx="5483941" cy="3704826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1E0423A2-F9CF-409A-8E3A-B0A97D5000A4}"/>
                </a:ext>
              </a:extLst>
            </p:cNvPr>
            <p:cNvSpPr/>
            <p:nvPr/>
          </p:nvSpPr>
          <p:spPr>
            <a:xfrm>
              <a:off x="1870588" y="2523862"/>
              <a:ext cx="5483941" cy="368778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00" dirty="0">
                <a:latin typeface="Century Gothic" panose="020B0502020202020204" pitchFamily="34" charset="0"/>
              </a:endParaRPr>
            </a:p>
          </p:txBody>
        </p:sp>
        <p:graphicFrame>
          <p:nvGraphicFramePr>
            <p:cNvPr id="20" name="Chart 19">
              <a:extLst>
                <a:ext uri="{FF2B5EF4-FFF2-40B4-BE49-F238E27FC236}">
                  <a16:creationId xmlns:a16="http://schemas.microsoft.com/office/drawing/2014/main" id="{75FD5CFF-187E-45B2-BAE9-73CFBDCCA5FC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661039285"/>
                </p:ext>
              </p:extLst>
            </p:nvPr>
          </p:nvGraphicFramePr>
          <p:xfrm>
            <a:off x="1911146" y="2506822"/>
            <a:ext cx="5402824" cy="3687786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15228371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Noel and Mei are interpreting this graph. </a:t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Noel says, “The flowers are exactly the same height in September.”</a:t>
            </a: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Mei says, “The flowers were the same height in June, but then Flower 2 grew slightly taller than Flower 1.”</a:t>
            </a: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Who is correct? Explain.</a:t>
            </a:r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3DE30C3-4A6D-404C-BBE3-392E574E379C}"/>
              </a:ext>
            </a:extLst>
          </p:cNvPr>
          <p:cNvSpPr/>
          <p:nvPr/>
        </p:nvSpPr>
        <p:spPr>
          <a:xfrm>
            <a:off x="275303" y="3244371"/>
            <a:ext cx="291951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514350">
              <a:defRPr/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Mei is correct because in June, both flowers are 4ft in height and in July, Flower 2 is about 1ft taller than Flower 1.</a:t>
            </a:r>
            <a:b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</a:br>
            <a:b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</a:br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11" name="Group 3">
            <a:extLst>
              <a:ext uri="{FF2B5EF4-FFF2-40B4-BE49-F238E27FC236}">
                <a16:creationId xmlns:a16="http://schemas.microsoft.com/office/drawing/2014/main" id="{CF198379-A94D-4D41-936B-03986116376F}"/>
              </a:ext>
            </a:extLst>
          </p:cNvPr>
          <p:cNvGrpSpPr>
            <a:grpSpLocks/>
          </p:cNvGrpSpPr>
          <p:nvPr/>
        </p:nvGrpSpPr>
        <p:grpSpPr bwMode="auto">
          <a:xfrm>
            <a:off x="0" y="6488989"/>
            <a:ext cx="1260476" cy="368300"/>
            <a:chOff x="1" y="6007"/>
            <a:chExt cx="794" cy="232"/>
          </a:xfrm>
        </p:grpSpPr>
        <p:pic>
          <p:nvPicPr>
            <p:cNvPr id="12" name="Picture 4">
              <a:extLst>
                <a:ext uri="{FF2B5EF4-FFF2-40B4-BE49-F238E27FC236}">
                  <a16:creationId xmlns:a16="http://schemas.microsoft.com/office/drawing/2014/main" id="{321BF297-7D08-4BFF-8331-D5972911090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" y="6007"/>
              <a:ext cx="495" cy="1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13" name="Rectangle 5">
              <a:extLst>
                <a:ext uri="{FF2B5EF4-FFF2-40B4-BE49-F238E27FC236}">
                  <a16:creationId xmlns:a16="http://schemas.microsoft.com/office/drawing/2014/main" id="{415A19C7-81E8-4570-B5F5-5EE0332F22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" y="6133"/>
              <a:ext cx="794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lnSpc>
                  <a:spcPct val="83000"/>
                </a:lnSpc>
                <a:spcAft>
                  <a:spcPts val="142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1pPr>
              <a:lvl2pPr>
                <a:lnSpc>
                  <a:spcPct val="83000"/>
                </a:lnSpc>
                <a:spcAft>
                  <a:spcPts val="113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2pPr>
              <a:lvl3pPr>
                <a:lnSpc>
                  <a:spcPct val="83000"/>
                </a:lnSpc>
                <a:spcAft>
                  <a:spcPts val="85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3pPr>
              <a:lvl4pPr>
                <a:lnSpc>
                  <a:spcPct val="83000"/>
                </a:lnSpc>
                <a:spcAft>
                  <a:spcPts val="57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4pPr>
              <a:lvl5pPr>
                <a:lnSpc>
                  <a:spcPct val="83000"/>
                </a:lnSpc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5pPr>
              <a:lvl6pPr marL="25146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6pPr>
              <a:lvl7pPr marL="29718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7pPr>
              <a:lvl8pPr marL="34290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8pPr>
              <a:lvl9pPr marL="38862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9pPr>
            </a:lstStyle>
            <a:p>
              <a:pPr eaLnBrk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F5AF0429-D54D-4597-A58B-0B0C63247855}"/>
              </a:ext>
            </a:extLst>
          </p:cNvPr>
          <p:cNvGrpSpPr/>
          <p:nvPr/>
        </p:nvGrpSpPr>
        <p:grpSpPr>
          <a:xfrm>
            <a:off x="3221724" y="2506822"/>
            <a:ext cx="5483941" cy="3704826"/>
            <a:chOff x="1870588" y="2506822"/>
            <a:chExt cx="5483941" cy="3704826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1E0423A2-F9CF-409A-8E3A-B0A97D5000A4}"/>
                </a:ext>
              </a:extLst>
            </p:cNvPr>
            <p:cNvSpPr/>
            <p:nvPr/>
          </p:nvSpPr>
          <p:spPr>
            <a:xfrm>
              <a:off x="1870588" y="2523862"/>
              <a:ext cx="5483941" cy="368778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00" dirty="0">
                <a:latin typeface="Century Gothic" panose="020B0502020202020204" pitchFamily="34" charset="0"/>
              </a:endParaRPr>
            </a:p>
          </p:txBody>
        </p:sp>
        <p:graphicFrame>
          <p:nvGraphicFramePr>
            <p:cNvPr id="20" name="Chart 19">
              <a:extLst>
                <a:ext uri="{FF2B5EF4-FFF2-40B4-BE49-F238E27FC236}">
                  <a16:creationId xmlns:a16="http://schemas.microsoft.com/office/drawing/2014/main" id="{75FD5CFF-187E-45B2-BAE9-73CFBDCCA5FC}"/>
                </a:ext>
              </a:extLst>
            </p:cNvPr>
            <p:cNvGraphicFramePr/>
            <p:nvPr/>
          </p:nvGraphicFramePr>
          <p:xfrm>
            <a:off x="1911146" y="2506822"/>
            <a:ext cx="5402824" cy="3687786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42938482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Henri and Georgia are choosing a site to go camping. 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site is the warmest throughout the night?  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They each need extra warm socks for any temperatures under 6˚C, and a hot water bottle each for any temperatures under 4˚C. What extra supplies will they need for each site?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B89BE270-A1E3-4C93-AD58-DB858EA5FB16}"/>
              </a:ext>
            </a:extLst>
          </p:cNvPr>
          <p:cNvGrpSpPr/>
          <p:nvPr/>
        </p:nvGrpSpPr>
        <p:grpSpPr>
          <a:xfrm>
            <a:off x="1059165" y="1327352"/>
            <a:ext cx="7025671" cy="3136493"/>
            <a:chOff x="1104547" y="2300753"/>
            <a:chExt cx="7007066" cy="3861735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8ACBC561-26F9-4E1C-A247-1EA338592B27}"/>
                </a:ext>
              </a:extLst>
            </p:cNvPr>
            <p:cNvSpPr/>
            <p:nvPr/>
          </p:nvSpPr>
          <p:spPr>
            <a:xfrm>
              <a:off x="1104547" y="2300754"/>
              <a:ext cx="7007066" cy="333816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graphicFrame>
          <p:nvGraphicFramePr>
            <p:cNvPr id="7" name="Chart 6">
              <a:extLst>
                <a:ext uri="{FF2B5EF4-FFF2-40B4-BE49-F238E27FC236}">
                  <a16:creationId xmlns:a16="http://schemas.microsoft.com/office/drawing/2014/main" id="{898A1AA9-193A-4A84-B332-362BEBBABD3C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2581628158"/>
                </p:ext>
              </p:extLst>
            </p:nvPr>
          </p:nvGraphicFramePr>
          <p:xfrm>
            <a:off x="1104547" y="2300753"/>
            <a:ext cx="6934906" cy="386173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</p:grpSp>
      <p:grpSp>
        <p:nvGrpSpPr>
          <p:cNvPr id="10" name="Group 3">
            <a:extLst>
              <a:ext uri="{FF2B5EF4-FFF2-40B4-BE49-F238E27FC236}">
                <a16:creationId xmlns:a16="http://schemas.microsoft.com/office/drawing/2014/main" id="{B198D32F-1614-40C8-B2C8-A3FBCC185C85}"/>
              </a:ext>
            </a:extLst>
          </p:cNvPr>
          <p:cNvGrpSpPr>
            <a:grpSpLocks/>
          </p:cNvGrpSpPr>
          <p:nvPr/>
        </p:nvGrpSpPr>
        <p:grpSpPr bwMode="auto">
          <a:xfrm>
            <a:off x="0" y="6488989"/>
            <a:ext cx="1260476" cy="368300"/>
            <a:chOff x="1" y="6007"/>
            <a:chExt cx="794" cy="232"/>
          </a:xfrm>
        </p:grpSpPr>
        <p:pic>
          <p:nvPicPr>
            <p:cNvPr id="11" name="Picture 4">
              <a:extLst>
                <a:ext uri="{FF2B5EF4-FFF2-40B4-BE49-F238E27FC236}">
                  <a16:creationId xmlns:a16="http://schemas.microsoft.com/office/drawing/2014/main" id="{01F39B75-70E9-4730-8EEF-3844DB2EAD0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" y="6007"/>
              <a:ext cx="495" cy="1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12" name="Rectangle 5">
              <a:extLst>
                <a:ext uri="{FF2B5EF4-FFF2-40B4-BE49-F238E27FC236}">
                  <a16:creationId xmlns:a16="http://schemas.microsoft.com/office/drawing/2014/main" id="{C941F0DB-F9C2-478B-8D08-1E04941D8E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" y="6133"/>
              <a:ext cx="794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lnSpc>
                  <a:spcPct val="83000"/>
                </a:lnSpc>
                <a:spcAft>
                  <a:spcPts val="142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1pPr>
              <a:lvl2pPr>
                <a:lnSpc>
                  <a:spcPct val="83000"/>
                </a:lnSpc>
                <a:spcAft>
                  <a:spcPts val="113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2pPr>
              <a:lvl3pPr>
                <a:lnSpc>
                  <a:spcPct val="83000"/>
                </a:lnSpc>
                <a:spcAft>
                  <a:spcPts val="85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3pPr>
              <a:lvl4pPr>
                <a:lnSpc>
                  <a:spcPct val="83000"/>
                </a:lnSpc>
                <a:spcAft>
                  <a:spcPts val="57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4pPr>
              <a:lvl5pPr>
                <a:lnSpc>
                  <a:spcPct val="83000"/>
                </a:lnSpc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5pPr>
              <a:lvl6pPr marL="25146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6pPr>
              <a:lvl7pPr marL="29718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7pPr>
              <a:lvl8pPr marL="34290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8pPr>
              <a:lvl9pPr marL="38862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9pPr>
            </a:lstStyle>
            <a:p>
              <a:pPr eaLnBrk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3186847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Henri and Georgia are choosing a site to go camping. 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site is the warmest throughout the night?  </a:t>
            </a: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The sheltered site is warmer throughout the night. 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They each need extra warm socks for any temperatures under 6˚C, and a hot water bottle each for any temperatures under 4˚C. What extra supplies will they need for each site?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On the beach, they will each need one pair of socks and one hot water bottle. On the sheltered campsite, they won’t need any extra supplies</a:t>
            </a: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10" name="Group 3">
            <a:extLst>
              <a:ext uri="{FF2B5EF4-FFF2-40B4-BE49-F238E27FC236}">
                <a16:creationId xmlns:a16="http://schemas.microsoft.com/office/drawing/2014/main" id="{50D00814-E1A3-4D69-8064-17AFAC403631}"/>
              </a:ext>
            </a:extLst>
          </p:cNvPr>
          <p:cNvGrpSpPr>
            <a:grpSpLocks/>
          </p:cNvGrpSpPr>
          <p:nvPr/>
        </p:nvGrpSpPr>
        <p:grpSpPr bwMode="auto">
          <a:xfrm>
            <a:off x="0" y="6488989"/>
            <a:ext cx="1260476" cy="368300"/>
            <a:chOff x="1" y="6007"/>
            <a:chExt cx="794" cy="232"/>
          </a:xfrm>
        </p:grpSpPr>
        <p:pic>
          <p:nvPicPr>
            <p:cNvPr id="11" name="Picture 4">
              <a:extLst>
                <a:ext uri="{FF2B5EF4-FFF2-40B4-BE49-F238E27FC236}">
                  <a16:creationId xmlns:a16="http://schemas.microsoft.com/office/drawing/2014/main" id="{42B3F96B-1C70-491C-960C-62174CAE077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" y="6007"/>
              <a:ext cx="495" cy="1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12" name="Rectangle 5">
              <a:extLst>
                <a:ext uri="{FF2B5EF4-FFF2-40B4-BE49-F238E27FC236}">
                  <a16:creationId xmlns:a16="http://schemas.microsoft.com/office/drawing/2014/main" id="{E0FFD158-306F-4102-8C4C-A7464E75A79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" y="6133"/>
              <a:ext cx="794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lnSpc>
                  <a:spcPct val="83000"/>
                </a:lnSpc>
                <a:spcAft>
                  <a:spcPts val="142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1pPr>
              <a:lvl2pPr>
                <a:lnSpc>
                  <a:spcPct val="83000"/>
                </a:lnSpc>
                <a:spcAft>
                  <a:spcPts val="113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2pPr>
              <a:lvl3pPr>
                <a:lnSpc>
                  <a:spcPct val="83000"/>
                </a:lnSpc>
                <a:spcAft>
                  <a:spcPts val="85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3pPr>
              <a:lvl4pPr>
                <a:lnSpc>
                  <a:spcPct val="83000"/>
                </a:lnSpc>
                <a:spcAft>
                  <a:spcPts val="57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4pPr>
              <a:lvl5pPr>
                <a:lnSpc>
                  <a:spcPct val="83000"/>
                </a:lnSpc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5pPr>
              <a:lvl6pPr marL="25146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6pPr>
              <a:lvl7pPr marL="29718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7pPr>
              <a:lvl8pPr marL="34290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8pPr>
              <a:lvl9pPr marL="38862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9pPr>
            </a:lstStyle>
            <a:p>
              <a:pPr eaLnBrk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  <p:pic>
        <p:nvPicPr>
          <p:cNvPr id="5" name="Picture 4">
            <a:extLst>
              <a:ext uri="{FF2B5EF4-FFF2-40B4-BE49-F238E27FC236}">
                <a16:creationId xmlns:a16="http://schemas.microsoft.com/office/drawing/2014/main" id="{670F7100-66B9-4CB0-9BF3-5D9B91DD23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9102" y="1230369"/>
            <a:ext cx="5285795" cy="2358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19001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E2B28500E97074E9232E002F87A0DA8" ma:contentTypeVersion="9" ma:contentTypeDescription="Create a new document." ma:contentTypeScope="" ma:versionID="02f329b899d1e0c453f9d86bb194f90f">
  <xsd:schema xmlns:xsd="http://www.w3.org/2001/XMLSchema" xmlns:xs="http://www.w3.org/2001/XMLSchema" xmlns:p="http://schemas.microsoft.com/office/2006/metadata/properties" xmlns:ns2="86144f90-c7b6-48d0-aae5-f5e9e48cc3df" xmlns:ns3="5c7a0828-c5e4-45f8-a074-18a8fdc88ec6" targetNamespace="http://schemas.microsoft.com/office/2006/metadata/properties" ma:root="true" ma:fieldsID="1d87f36caa9ec3a2d6f114e9f26bf426" ns2:_="" ns3:_="">
    <xsd:import namespace="86144f90-c7b6-48d0-aae5-f5e9e48cc3df"/>
    <xsd:import namespace="5c7a0828-c5e4-45f8-a074-18a8fdc88ec6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EventHashCode" minOccurs="0"/>
                <xsd:element ref="ns3:MediaServiceGenerationTim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144f90-c7b6-48d0-aae5-f5e9e48cc3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a0828-c5e4-45f8-a074-18a8fdc88ec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MediaServiceAutoTags" ma:description="" ma:internalName="MediaServiceAutoTags" ma:readOnly="true">
      <xsd:simpleType>
        <xsd:restriction base="dms:Text"/>
      </xsd:simpleType>
    </xsd:element>
    <xsd:element name="MediaServiceOCR" ma:index="13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BE7001C-4FE1-4FF1-8D32-419BDEA7C0F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EF8F11D-A449-4684-B8E0-461263A2E192}">
  <ds:schemaRefs>
    <ds:schemaRef ds:uri="http://purl.org/dc/elements/1.1/"/>
    <ds:schemaRef ds:uri="http://purl.org/dc/dcmitype/"/>
    <ds:schemaRef ds:uri="http://schemas.microsoft.com/sharepoint/v3"/>
    <ds:schemaRef ds:uri="http://schemas.openxmlformats.org/package/2006/metadata/core-properties"/>
    <ds:schemaRef ds:uri="http://purl.org/dc/terms/"/>
    <ds:schemaRef ds:uri="http://www.w3.org/XML/1998/namespace"/>
    <ds:schemaRef ds:uri="http://schemas.microsoft.com/office/infopath/2007/PartnerControls"/>
    <ds:schemaRef ds:uri="http://schemas.microsoft.com/office/2006/documentManagement/types"/>
    <ds:schemaRef ds:uri="http://schemas.microsoft.com/office/2006/metadata/properties"/>
    <ds:schemaRef ds:uri="0f0ae0ff-29c4-4766-b250-c1a9bee8d430"/>
    <ds:schemaRef ds:uri="86144f90-c7b6-48d0-aae5-f5e9e48cc3df"/>
  </ds:schemaRefs>
</ds:datastoreItem>
</file>

<file path=customXml/itemProps3.xml><?xml version="1.0" encoding="utf-8"?>
<ds:datastoreItem xmlns:ds="http://schemas.openxmlformats.org/officeDocument/2006/customXml" ds:itemID="{B56FD497-9207-44BB-A7C2-9DB5F606A9D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6144f90-c7b6-48d0-aae5-f5e9e48cc3df"/>
    <ds:schemaRef ds:uri="5c7a0828-c5e4-45f8-a074-18a8fdc88ec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1673</TotalTime>
  <Words>976</Words>
  <Application>Microsoft Macintosh PowerPoint</Application>
  <PresentationFormat>On-screen Show (4:3)</PresentationFormat>
  <Paragraphs>272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Arial</vt:lpstr>
      <vt:lpstr>Calibri</vt:lpstr>
      <vt:lpstr>Calibri Light</vt:lpstr>
      <vt:lpstr>Century Gothic</vt:lpstr>
      <vt:lpstr>SassoonCRInfantMedium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Ashleigh Sobol</dc:creator>
  <cp:lastModifiedBy>Microsoft Office User</cp:lastModifiedBy>
  <cp:revision>112</cp:revision>
  <dcterms:created xsi:type="dcterms:W3CDTF">2018-03-17T10:08:43Z</dcterms:created>
  <dcterms:modified xsi:type="dcterms:W3CDTF">2020-03-26T21:57:39Z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0x0101002E2B28500E97074E9232E002F87A0DA8</vt:lpwstr>
  </property>
  <property fmtid="{D5CDD505-2E9C-101B-9397-08002B2CF9AE}" pid="3" name="TaxKeyword">
    <vt:lpwstr/>
  </property>
  <property fmtid="{D5CDD505-2E9C-101B-9397-08002B2CF9AE}" pid="4" name="AuthorIds_UIVersion_512">
    <vt:lpwstr>17</vt:lpwstr>
  </property>
</Properties>
</file>