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3" r:id="rId3"/>
    <p:sldId id="309" r:id="rId4"/>
    <p:sldId id="295" r:id="rId5"/>
    <p:sldId id="321" r:id="rId6"/>
    <p:sldId id="311" r:id="rId7"/>
    <p:sldId id="312" r:id="rId8"/>
    <p:sldId id="324" r:id="rId9"/>
    <p:sldId id="317" r:id="rId10"/>
  </p:sldIdLst>
  <p:sldSz cx="9144000" cy="6858000" type="screen4x3"/>
  <p:notesSz cx="6858000" cy="9144000"/>
  <p:embeddedFontLst>
    <p:embeddedFont>
      <p:font typeface="Roboto" panose="02000000000000000000" pitchFamily="2" charset="0"/>
      <p:regular r:id="rId13"/>
      <p:bold r:id="rId14"/>
      <p:italic r:id="rId15"/>
      <p:boldItalic r:id="rId16"/>
    </p:embeddedFont>
    <p:embeddedFont>
      <p:font typeface="Twinkl" pitchFamily="2" charset="77"/>
      <p:regular r:id="rId17"/>
      <p:bold r:id="rId18"/>
    </p:embeddedFont>
    <p:embeddedFont>
      <p:font typeface="Twinkl SemiBold" pitchFamily="2" charset="77"/>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000"/>
    <a:srgbClr val="F08215"/>
    <a:srgbClr val="0076B0"/>
    <a:srgbClr val="FFE000"/>
    <a:srgbClr val="E5C800"/>
    <a:srgbClr val="FFEDAA"/>
    <a:srgbClr val="E94E13"/>
    <a:srgbClr val="BF0A2A"/>
    <a:srgbClr val="4A3682"/>
    <a:srgbClr val="B9B8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howGuides="1">
      <p:cViewPr varScale="1">
        <p:scale>
          <a:sx n="96" d="100"/>
          <a:sy n="96" d="100"/>
        </p:scale>
        <p:origin x="1520" y="16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28/04/2020</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28/04/2020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431230"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6" name="Content Placeholder 15"/>
          <p:cNvSpPr>
            <a:spLocks noGrp="1"/>
          </p:cNvSpPr>
          <p:nvPr>
            <p:ph idx="1"/>
          </p:nvPr>
        </p:nvSpPr>
        <p:spPr/>
        <p:txBody>
          <a:bodyPr>
            <a:normAutofit/>
          </a:bodyPr>
          <a:lstStyle/>
          <a:p>
            <a:r>
              <a:rPr lang="en-GB" dirty="0"/>
              <a:t>Over the last 2 weeks there have been some activities based on your wellbeing. They looked at control and having a positive mindset. </a:t>
            </a:r>
          </a:p>
          <a:p>
            <a:pPr marL="0" indent="0">
              <a:buNone/>
            </a:pPr>
            <a:endParaRPr lang="en-GB" dirty="0"/>
          </a:p>
        </p:txBody>
      </p:sp>
      <p:sp>
        <p:nvSpPr>
          <p:cNvPr id="9" name="TextBox 21"/>
          <p:cNvSpPr txBox="1">
            <a:spLocks noChangeArrowheads="1"/>
          </p:cNvSpPr>
          <p:nvPr/>
        </p:nvSpPr>
        <p:spPr bwMode="auto">
          <a:xfrm>
            <a:off x="2483768" y="6245477"/>
            <a:ext cx="4032448" cy="99760"/>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
        <p:nvSpPr>
          <p:cNvPr id="2" name="TextBox 1">
            <a:extLst>
              <a:ext uri="{FF2B5EF4-FFF2-40B4-BE49-F238E27FC236}">
                <a16:creationId xmlns:a16="http://schemas.microsoft.com/office/drawing/2014/main" id="{D85A651A-A6DA-F34D-BE32-B55A26444C17}"/>
              </a:ext>
            </a:extLst>
          </p:cNvPr>
          <p:cNvSpPr txBox="1"/>
          <p:nvPr/>
        </p:nvSpPr>
        <p:spPr>
          <a:xfrm>
            <a:off x="899592" y="3429000"/>
            <a:ext cx="7128792" cy="1754326"/>
          </a:xfrm>
          <a:prstGeom prst="rect">
            <a:avLst/>
          </a:prstGeom>
          <a:noFill/>
        </p:spPr>
        <p:txBody>
          <a:bodyPr wrap="square" rtlCol="0">
            <a:spAutoFit/>
          </a:bodyPr>
          <a:lstStyle/>
          <a:p>
            <a:r>
              <a:rPr lang="en-US" dirty="0"/>
              <a:t>Today will focus on kindness and then your plans for the future. </a:t>
            </a:r>
          </a:p>
          <a:p>
            <a:endParaRPr lang="en-US" dirty="0"/>
          </a:p>
          <a:p>
            <a:r>
              <a:rPr lang="en-US" dirty="0"/>
              <a:t>In a time like this, it is important to remember it will not be forever, it will end and life will be a bit more normal again. </a:t>
            </a:r>
          </a:p>
          <a:p>
            <a:endParaRPr lang="en-US" dirty="0"/>
          </a:p>
          <a:p>
            <a:r>
              <a:rPr lang="en-US" dirty="0"/>
              <a:t>Hopefully today’s work will help you think a bit about this.  </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snow covered mountain&#10;&#10;Description automatically generated">
            <a:extLst>
              <a:ext uri="{FF2B5EF4-FFF2-40B4-BE49-F238E27FC236}">
                <a16:creationId xmlns:a16="http://schemas.microsoft.com/office/drawing/2014/main" id="{B1C4EF54-3A8B-4A39-AA3F-46346261F79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95536" y="3284984"/>
            <a:ext cx="8339172" cy="3376947"/>
          </a:xfrm>
          <a:prstGeom prst="rect">
            <a:avLst/>
          </a:prstGeom>
        </p:spPr>
      </p:pic>
      <p:pic>
        <p:nvPicPr>
          <p:cNvPr id="8" name="Picture 7" descr="A picture containing device, player&#10;&#10;Description automatically generated">
            <a:extLst>
              <a:ext uri="{FF2B5EF4-FFF2-40B4-BE49-F238E27FC236}">
                <a16:creationId xmlns:a16="http://schemas.microsoft.com/office/drawing/2014/main" id="{CCF8904C-76A8-4A63-9F07-61DE0BCF44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3078" y="3789040"/>
            <a:ext cx="5364088" cy="2690869"/>
          </a:xfrm>
          <a:prstGeom prst="rect">
            <a:avLst/>
          </a:prstGeom>
        </p:spPr>
      </p:pic>
      <p:pic>
        <p:nvPicPr>
          <p:cNvPr id="13" name="Picture 12">
            <a:extLst>
              <a:ext uri="{FF2B5EF4-FFF2-40B4-BE49-F238E27FC236}">
                <a16:creationId xmlns:a16="http://schemas.microsoft.com/office/drawing/2014/main" id="{A2DFCAAF-659A-4416-B69A-48072C6AA36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09218" y="3284984"/>
            <a:ext cx="8339171" cy="3376947"/>
          </a:xfrm>
          <a:prstGeom prst="rect">
            <a:avLst/>
          </a:prstGeom>
        </p:spPr>
      </p:pic>
      <p:sp>
        <p:nvSpPr>
          <p:cNvPr id="2" name="Title 1"/>
          <p:cNvSpPr>
            <a:spLocks noGrp="1"/>
          </p:cNvSpPr>
          <p:nvPr>
            <p:ph type="title"/>
          </p:nvPr>
        </p:nvSpPr>
        <p:spPr/>
        <p:txBody>
          <a:bodyPr/>
          <a:lstStyle/>
          <a:p>
            <a:r>
              <a:rPr lang="en-GB" dirty="0">
                <a:latin typeface="Twinkl" pitchFamily="2" charset="0"/>
              </a:rPr>
              <a:t>What Is Wellbeing?</a:t>
            </a:r>
          </a:p>
        </p:txBody>
      </p:sp>
      <p:sp>
        <p:nvSpPr>
          <p:cNvPr id="10" name="TextBox 9">
            <a:extLst>
              <a:ext uri="{FF2B5EF4-FFF2-40B4-BE49-F238E27FC236}">
                <a16:creationId xmlns:a16="http://schemas.microsoft.com/office/drawing/2014/main" id="{A6F29F2E-27A1-44C5-AEC1-1B3CAC85406B}"/>
              </a:ext>
            </a:extLst>
          </p:cNvPr>
          <p:cNvSpPr txBox="1"/>
          <p:nvPr/>
        </p:nvSpPr>
        <p:spPr>
          <a:xfrm>
            <a:off x="755576" y="1412776"/>
            <a:ext cx="7632700" cy="1708160"/>
          </a:xfrm>
          <a:prstGeom prst="rect">
            <a:avLst/>
          </a:prstGeom>
          <a:noFill/>
        </p:spPr>
        <p:txBody>
          <a:bodyPr wrap="square" rtlCol="0">
            <a:spAutoFit/>
          </a:bodyPr>
          <a:lstStyle/>
          <a:p>
            <a:pPr>
              <a:lnSpc>
                <a:spcPct val="150000"/>
              </a:lnSpc>
            </a:pPr>
            <a:r>
              <a:rPr lang="en-GB" dirty="0"/>
              <a:t>When you try to look after your own wellbeing, you think about:</a:t>
            </a:r>
          </a:p>
          <a:p>
            <a:pPr marL="285750" indent="-285750">
              <a:lnSpc>
                <a:spcPct val="150000"/>
              </a:lnSpc>
              <a:buFont typeface="Arial" panose="020B0604020202020204" pitchFamily="34" charset="0"/>
              <a:buChar char="•"/>
            </a:pPr>
            <a:r>
              <a:rPr lang="en-GB" dirty="0"/>
              <a:t>how comfortable you are (both physically and mentally);</a:t>
            </a:r>
          </a:p>
          <a:p>
            <a:pPr marL="285750" indent="-285750">
              <a:lnSpc>
                <a:spcPct val="150000"/>
              </a:lnSpc>
              <a:buFont typeface="Arial" panose="020B0604020202020204" pitchFamily="34" charset="0"/>
              <a:buChar char="•"/>
            </a:pPr>
            <a:r>
              <a:rPr lang="en-GB" dirty="0"/>
              <a:t>how healthy you are (both physically and mentally); and </a:t>
            </a:r>
          </a:p>
          <a:p>
            <a:pPr marL="285750" indent="-285750">
              <a:lnSpc>
                <a:spcPct val="150000"/>
              </a:lnSpc>
              <a:buFont typeface="Arial" panose="020B0604020202020204" pitchFamily="34" charset="0"/>
              <a:buChar char="•"/>
            </a:pPr>
            <a:r>
              <a:rPr lang="en-GB" dirty="0"/>
              <a:t>how happy you are. </a:t>
            </a:r>
          </a:p>
        </p:txBody>
      </p:sp>
      <p:sp>
        <p:nvSpPr>
          <p:cNvPr id="11" name="Rectangle 10">
            <a:extLst>
              <a:ext uri="{FF2B5EF4-FFF2-40B4-BE49-F238E27FC236}">
                <a16:creationId xmlns:a16="http://schemas.microsoft.com/office/drawing/2014/main" id="{0FC2852D-3051-4503-B9D4-D46AFDAB38CE}"/>
              </a:ext>
            </a:extLst>
          </p:cNvPr>
          <p:cNvSpPr/>
          <p:nvPr/>
        </p:nvSpPr>
        <p:spPr>
          <a:xfrm>
            <a:off x="755724" y="4149079"/>
            <a:ext cx="7632700" cy="1368153"/>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lvl="0" algn="just"/>
            <a:r>
              <a:rPr lang="en-GB" dirty="0"/>
              <a:t>If life changes, you may feel a lack of control, which can then make you feel unsettled. This can affect your wellbeing and how you feel. Changes can take you out of your comfort zone and make you see life a bit differently; all of which can be unsettling. </a:t>
            </a:r>
          </a:p>
        </p:txBody>
      </p:sp>
      <p:pic>
        <p:nvPicPr>
          <p:cNvPr id="12" name="border" descr="A screen shot of a computer&#10;&#10;Description automatically generated">
            <a:extLst>
              <a:ext uri="{FF2B5EF4-FFF2-40B4-BE49-F238E27FC236}">
                <a16:creationId xmlns:a16="http://schemas.microsoft.com/office/drawing/2014/main" id="{9E7CBD24-45EA-4BC5-9BBF-C9860352D4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7032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2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75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fade">
                                      <p:cBhvr>
                                        <p:cTn id="18" dur="500"/>
                                        <p:tgtEl>
                                          <p:spTgt spid="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fade">
                                      <p:cBhvr>
                                        <p:cTn id="23" dur="500"/>
                                        <p:tgtEl>
                                          <p:spTgt spid="10">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500"/>
                                        <p:tgtEl>
                                          <p:spTgt spid="10">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750"/>
                                        <p:tgtEl>
                                          <p:spTgt spid="13"/>
                                        </p:tgtEl>
                                      </p:cBhvr>
                                    </p:animEffect>
                                  </p:childTnLst>
                                </p:cTn>
                              </p:par>
                            </p:childTnLst>
                          </p:cTn>
                        </p:par>
                        <p:par>
                          <p:cTn id="34" fill="hold">
                            <p:stCondLst>
                              <p:cond delay="750"/>
                            </p:stCondLst>
                            <p:childTnLst>
                              <p:par>
                                <p:cTn id="35" presetID="22" presetClass="entr" presetSubtype="8" fill="hold" grpId="0" nodeType="afterEffect">
                                  <p:stCondLst>
                                    <p:cond delay="25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3" name="TextBox 2">
            <a:extLst>
              <a:ext uri="{FF2B5EF4-FFF2-40B4-BE49-F238E27FC236}">
                <a16:creationId xmlns:a16="http://schemas.microsoft.com/office/drawing/2014/main" id="{06960452-1FD4-4895-A5E8-E6C2AEDF0EAA}"/>
              </a:ext>
            </a:extLst>
          </p:cNvPr>
          <p:cNvSpPr txBox="1"/>
          <p:nvPr/>
        </p:nvSpPr>
        <p:spPr>
          <a:xfrm>
            <a:off x="755650" y="1473201"/>
            <a:ext cx="7632700" cy="923330"/>
          </a:xfrm>
          <a:prstGeom prst="rect">
            <a:avLst/>
          </a:prstGeom>
          <a:noFill/>
        </p:spPr>
        <p:txBody>
          <a:bodyPr wrap="square" rtlCol="0">
            <a:spAutoFit/>
          </a:bodyPr>
          <a:lstStyle/>
          <a:p>
            <a:r>
              <a:rPr lang="en-GB" dirty="0"/>
              <a:t>When change is happening in the world around you, or when things feel a bit more difficult, it is important to remember to be kind in what you think, say and do. </a:t>
            </a:r>
          </a:p>
        </p:txBody>
      </p:sp>
      <p:sp>
        <p:nvSpPr>
          <p:cNvPr id="4" name="Rectangle 3">
            <a:extLst>
              <a:ext uri="{FF2B5EF4-FFF2-40B4-BE49-F238E27FC236}">
                <a16:creationId xmlns:a16="http://schemas.microsoft.com/office/drawing/2014/main" id="{21213B42-5D64-4553-8E64-9E8B25EC1624}"/>
              </a:ext>
            </a:extLst>
          </p:cNvPr>
          <p:cNvSpPr/>
          <p:nvPr/>
        </p:nvSpPr>
        <p:spPr>
          <a:xfrm>
            <a:off x="3706292" y="3231743"/>
            <a:ext cx="4106068" cy="825933"/>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includes being kind to others but also being </a:t>
            </a:r>
            <a:r>
              <a:rPr lang="en-GB" b="1" dirty="0"/>
              <a:t>kind to yourself</a:t>
            </a:r>
            <a:r>
              <a:rPr lang="en-GB" dirty="0"/>
              <a:t>.</a:t>
            </a:r>
          </a:p>
        </p:txBody>
      </p:sp>
      <p:pic>
        <p:nvPicPr>
          <p:cNvPr id="8" name="Picture 7" descr="A picture containing shirt&#10;&#10;Description automatically generated">
            <a:extLst>
              <a:ext uri="{FF2B5EF4-FFF2-40B4-BE49-F238E27FC236}">
                <a16:creationId xmlns:a16="http://schemas.microsoft.com/office/drawing/2014/main" id="{85BF18A2-55A3-4266-A32C-D4CFDD9A0B4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58020" y="2609729"/>
            <a:ext cx="2518669" cy="3051519"/>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6" name="TextBox 5">
            <a:extLst>
              <a:ext uri="{FF2B5EF4-FFF2-40B4-BE49-F238E27FC236}">
                <a16:creationId xmlns:a16="http://schemas.microsoft.com/office/drawing/2014/main" id="{AF777C9D-AFFE-4EA7-9725-6AA95DDF49ED}"/>
              </a:ext>
            </a:extLst>
          </p:cNvPr>
          <p:cNvSpPr txBox="1"/>
          <p:nvPr/>
        </p:nvSpPr>
        <p:spPr>
          <a:xfrm>
            <a:off x="761233" y="1473201"/>
            <a:ext cx="7627744" cy="1477328"/>
          </a:xfrm>
          <a:prstGeom prst="rect">
            <a:avLst/>
          </a:prstGeom>
          <a:noFill/>
        </p:spPr>
        <p:txBody>
          <a:bodyPr wrap="square" rtlCol="0">
            <a:spAutoFit/>
          </a:bodyPr>
          <a:lstStyle/>
          <a:p>
            <a:r>
              <a:rPr lang="en-GB" dirty="0"/>
              <a:t>When choosing how to react and respond to other people, it is important to understand why they are behaving in a certain way, as well as their emotions or situation. This knowledge is important for helping you to understand their behaviour and words but also how to forgive and be kind, if necessary.</a:t>
            </a:r>
          </a:p>
        </p:txBody>
      </p:sp>
      <p:pic>
        <p:nvPicPr>
          <p:cNvPr id="10" name="Picture 9" descr="A close up of a mask&#10;&#10;Description automatically generated">
            <a:extLst>
              <a:ext uri="{FF2B5EF4-FFF2-40B4-BE49-F238E27FC236}">
                <a16:creationId xmlns:a16="http://schemas.microsoft.com/office/drawing/2014/main" id="{EDBB77A5-B5EA-4A28-A996-C73F3B92781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7021" t="-4379" r="-27141"/>
          <a:stretch/>
        </p:blipFill>
        <p:spPr>
          <a:xfrm>
            <a:off x="3143836" y="2957593"/>
            <a:ext cx="2881266" cy="2775663"/>
          </a:xfrm>
          <a:prstGeom prst="ellipse">
            <a:avLst/>
          </a:prstGeom>
          <a:solidFill>
            <a:srgbClr val="FFEDAA"/>
          </a:solidFill>
          <a:ln w="38100">
            <a:solidFill>
              <a:srgbClr val="FFE000"/>
            </a:solidFill>
          </a:ln>
        </p:spPr>
      </p:pic>
      <p:pic>
        <p:nvPicPr>
          <p:cNvPr id="11" name="Picture 10">
            <a:extLst>
              <a:ext uri="{FF2B5EF4-FFF2-40B4-BE49-F238E27FC236}">
                <a16:creationId xmlns:a16="http://schemas.microsoft.com/office/drawing/2014/main" id="{AA96C873-9231-468B-A2C4-7AEB062047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7932" t="-4291" r="-28398"/>
          <a:stretch/>
        </p:blipFill>
        <p:spPr>
          <a:xfrm>
            <a:off x="3143836" y="2965202"/>
            <a:ext cx="2881266" cy="2760445"/>
          </a:xfrm>
          <a:prstGeom prst="ellipse">
            <a:avLst/>
          </a:prstGeom>
          <a:solidFill>
            <a:srgbClr val="FFEDAA"/>
          </a:solidFill>
          <a:ln w="38100">
            <a:solidFill>
              <a:srgbClr val="FFE000"/>
            </a:solidFill>
          </a:ln>
        </p:spPr>
      </p:pic>
      <p:pic>
        <p:nvPicPr>
          <p:cNvPr id="12" name="Picture 11">
            <a:extLst>
              <a:ext uri="{FF2B5EF4-FFF2-40B4-BE49-F238E27FC236}">
                <a16:creationId xmlns:a16="http://schemas.microsoft.com/office/drawing/2014/main" id="{C2057931-8747-453E-A6E8-D563725D4A4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7305" t="-4315" r="-29177"/>
          <a:stretch/>
        </p:blipFill>
        <p:spPr>
          <a:xfrm>
            <a:off x="3143836" y="2965202"/>
            <a:ext cx="2881266" cy="2760445"/>
          </a:xfrm>
          <a:prstGeom prst="ellipse">
            <a:avLst/>
          </a:prstGeom>
          <a:solidFill>
            <a:srgbClr val="FFEDAA"/>
          </a:solidFill>
          <a:ln w="38100">
            <a:solidFill>
              <a:srgbClr val="FFE000"/>
            </a:solidFill>
          </a:ln>
        </p:spPr>
      </p:pic>
      <p:sp>
        <p:nvSpPr>
          <p:cNvPr id="9" name="TextBox 8">
            <a:extLst>
              <a:ext uri="{FF2B5EF4-FFF2-40B4-BE49-F238E27FC236}">
                <a16:creationId xmlns:a16="http://schemas.microsoft.com/office/drawing/2014/main" id="{5948FA47-3CC8-4A21-A57C-FE41C1ADDB25}"/>
              </a:ext>
            </a:extLst>
          </p:cNvPr>
          <p:cNvSpPr txBox="1"/>
          <p:nvPr/>
        </p:nvSpPr>
        <p:spPr>
          <a:xfrm>
            <a:off x="755576" y="5445224"/>
            <a:ext cx="7627744" cy="646331"/>
          </a:xfrm>
          <a:prstGeom prst="rect">
            <a:avLst/>
          </a:prstGeom>
          <a:solidFill>
            <a:srgbClr val="FFE000"/>
          </a:solidFill>
        </p:spPr>
        <p:txBody>
          <a:bodyPr wrap="square" rtlCol="0">
            <a:spAutoFit/>
          </a:bodyPr>
          <a:lstStyle/>
          <a:p>
            <a:pPr algn="ctr"/>
            <a:r>
              <a:rPr lang="en-GB" dirty="0"/>
              <a:t>It is also important to have the same patience and understanding </a:t>
            </a:r>
            <a:br>
              <a:rPr lang="en-GB" dirty="0"/>
            </a:br>
            <a:r>
              <a:rPr lang="en-GB" dirty="0"/>
              <a:t>with yourself. </a:t>
            </a:r>
          </a:p>
        </p:txBody>
      </p:sp>
    </p:spTree>
    <p:extLst>
      <p:ext uri="{BB962C8B-B14F-4D97-AF65-F5344CB8AC3E}">
        <p14:creationId xmlns:p14="http://schemas.microsoft.com/office/powerpoint/2010/main" val="379015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4" name="Rectangle 3">
            <a:extLst>
              <a:ext uri="{FF2B5EF4-FFF2-40B4-BE49-F238E27FC236}">
                <a16:creationId xmlns:a16="http://schemas.microsoft.com/office/drawing/2014/main" id="{21213B42-5D64-4553-8E64-9E8B25EC1624}"/>
              </a:ext>
            </a:extLst>
          </p:cNvPr>
          <p:cNvSpPr/>
          <p:nvPr/>
        </p:nvSpPr>
        <p:spPr>
          <a:xfrm>
            <a:off x="755650" y="1532435"/>
            <a:ext cx="7632700" cy="816445"/>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often take the time to show gratitude to others but it is important, as part of self-care, that we show ourselves thanks and gratitude. </a:t>
            </a:r>
          </a:p>
        </p:txBody>
      </p:sp>
      <p:sp>
        <p:nvSpPr>
          <p:cNvPr id="6" name="TextBox 5">
            <a:extLst>
              <a:ext uri="{FF2B5EF4-FFF2-40B4-BE49-F238E27FC236}">
                <a16:creationId xmlns:a16="http://schemas.microsoft.com/office/drawing/2014/main" id="{AF777C9D-AFFE-4EA7-9725-6AA95DDF49ED}"/>
              </a:ext>
            </a:extLst>
          </p:cNvPr>
          <p:cNvSpPr txBox="1"/>
          <p:nvPr/>
        </p:nvSpPr>
        <p:spPr>
          <a:xfrm>
            <a:off x="755650" y="2737951"/>
            <a:ext cx="4392414" cy="3139321"/>
          </a:xfrm>
          <a:prstGeom prst="rect">
            <a:avLst/>
          </a:prstGeom>
          <a:noFill/>
        </p:spPr>
        <p:txBody>
          <a:bodyPr wrap="square" rtlCol="0">
            <a:spAutoFit/>
          </a:bodyPr>
          <a:lstStyle/>
          <a:p>
            <a:r>
              <a:rPr lang="en-GB" dirty="0"/>
              <a:t>Remember to speak to yourself and about yourself in a way that you would with someone else you care about. </a:t>
            </a:r>
          </a:p>
          <a:p>
            <a:endParaRPr lang="en-GB" dirty="0"/>
          </a:p>
          <a:p>
            <a:r>
              <a:rPr lang="en-GB" dirty="0"/>
              <a:t>Often, people speak unkindly about themselves, in a way they would never speak about someone else. </a:t>
            </a:r>
          </a:p>
          <a:p>
            <a:endParaRPr lang="en-GB" dirty="0"/>
          </a:p>
          <a:p>
            <a:r>
              <a:rPr lang="en-GB" dirty="0"/>
              <a:t>It is important to know the effect we have on ourselves and our wellbeing when we do this.</a:t>
            </a:r>
          </a:p>
        </p:txBody>
      </p:sp>
      <p:pic>
        <p:nvPicPr>
          <p:cNvPr id="8" name="Picture 7" descr="A person wearing a hat&#10;&#10;Description automatically generated">
            <a:extLst>
              <a:ext uri="{FF2B5EF4-FFF2-40B4-BE49-F238E27FC236}">
                <a16:creationId xmlns:a16="http://schemas.microsoft.com/office/drawing/2014/main" id="{72EA5B69-7304-40CC-8114-A1E99F2C2C4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92080" y="2641120"/>
            <a:ext cx="2628865" cy="3736002"/>
          </a:xfrm>
          <a:prstGeom prst="rect">
            <a:avLst/>
          </a:prstGeom>
        </p:spPr>
      </p:pic>
    </p:spTree>
    <p:extLst>
      <p:ext uri="{BB962C8B-B14F-4D97-AF65-F5344CB8AC3E}">
        <p14:creationId xmlns:p14="http://schemas.microsoft.com/office/powerpoint/2010/main" val="1136477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fade">
                                      <p:cBhvr>
                                        <p:cTn id="20" dur="500"/>
                                        <p:tgtEl>
                                          <p:spTgt spid="6">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Effect transition="in" filter="fade">
                                      <p:cBhvr>
                                        <p:cTn id="25"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6" name="TextBox 5">
            <a:extLst>
              <a:ext uri="{FF2B5EF4-FFF2-40B4-BE49-F238E27FC236}">
                <a16:creationId xmlns:a16="http://schemas.microsoft.com/office/drawing/2014/main" id="{AF777C9D-AFFE-4EA7-9725-6AA95DDF49ED}"/>
              </a:ext>
            </a:extLst>
          </p:cNvPr>
          <p:cNvSpPr txBox="1"/>
          <p:nvPr/>
        </p:nvSpPr>
        <p:spPr>
          <a:xfrm>
            <a:off x="755650" y="1340768"/>
            <a:ext cx="7632700" cy="646331"/>
          </a:xfrm>
          <a:prstGeom prst="rect">
            <a:avLst/>
          </a:prstGeom>
          <a:noFill/>
        </p:spPr>
        <p:txBody>
          <a:bodyPr wrap="square" rtlCol="0">
            <a:spAutoFit/>
          </a:bodyPr>
          <a:lstStyle/>
          <a:p>
            <a:pPr algn="ctr"/>
            <a:r>
              <a:rPr lang="en-GB" dirty="0"/>
              <a:t>The following checklist contains different ideas and suggestions of ways you can show yourself some self-gratitude.</a:t>
            </a:r>
          </a:p>
        </p:txBody>
      </p:sp>
      <p:sp>
        <p:nvSpPr>
          <p:cNvPr id="3" name="Rectangle 2">
            <a:extLst>
              <a:ext uri="{FF2B5EF4-FFF2-40B4-BE49-F238E27FC236}">
                <a16:creationId xmlns:a16="http://schemas.microsoft.com/office/drawing/2014/main" id="{04A05751-894E-462D-AFCA-A8C5BD9A3F4E}"/>
              </a:ext>
            </a:extLst>
          </p:cNvPr>
          <p:cNvSpPr/>
          <p:nvPr/>
        </p:nvSpPr>
        <p:spPr>
          <a:xfrm>
            <a:off x="457198" y="3477166"/>
            <a:ext cx="4896470" cy="504056"/>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Buy yourself a treat with your pocket money.</a:t>
            </a:r>
          </a:p>
        </p:txBody>
      </p:sp>
      <p:sp>
        <p:nvSpPr>
          <p:cNvPr id="9" name="Rectangle 8">
            <a:extLst>
              <a:ext uri="{FF2B5EF4-FFF2-40B4-BE49-F238E27FC236}">
                <a16:creationId xmlns:a16="http://schemas.microsoft.com/office/drawing/2014/main" id="{434A29F3-AC49-41EB-BA31-8D6F7290AD62}"/>
              </a:ext>
            </a:extLst>
          </p:cNvPr>
          <p:cNvSpPr/>
          <p:nvPr/>
        </p:nvSpPr>
        <p:spPr>
          <a:xfrm>
            <a:off x="3780803" y="5674374"/>
            <a:ext cx="4896470" cy="720080"/>
          </a:xfrm>
          <a:prstGeom prst="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Spend some time reading a book or listening to your favourite music.</a:t>
            </a:r>
          </a:p>
        </p:txBody>
      </p:sp>
      <p:sp>
        <p:nvSpPr>
          <p:cNvPr id="11" name="Rectangle 10">
            <a:extLst>
              <a:ext uri="{FF2B5EF4-FFF2-40B4-BE49-F238E27FC236}">
                <a16:creationId xmlns:a16="http://schemas.microsoft.com/office/drawing/2014/main" id="{59C48CA4-C9CB-4613-98DC-0934D9CD6E93}"/>
              </a:ext>
            </a:extLst>
          </p:cNvPr>
          <p:cNvSpPr/>
          <p:nvPr/>
        </p:nvSpPr>
        <p:spPr>
          <a:xfrm>
            <a:off x="3818594" y="2753772"/>
            <a:ext cx="4896470" cy="720079"/>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Plan a day for doing no homework at all and fill it with relaxing or fun games instead.</a:t>
            </a:r>
          </a:p>
        </p:txBody>
      </p:sp>
      <p:sp>
        <p:nvSpPr>
          <p:cNvPr id="13" name="Rectangle 12">
            <a:extLst>
              <a:ext uri="{FF2B5EF4-FFF2-40B4-BE49-F238E27FC236}">
                <a16:creationId xmlns:a16="http://schemas.microsoft.com/office/drawing/2014/main" id="{15D21927-B793-4165-B2CE-15C0D9F9C2ED}"/>
              </a:ext>
            </a:extLst>
          </p:cNvPr>
          <p:cNvSpPr/>
          <p:nvPr/>
        </p:nvSpPr>
        <p:spPr>
          <a:xfrm>
            <a:off x="457198" y="4900787"/>
            <a:ext cx="4896470" cy="720080"/>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Write down positive thoughts about yourself and say these out loud</a:t>
            </a:r>
          </a:p>
        </p:txBody>
      </p:sp>
      <p:sp>
        <p:nvSpPr>
          <p:cNvPr id="14" name="Rectangle 13">
            <a:extLst>
              <a:ext uri="{FF2B5EF4-FFF2-40B4-BE49-F238E27FC236}">
                <a16:creationId xmlns:a16="http://schemas.microsoft.com/office/drawing/2014/main" id="{CDE878FB-3411-48E6-BC3C-4526A1176004}"/>
              </a:ext>
            </a:extLst>
          </p:cNvPr>
          <p:cNvSpPr/>
          <p:nvPr/>
        </p:nvSpPr>
        <p:spPr>
          <a:xfrm>
            <a:off x="428936" y="2040606"/>
            <a:ext cx="4896470" cy="72008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Ask others to write a positive note about you and pop these in a jar to read to yourself</a:t>
            </a:r>
          </a:p>
        </p:txBody>
      </p:sp>
      <p:sp>
        <p:nvSpPr>
          <p:cNvPr id="17" name="Rectangle 16">
            <a:extLst>
              <a:ext uri="{FF2B5EF4-FFF2-40B4-BE49-F238E27FC236}">
                <a16:creationId xmlns:a16="http://schemas.microsoft.com/office/drawing/2014/main" id="{0D593CBC-1ADE-4CF4-AD59-1D9E9EBC0FFC}"/>
              </a:ext>
            </a:extLst>
          </p:cNvPr>
          <p:cNvSpPr/>
          <p:nvPr/>
        </p:nvSpPr>
        <p:spPr>
          <a:xfrm>
            <a:off x="3790332" y="3958525"/>
            <a:ext cx="4896470" cy="935633"/>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Surround yourself with people who motivate and inspire you. This is both in person, in the news and online.</a:t>
            </a:r>
          </a:p>
        </p:txBody>
      </p:sp>
    </p:spTree>
    <p:extLst>
      <p:ext uri="{BB962C8B-B14F-4D97-AF65-F5344CB8AC3E}">
        <p14:creationId xmlns:p14="http://schemas.microsoft.com/office/powerpoint/2010/main" val="213089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xit" presetSubtype="0" fill="hold" grpId="1" nodeType="with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10" presetClass="exit" presetSubtype="0" fill="hold" grpId="1" nodeType="withEffect">
                                  <p:stCondLst>
                                    <p:cond delay="0"/>
                                  </p:stCondLst>
                                  <p:childTnLst>
                                    <p:animEffect transition="out" filter="fade">
                                      <p:cBhvr>
                                        <p:cTn id="43" dur="500"/>
                                        <p:tgtEl>
                                          <p:spTgt spid="13"/>
                                        </p:tgtEl>
                                      </p:cBhvr>
                                    </p:animEffect>
                                    <p:set>
                                      <p:cBhvr>
                                        <p:cTn id="44" dur="1" fill="hold">
                                          <p:stCondLst>
                                            <p:cond delay="499"/>
                                          </p:stCondLst>
                                        </p:cTn>
                                        <p:tgtEl>
                                          <p:spTgt spid="13"/>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10" presetClass="exit" presetSubtype="0" fill="hold" grpId="1" nodeType="withEffect">
                                  <p:stCondLst>
                                    <p:cond delay="0"/>
                                  </p:stCondLst>
                                  <p:childTnLst>
                                    <p:animEffect transition="out" filter="fade">
                                      <p:cBhvr>
                                        <p:cTn id="54" dur="500"/>
                                        <p:tgtEl>
                                          <p:spTgt spid="17"/>
                                        </p:tgtEl>
                                      </p:cBhvr>
                                    </p:animEffect>
                                    <p:set>
                                      <p:cBhvr>
                                        <p:cTn id="55"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3" grpId="0" animBg="1"/>
      <p:bldP spid="3" grpId="1" animBg="1"/>
      <p:bldP spid="9" grpId="0" animBg="1"/>
      <p:bldP spid="9" grpId="1" animBg="1"/>
      <p:bldP spid="11" grpId="0" animBg="1"/>
      <p:bldP spid="11" grpId="1" animBg="1"/>
      <p:bldP spid="13" grpId="0" animBg="1"/>
      <p:bldP spid="13" grpId="1" animBg="1"/>
      <p:bldP spid="14" grpId="0" animBg="1"/>
      <p:bldP spid="14" grpId="1" animBg="1"/>
      <p:bldP spid="17" grpId="0" animBg="1"/>
      <p:bldP spid="1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C2B82-B1FC-314C-B393-A7CE8AD305BF}"/>
              </a:ext>
            </a:extLst>
          </p:cNvPr>
          <p:cNvSpPr>
            <a:spLocks noGrp="1"/>
          </p:cNvSpPr>
          <p:nvPr>
            <p:ph type="title"/>
          </p:nvPr>
        </p:nvSpPr>
        <p:spPr/>
        <p:txBody>
          <a:bodyPr/>
          <a:lstStyle/>
          <a:p>
            <a:endParaRPr lang="en-US"/>
          </a:p>
        </p:txBody>
      </p:sp>
      <p:sp>
        <p:nvSpPr>
          <p:cNvPr id="4" name="Rectangle 3">
            <a:extLst>
              <a:ext uri="{FF2B5EF4-FFF2-40B4-BE49-F238E27FC236}">
                <a16:creationId xmlns:a16="http://schemas.microsoft.com/office/drawing/2014/main" id="{F54E249C-9D7E-5941-98BD-5BAF1802F40A}"/>
              </a:ext>
            </a:extLst>
          </p:cNvPr>
          <p:cNvSpPr/>
          <p:nvPr/>
        </p:nvSpPr>
        <p:spPr>
          <a:xfrm>
            <a:off x="3754434" y="2729732"/>
            <a:ext cx="4896470" cy="1596121"/>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When someone pays you a compliment, </a:t>
            </a:r>
            <a:br>
              <a:rPr lang="en-GB" dirty="0"/>
            </a:br>
            <a:r>
              <a:rPr lang="en-GB" dirty="0"/>
              <a:t>make sure you say ‘Thank you’ rather than responding with a self-criticism or by ignoring it. It is important to accept </a:t>
            </a:r>
            <a:br>
              <a:rPr lang="en-GB" dirty="0"/>
            </a:br>
            <a:r>
              <a:rPr lang="en-GB" dirty="0"/>
              <a:t>a compliment.</a:t>
            </a:r>
          </a:p>
        </p:txBody>
      </p:sp>
      <p:sp>
        <p:nvSpPr>
          <p:cNvPr id="5" name="Rectangle 4">
            <a:extLst>
              <a:ext uri="{FF2B5EF4-FFF2-40B4-BE49-F238E27FC236}">
                <a16:creationId xmlns:a16="http://schemas.microsoft.com/office/drawing/2014/main" id="{B7BB6F43-481E-CC4D-B792-DA9C639DBE90}"/>
              </a:ext>
            </a:extLst>
          </p:cNvPr>
          <p:cNvSpPr/>
          <p:nvPr/>
        </p:nvSpPr>
        <p:spPr>
          <a:xfrm>
            <a:off x="431167" y="4326226"/>
            <a:ext cx="4896470" cy="720080"/>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Spend some time outside and enjoy the world around you.</a:t>
            </a:r>
          </a:p>
        </p:txBody>
      </p:sp>
      <p:sp>
        <p:nvSpPr>
          <p:cNvPr id="7" name="Rectangle 6">
            <a:extLst>
              <a:ext uri="{FF2B5EF4-FFF2-40B4-BE49-F238E27FC236}">
                <a16:creationId xmlns:a16="http://schemas.microsoft.com/office/drawing/2014/main" id="{49F17531-17C7-8448-B823-133B8D18349F}"/>
              </a:ext>
            </a:extLst>
          </p:cNvPr>
          <p:cNvSpPr/>
          <p:nvPr/>
        </p:nvSpPr>
        <p:spPr>
          <a:xfrm>
            <a:off x="431167" y="1794099"/>
            <a:ext cx="4896470" cy="935633"/>
          </a:xfrm>
          <a:prstGeom prst="rect">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Massage your hands or have a bath. </a:t>
            </a:r>
            <a:br>
              <a:rPr lang="en-GB" dirty="0"/>
            </a:br>
            <a:r>
              <a:rPr lang="en-GB" dirty="0"/>
              <a:t>Do something which relaxes you and allows you to rest.</a:t>
            </a:r>
          </a:p>
        </p:txBody>
      </p:sp>
      <p:sp>
        <p:nvSpPr>
          <p:cNvPr id="8" name="Rectangle 7">
            <a:extLst>
              <a:ext uri="{FF2B5EF4-FFF2-40B4-BE49-F238E27FC236}">
                <a16:creationId xmlns:a16="http://schemas.microsoft.com/office/drawing/2014/main" id="{8404AF6E-5C86-C342-B25F-55B42975D192}"/>
              </a:ext>
            </a:extLst>
          </p:cNvPr>
          <p:cNvSpPr/>
          <p:nvPr/>
        </p:nvSpPr>
        <p:spPr>
          <a:xfrm>
            <a:off x="3780803" y="478895"/>
            <a:ext cx="4896470" cy="1282907"/>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Ensure there is something or someone in your life that you care about and that needs your love and care; this could be family, pets </a:t>
            </a:r>
            <a:br>
              <a:rPr lang="en-GB" dirty="0"/>
            </a:br>
            <a:r>
              <a:rPr lang="en-GB" dirty="0"/>
              <a:t>or plants.</a:t>
            </a:r>
          </a:p>
        </p:txBody>
      </p:sp>
      <p:sp>
        <p:nvSpPr>
          <p:cNvPr id="9" name="Rectangle 8">
            <a:extLst>
              <a:ext uri="{FF2B5EF4-FFF2-40B4-BE49-F238E27FC236}">
                <a16:creationId xmlns:a16="http://schemas.microsoft.com/office/drawing/2014/main" id="{B8BB1D49-FD52-7C4D-8292-12D4B8EB3726}"/>
              </a:ext>
            </a:extLst>
          </p:cNvPr>
          <p:cNvSpPr/>
          <p:nvPr/>
        </p:nvSpPr>
        <p:spPr>
          <a:xfrm>
            <a:off x="3754697" y="5096199"/>
            <a:ext cx="4896470" cy="935633"/>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If anyone says anything negative about you, or to you, try and think of a positive about yourself to balance that view. </a:t>
            </a:r>
          </a:p>
        </p:txBody>
      </p:sp>
      <p:sp>
        <p:nvSpPr>
          <p:cNvPr id="10" name="TextBox 9">
            <a:extLst>
              <a:ext uri="{FF2B5EF4-FFF2-40B4-BE49-F238E27FC236}">
                <a16:creationId xmlns:a16="http://schemas.microsoft.com/office/drawing/2014/main" id="{A6563909-E103-EC47-BDFA-A00208FBCA41}"/>
              </a:ext>
            </a:extLst>
          </p:cNvPr>
          <p:cNvSpPr txBox="1"/>
          <p:nvPr/>
        </p:nvSpPr>
        <p:spPr>
          <a:xfrm>
            <a:off x="611560" y="5162801"/>
            <a:ext cx="2880320" cy="646331"/>
          </a:xfrm>
          <a:prstGeom prst="rect">
            <a:avLst/>
          </a:prstGeom>
          <a:noFill/>
        </p:spPr>
        <p:txBody>
          <a:bodyPr wrap="square" rtlCol="0">
            <a:spAutoFit/>
          </a:bodyPr>
          <a:lstStyle/>
          <a:p>
            <a:r>
              <a:rPr lang="en-US" dirty="0"/>
              <a:t>Could you try to do one of these today?</a:t>
            </a:r>
          </a:p>
        </p:txBody>
      </p:sp>
    </p:spTree>
    <p:extLst>
      <p:ext uri="{BB962C8B-B14F-4D97-AF65-F5344CB8AC3E}">
        <p14:creationId xmlns:p14="http://schemas.microsoft.com/office/powerpoint/2010/main" val="170284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xit" presetSubtype="0" fill="hold" grpId="1" nodeType="withEffect">
                                  <p:stCondLst>
                                    <p:cond delay="0"/>
                                  </p:stCondLst>
                                  <p:childTnLst>
                                    <p:animEffect transition="out" filter="fade">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xit" presetSubtype="0" fill="hold" grpId="1" nodeType="with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xit" presetSubtype="0" fill="hold" grpId="1" nodeType="withEffect">
                                  <p:stCondLst>
                                    <p:cond delay="0"/>
                                  </p:stCondLst>
                                  <p:childTnLst>
                                    <p:animEffect transition="out" filter="fade">
                                      <p:cBhvr>
                                        <p:cTn id="25" dur="500"/>
                                        <p:tgtEl>
                                          <p:spTgt spid="7"/>
                                        </p:tgtEl>
                                      </p:cBhvr>
                                    </p:animEffect>
                                    <p:set>
                                      <p:cBhvr>
                                        <p:cTn id="26" dur="1" fill="hold">
                                          <p:stCondLst>
                                            <p:cond delay="499"/>
                                          </p:stCondLst>
                                        </p:cTn>
                                        <p:tgtEl>
                                          <p:spTgt spid="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xit" presetSubtype="0" fill="hold" grpId="1" nodeType="withEffect">
                                  <p:stCondLst>
                                    <p:cond delay="0"/>
                                  </p:stCondLst>
                                  <p:childTnLst>
                                    <p:animEffect transition="out" filter="fade">
                                      <p:cBhvr>
                                        <p:cTn id="33" dur="500"/>
                                        <p:tgtEl>
                                          <p:spTgt spid="8"/>
                                        </p:tgtEl>
                                      </p:cBhvr>
                                    </p:animEffect>
                                    <p:set>
                                      <p:cBhvr>
                                        <p:cTn id="34" dur="1" fill="hold">
                                          <p:stCondLst>
                                            <p:cond delay="499"/>
                                          </p:stCondLst>
                                        </p:cTn>
                                        <p:tgtEl>
                                          <p:spTgt spid="8"/>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xit" presetSubtype="0" fill="hold" grpId="1" nodeType="withEffect">
                                  <p:stCondLst>
                                    <p:cond delay="0"/>
                                  </p:stCondLst>
                                  <p:childTnLst>
                                    <p:animEffect transition="out" filter="fade">
                                      <p:cBhvr>
                                        <p:cTn id="41" dur="500"/>
                                        <p:tgtEl>
                                          <p:spTgt spid="9"/>
                                        </p:tgtEl>
                                      </p:cBhvr>
                                    </p:animEffect>
                                    <p:set>
                                      <p:cBhvr>
                                        <p:cTn id="4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P spid="7" grpId="1" animBg="1"/>
      <p:bldP spid="8" grpId="0" animBg="1"/>
      <p:bldP spid="8" grpId="1" animBg="1"/>
      <p:bldP spid="9" grpId="0" animBg="1"/>
      <p:bldP spid="9"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173645"/>
            <a:ext cx="8220075" cy="994306"/>
          </a:xfrm>
        </p:spPr>
        <p:txBody>
          <a:bodyPr/>
          <a:lstStyle/>
          <a:p>
            <a:r>
              <a:rPr lang="en-GB" dirty="0">
                <a:latin typeface="Twinkl" pitchFamily="2" charset="0"/>
              </a:rPr>
              <a:t>The Future</a:t>
            </a:r>
          </a:p>
        </p:txBody>
      </p:sp>
      <p:pic>
        <p:nvPicPr>
          <p:cNvPr id="10" name="Picture 9" descr="A picture containing grass, sheep, grazing, green&#10;&#10;Description automatically generated">
            <a:extLst>
              <a:ext uri="{FF2B5EF4-FFF2-40B4-BE49-F238E27FC236}">
                <a16:creationId xmlns:a16="http://schemas.microsoft.com/office/drawing/2014/main" id="{2A7BC910-0CE0-4F8F-BB98-0DC0A4BFEF8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7198" y="4075836"/>
            <a:ext cx="8220075" cy="2782164"/>
          </a:xfrm>
          <a:prstGeom prst="rect">
            <a:avLst/>
          </a:prstGeom>
        </p:spPr>
      </p:pic>
      <p:sp>
        <p:nvSpPr>
          <p:cNvPr id="3" name="TextBox 2">
            <a:extLst>
              <a:ext uri="{FF2B5EF4-FFF2-40B4-BE49-F238E27FC236}">
                <a16:creationId xmlns:a16="http://schemas.microsoft.com/office/drawing/2014/main" id="{77E70355-5FD9-4C79-86A9-F059D2ADA493}"/>
              </a:ext>
            </a:extLst>
          </p:cNvPr>
          <p:cNvSpPr txBox="1"/>
          <p:nvPr/>
        </p:nvSpPr>
        <p:spPr>
          <a:xfrm>
            <a:off x="733135" y="1242882"/>
            <a:ext cx="7632700" cy="1477328"/>
          </a:xfrm>
          <a:prstGeom prst="rect">
            <a:avLst/>
          </a:prstGeom>
          <a:noFill/>
        </p:spPr>
        <p:txBody>
          <a:bodyPr wrap="square" rtlCol="0">
            <a:spAutoFit/>
          </a:bodyPr>
          <a:lstStyle/>
          <a:p>
            <a:r>
              <a:rPr lang="en-GB" dirty="0"/>
              <a:t>Whenever you are going through changes or a difficult time, it can feel hard to see beyond the day you are living in or to see that things can change. </a:t>
            </a:r>
          </a:p>
          <a:p>
            <a:r>
              <a:rPr lang="en-GB" dirty="0"/>
              <a:t>While it can help to think about one day at a time, it can also be helpful to think about the future in a positive way as well. </a:t>
            </a:r>
          </a:p>
        </p:txBody>
      </p:sp>
      <p:sp>
        <p:nvSpPr>
          <p:cNvPr id="4" name="TextBox 3">
            <a:extLst>
              <a:ext uri="{FF2B5EF4-FFF2-40B4-BE49-F238E27FC236}">
                <a16:creationId xmlns:a16="http://schemas.microsoft.com/office/drawing/2014/main" id="{CBF25932-47A4-47BE-833B-5DF98C1BCA42}"/>
              </a:ext>
            </a:extLst>
          </p:cNvPr>
          <p:cNvSpPr txBox="1"/>
          <p:nvPr/>
        </p:nvSpPr>
        <p:spPr>
          <a:xfrm>
            <a:off x="714600" y="2564002"/>
            <a:ext cx="3816424" cy="2862322"/>
          </a:xfrm>
          <a:prstGeom prst="rect">
            <a:avLst/>
          </a:prstGeom>
          <a:noFill/>
        </p:spPr>
        <p:txBody>
          <a:bodyPr wrap="square" rtlCol="0">
            <a:spAutoFit/>
          </a:bodyPr>
          <a:lstStyle/>
          <a:p>
            <a:r>
              <a:rPr lang="en-GB" dirty="0"/>
              <a:t>Think about: </a:t>
            </a:r>
          </a:p>
          <a:p>
            <a:pPr marL="285750" indent="-285750">
              <a:buFont typeface="Arial" panose="020B0604020202020204" pitchFamily="34" charset="0"/>
              <a:buChar char="•"/>
            </a:pPr>
            <a:r>
              <a:rPr lang="en-GB" dirty="0"/>
              <a:t>How will life be different?</a:t>
            </a:r>
          </a:p>
          <a:p>
            <a:pPr marL="285750" indent="-285750">
              <a:buFont typeface="Arial" panose="020B0604020202020204" pitchFamily="34" charset="0"/>
              <a:buChar char="•"/>
            </a:pPr>
            <a:r>
              <a:rPr lang="en-GB" dirty="0"/>
              <a:t>What will you do more of?</a:t>
            </a:r>
          </a:p>
          <a:p>
            <a:pPr marL="285750" indent="-285750">
              <a:buFont typeface="Arial" panose="020B0604020202020204" pitchFamily="34" charset="0"/>
              <a:buChar char="•"/>
            </a:pPr>
            <a:r>
              <a:rPr lang="en-GB" dirty="0"/>
              <a:t>What will you do less of?</a:t>
            </a:r>
          </a:p>
          <a:p>
            <a:pPr marL="285750" indent="-285750">
              <a:buFont typeface="Arial" panose="020B0604020202020204" pitchFamily="34" charset="0"/>
              <a:buChar char="•"/>
            </a:pPr>
            <a:r>
              <a:rPr lang="en-GB" dirty="0"/>
              <a:t>What will you worry about less?</a:t>
            </a:r>
          </a:p>
          <a:p>
            <a:pPr marL="285750" indent="-285750">
              <a:buFont typeface="Arial" panose="020B0604020202020204" pitchFamily="34" charset="0"/>
              <a:buChar char="•"/>
            </a:pPr>
            <a:r>
              <a:rPr lang="en-GB" dirty="0"/>
              <a:t>How will you spend your time?</a:t>
            </a:r>
          </a:p>
          <a:p>
            <a:endParaRPr lang="en-GB" dirty="0"/>
          </a:p>
          <a:p>
            <a:r>
              <a:rPr lang="en-GB" dirty="0"/>
              <a:t>Use the </a:t>
            </a:r>
            <a:r>
              <a:rPr lang="en-GB" b="1" dirty="0"/>
              <a:t>My Plans for the Future Activity Sheet</a:t>
            </a:r>
            <a:r>
              <a:rPr lang="en-GB" dirty="0"/>
              <a:t> to help you with these thoughts and ideas. </a:t>
            </a:r>
          </a:p>
        </p:txBody>
      </p:sp>
      <p:pic>
        <p:nvPicPr>
          <p:cNvPr id="8" name="Picture 7" descr="A picture containing mountain, smoke, air, wave&#10;&#10;Description automatically generated">
            <a:extLst>
              <a:ext uri="{FF2B5EF4-FFF2-40B4-BE49-F238E27FC236}">
                <a16:creationId xmlns:a16="http://schemas.microsoft.com/office/drawing/2014/main" id="{74A3B999-BFB7-400C-A060-EA7D83905A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48264" y="171657"/>
            <a:ext cx="1828174" cy="1218399"/>
          </a:xfrm>
          <a:prstGeom prst="rect">
            <a:avLst/>
          </a:prstGeom>
        </p:spPr>
      </p:pic>
      <p:sp>
        <p:nvSpPr>
          <p:cNvPr id="12" name="Rectangle 11">
            <a:extLst>
              <a:ext uri="{FF2B5EF4-FFF2-40B4-BE49-F238E27FC236}">
                <a16:creationId xmlns:a16="http://schemas.microsoft.com/office/drawing/2014/main" id="{845CC64D-EF02-42C5-89E5-A9285F8D4656}"/>
              </a:ext>
            </a:extLst>
          </p:cNvPr>
          <p:cNvSpPr/>
          <p:nvPr/>
        </p:nvSpPr>
        <p:spPr>
          <a:xfrm>
            <a:off x="395536" y="5466918"/>
            <a:ext cx="4054748" cy="122413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ctr"/>
          <a:lstStyle/>
          <a:p>
            <a:pPr algn="ctr"/>
            <a:r>
              <a:rPr lang="en-GB" dirty="0"/>
              <a:t>These thoughts can help you to see the positive that can come from even the most difficult situations. </a:t>
            </a:r>
          </a:p>
        </p:txBody>
      </p:sp>
      <p:pic>
        <p:nvPicPr>
          <p:cNvPr id="6" name="Picture 5" descr="A screenshot of a cell phone&#10;&#10;Description automatically generated">
            <a:extLst>
              <a:ext uri="{FF2B5EF4-FFF2-40B4-BE49-F238E27FC236}">
                <a16:creationId xmlns:a16="http://schemas.microsoft.com/office/drawing/2014/main" id="{96AD04B2-44B4-48D4-9BEE-EDD3E270FB8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495610">
            <a:off x="4672466" y="4129845"/>
            <a:ext cx="3782623" cy="2674146"/>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46659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
                                            <p:txEl>
                                              <p:pRg st="0" end="0"/>
                                            </p:txEl>
                                          </p:spTgt>
                                        </p:tgtEl>
                                      </p:cBhvr>
                                    </p:animEffect>
                                    <p:set>
                                      <p:cBhvr>
                                        <p:cTn id="17" dur="1" fill="hold">
                                          <p:stCondLst>
                                            <p:cond delay="499"/>
                                          </p:stCondLst>
                                        </p:cTn>
                                        <p:tgtEl>
                                          <p:spTgt spid="3">
                                            <p:txEl>
                                              <p:pRg st="0" end="0"/>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
                                            <p:txEl>
                                              <p:pRg st="1" end="1"/>
                                            </p:txEl>
                                          </p:spTgt>
                                        </p:tgtEl>
                                      </p:cBhvr>
                                    </p:animEffect>
                                    <p:set>
                                      <p:cBhvr>
                                        <p:cTn id="20" dur="1" fill="hold">
                                          <p:stCondLst>
                                            <p:cond delay="499"/>
                                          </p:stCondLst>
                                        </p:cTn>
                                        <p:tgtEl>
                                          <p:spTgt spid="3">
                                            <p:txEl>
                                              <p:pRg st="1" end="1"/>
                                            </p:txEl>
                                          </p:spTgt>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animEffect transition="in" filter="fade">
                                      <p:cBhvr>
                                        <p:cTn id="24" dur="500"/>
                                        <p:tgtEl>
                                          <p:spTgt spid="4">
                                            <p:txEl>
                                              <p:pRg st="0" end="0"/>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500"/>
                                        <p:tgtEl>
                                          <p:spTgt spid="4">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4">
                                            <p:txEl>
                                              <p:pRg st="2" end="2"/>
                                            </p:txEl>
                                          </p:spTgt>
                                        </p:tgtEl>
                                        <p:attrNameLst>
                                          <p:attrName>style.visibility</p:attrName>
                                        </p:attrNameLst>
                                      </p:cBhvr>
                                      <p:to>
                                        <p:strVal val="visible"/>
                                      </p:to>
                                    </p:set>
                                    <p:animEffect transition="in" filter="fade">
                                      <p:cBhvr>
                                        <p:cTn id="40" dur="500"/>
                                        <p:tgtEl>
                                          <p:spTgt spid="4">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4">
                                            <p:txEl>
                                              <p:pRg st="3" end="3"/>
                                            </p:txEl>
                                          </p:spTgt>
                                        </p:tgtEl>
                                        <p:attrNameLst>
                                          <p:attrName>style.visibility</p:attrName>
                                        </p:attrNameLst>
                                      </p:cBhvr>
                                      <p:to>
                                        <p:strVal val="visible"/>
                                      </p:to>
                                    </p:set>
                                    <p:animEffect transition="in" filter="fade">
                                      <p:cBhvr>
                                        <p:cTn id="45" dur="500"/>
                                        <p:tgtEl>
                                          <p:spTgt spid="4">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
                                            <p:txEl>
                                              <p:pRg st="4" end="4"/>
                                            </p:txEl>
                                          </p:spTgt>
                                        </p:tgtEl>
                                        <p:attrNameLst>
                                          <p:attrName>style.visibility</p:attrName>
                                        </p:attrNameLst>
                                      </p:cBhvr>
                                      <p:to>
                                        <p:strVal val="visible"/>
                                      </p:to>
                                    </p:set>
                                    <p:animEffect transition="in" filter="fade">
                                      <p:cBhvr>
                                        <p:cTn id="50" dur="500"/>
                                        <p:tgtEl>
                                          <p:spTgt spid="4">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4">
                                            <p:txEl>
                                              <p:pRg st="5" end="5"/>
                                            </p:txEl>
                                          </p:spTgt>
                                        </p:tgtEl>
                                        <p:attrNameLst>
                                          <p:attrName>style.visibility</p:attrName>
                                        </p:attrNameLst>
                                      </p:cBhvr>
                                      <p:to>
                                        <p:strVal val="visible"/>
                                      </p:to>
                                    </p:set>
                                    <p:animEffect transition="in" filter="fade">
                                      <p:cBhvr>
                                        <p:cTn id="55" dur="500"/>
                                        <p:tgtEl>
                                          <p:spTgt spid="4">
                                            <p:txEl>
                                              <p:pRg st="5" end="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
                                            <p:txEl>
                                              <p:pRg st="7" end="7"/>
                                            </p:txEl>
                                          </p:spTgt>
                                        </p:tgtEl>
                                        <p:attrNameLst>
                                          <p:attrName>style.visibility</p:attrName>
                                        </p:attrNameLst>
                                      </p:cBhvr>
                                      <p:to>
                                        <p:strVal val="visible"/>
                                      </p:to>
                                    </p:set>
                                    <p:animEffect transition="in" filter="fade">
                                      <p:cBhvr>
                                        <p:cTn id="60" dur="500"/>
                                        <p:tgtEl>
                                          <p:spTgt spid="4">
                                            <p:txEl>
                                              <p:pRg st="7" end="7"/>
                                            </p:txEl>
                                          </p:spTgt>
                                        </p:tgtEl>
                                      </p:cBhvr>
                                    </p:animEffect>
                                  </p:childTnLst>
                                </p:cTn>
                              </p:par>
                              <p:par>
                                <p:cTn id="61" presetID="47"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1000"/>
                                        <p:tgtEl>
                                          <p:spTgt spid="6"/>
                                        </p:tgtEl>
                                      </p:cBhvr>
                                    </p:animEffect>
                                    <p:anim calcmode="lin" valueType="num">
                                      <p:cBhvr>
                                        <p:cTn id="64" dur="1000" fill="hold"/>
                                        <p:tgtEl>
                                          <p:spTgt spid="6"/>
                                        </p:tgtEl>
                                        <p:attrNameLst>
                                          <p:attrName>ppt_x</p:attrName>
                                        </p:attrNameLst>
                                      </p:cBhvr>
                                      <p:tavLst>
                                        <p:tav tm="0">
                                          <p:val>
                                            <p:strVal val="#ppt_x"/>
                                          </p:val>
                                        </p:tav>
                                        <p:tav tm="100000">
                                          <p:val>
                                            <p:strVal val="#ppt_x"/>
                                          </p:val>
                                        </p:tav>
                                      </p:tavLst>
                                    </p:anim>
                                    <p:anim calcmode="lin" valueType="num">
                                      <p:cBhvr>
                                        <p:cTn id="6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build="allAtOnce"/>
      <p:bldP spid="4" grpId="0" uiExpand="1" build="p"/>
      <p:bldP spid="12"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83802F10-B957-4194-9FCC-F131BAEC0C4B}" vid="{CD92E6BF-77A4-4ADA-A251-97D08364F5A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484</TotalTime>
  <Words>801</Words>
  <Application>Microsoft Macintosh PowerPoint</Application>
  <PresentationFormat>On-screen Show (4:3)</PresentationFormat>
  <Paragraphs>54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Roboto</vt:lpstr>
      <vt:lpstr>Twinkl</vt:lpstr>
      <vt:lpstr>Twinkl SemiBold</vt:lpstr>
      <vt:lpstr>Office Theme</vt:lpstr>
      <vt:lpstr>PowerPoint Presentation</vt:lpstr>
      <vt:lpstr>PowerPoint Presentation</vt:lpstr>
      <vt:lpstr>What Is Wellbeing?</vt:lpstr>
      <vt:lpstr>Be Kind</vt:lpstr>
      <vt:lpstr>Be Kind</vt:lpstr>
      <vt:lpstr>Be Kind</vt:lpstr>
      <vt:lpstr>Be Kind</vt:lpstr>
      <vt:lpstr>PowerPoint Presentation</vt:lpstr>
      <vt:lpstr>The Future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Marine Redon</dc:creator>
  <cp:lastModifiedBy>Microsoft Office User</cp:lastModifiedBy>
  <cp:revision>46</cp:revision>
  <dcterms:created xsi:type="dcterms:W3CDTF">2020-04-13T11:57:01Z</dcterms:created>
  <dcterms:modified xsi:type="dcterms:W3CDTF">2020-04-28T12:36:37Z</dcterms:modified>
</cp:coreProperties>
</file>