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68" r:id="rId4"/>
    <p:sldId id="269" r:id="rId5"/>
    <p:sldId id="270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itchFamily="2" charset="77"/>
      <p:regular r:id="rId21"/>
      <p:bold r:id="rId22"/>
    </p:embeddedFont>
    <p:embeddedFont>
      <p:font typeface="Twinkl SemiBold" pitchFamily="2" charset="77"/>
      <p:regular r:id="rId23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ACDDFC"/>
    <a:srgbClr val="DE1E5A"/>
    <a:srgbClr val="BC0105"/>
    <a:srgbClr val="4DB1E3"/>
    <a:srgbClr val="80C1EB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39" autoAdjust="0"/>
    <p:restoredTop sz="94660"/>
  </p:normalViewPr>
  <p:slideViewPr>
    <p:cSldViewPr snapToGrid="0" showGuides="1">
      <p:cViewPr varScale="1">
        <p:scale>
          <a:sx n="96" d="100"/>
          <a:sy n="96" d="100"/>
        </p:scale>
        <p:origin x="1416" y="16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val 16">
            <a:extLst>
              <a:ext uri="{FF2B5EF4-FFF2-40B4-BE49-F238E27FC236}">
                <a16:creationId xmlns:a16="http://schemas.microsoft.com/office/drawing/2014/main" id="{FCF8CF97-879B-4A39-9556-77175597EDA0}"/>
              </a:ext>
            </a:extLst>
          </p:cNvPr>
          <p:cNvSpPr/>
          <p:nvPr/>
        </p:nvSpPr>
        <p:spPr>
          <a:xfrm>
            <a:off x="4092573" y="4885734"/>
            <a:ext cx="993531" cy="993531"/>
          </a:xfrm>
          <a:prstGeom prst="ellipse">
            <a:avLst/>
          </a:prstGeom>
          <a:solidFill>
            <a:srgbClr val="18A0DB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15325408-88BA-4180-A41E-FA7AD4631DFE}"/>
              </a:ext>
            </a:extLst>
          </p:cNvPr>
          <p:cNvSpPr/>
          <p:nvPr/>
        </p:nvSpPr>
        <p:spPr>
          <a:xfrm>
            <a:off x="755650" y="3273223"/>
            <a:ext cx="6075973" cy="124749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solidFill>
                  <a:schemeClr val="bg1"/>
                </a:solidFill>
              </a:rPr>
              <a:t>Have you ever been to a wedding? </a:t>
            </a:r>
          </a:p>
          <a:p>
            <a:r>
              <a:rPr lang="en-GB" altLang="en-US" dirty="0">
                <a:solidFill>
                  <a:schemeClr val="bg1"/>
                </a:solidFill>
              </a:rPr>
              <a:t>Who got married? </a:t>
            </a:r>
          </a:p>
          <a:p>
            <a:r>
              <a:rPr lang="en-GB" altLang="en-US" dirty="0">
                <a:solidFill>
                  <a:schemeClr val="bg1"/>
                </a:solidFill>
              </a:rPr>
              <a:t>What was it like?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8581C0E-32B4-454F-9398-684B95FE94D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47" t="10056" r="5472" b="4976"/>
          <a:stretch/>
        </p:blipFill>
        <p:spPr>
          <a:xfrm>
            <a:off x="4994031" y="2698506"/>
            <a:ext cx="3394319" cy="3394319"/>
          </a:xfrm>
          <a:prstGeom prst="flowChartConnector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9615" y="765175"/>
            <a:ext cx="8273561" cy="994306"/>
          </a:xfrm>
          <a:solidFill>
            <a:srgbClr val="18A0D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What Is a Wedding?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962354"/>
            <a:ext cx="7632700" cy="1107996"/>
          </a:xfrm>
          <a:prstGeom prst="rect">
            <a:avLst/>
          </a:prstGeom>
        </p:spPr>
        <p:txBody>
          <a:bodyPr wrap="square" lIns="10800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 wedding is when two people who love each other make special promises to one another. It is a happy time when friends and family come together to celebrate the love that the two people have for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each other. 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8A80AE16-104B-4475-81AC-1891A6461300}"/>
              </a:ext>
            </a:extLst>
          </p:cNvPr>
          <p:cNvSpPr/>
          <p:nvPr/>
        </p:nvSpPr>
        <p:spPr>
          <a:xfrm>
            <a:off x="4994031" y="2698506"/>
            <a:ext cx="3394319" cy="3394319"/>
          </a:xfrm>
          <a:prstGeom prst="ellipse">
            <a:avLst/>
          </a:prstGeom>
          <a:noFill/>
          <a:ln w="3810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7481D61-33F3-4ACF-A531-99741BFE131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36416" y="3318747"/>
            <a:ext cx="1397956" cy="20504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33D8D2D-98B8-48F7-BE5D-5417757B598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3707" y="3234776"/>
            <a:ext cx="781331" cy="213441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97C901E-EE14-4A2F-9453-A035A9F105E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270" y="4758755"/>
            <a:ext cx="1836731" cy="1247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9615" y="765175"/>
            <a:ext cx="8273561" cy="994306"/>
          </a:xfrm>
          <a:solidFill>
            <a:srgbClr val="18A0D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Who Are Christians?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962354"/>
            <a:ext cx="3816350" cy="1107996"/>
          </a:xfrm>
          <a:prstGeom prst="rect">
            <a:avLst/>
          </a:prstGeom>
        </p:spPr>
        <p:txBody>
          <a:bodyPr wrap="square" lIns="10800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Christians are a group of people who follow Jesus. Their special building is called a church and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their special book is the Bible.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1D1B0C-FBF0-4240-967A-59281D6A400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31" r="25393"/>
          <a:stretch/>
        </p:blipFill>
        <p:spPr>
          <a:xfrm flipH="1">
            <a:off x="4571999" y="1759481"/>
            <a:ext cx="3816351" cy="4333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1304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B23A5756-A418-4CA4-AC65-6044830F26F8}"/>
              </a:ext>
            </a:extLst>
          </p:cNvPr>
          <p:cNvSpPr/>
          <p:nvPr/>
        </p:nvSpPr>
        <p:spPr>
          <a:xfrm>
            <a:off x="4994029" y="2707298"/>
            <a:ext cx="3394319" cy="3394319"/>
          </a:xfrm>
          <a:prstGeom prst="ellipse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itle 20">
            <a:extLst>
              <a:ext uri="{FF2B5EF4-FFF2-40B4-BE49-F238E27FC236}">
                <a16:creationId xmlns:a16="http://schemas.microsoft.com/office/drawing/2014/main" id="{973BFC93-62E9-4E7F-9B87-90E71E947838}"/>
              </a:ext>
            </a:extLst>
          </p:cNvPr>
          <p:cNvSpPr txBox="1">
            <a:spLocks/>
          </p:cNvSpPr>
          <p:nvPr/>
        </p:nvSpPr>
        <p:spPr>
          <a:xfrm>
            <a:off x="439615" y="4967857"/>
            <a:ext cx="8273561" cy="404202"/>
          </a:xfrm>
          <a:prstGeom prst="roundRect">
            <a:avLst>
              <a:gd name="adj" fmla="val 9641"/>
            </a:avLst>
          </a:prstGeom>
          <a:solidFill>
            <a:srgbClr val="18A0DB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endParaRPr lang="en-GB" sz="3600" dirty="0">
              <a:solidFill>
                <a:schemeClr val="bg1"/>
              </a:solidFill>
              <a:latin typeface="Twinkl SemiBold" pitchFamily="2" charset="0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5B5A2C89-A3E0-4655-ACC4-3E2FCAAD0800}"/>
              </a:ext>
            </a:extLst>
          </p:cNvPr>
          <p:cNvSpPr/>
          <p:nvPr/>
        </p:nvSpPr>
        <p:spPr>
          <a:xfrm>
            <a:off x="755650" y="3550222"/>
            <a:ext cx="4836258" cy="790694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What would you put on a wedding gift </a:t>
            </a:r>
            <a:br>
              <a:rPr lang="en-GB" altLang="en-US" dirty="0">
                <a:solidFill>
                  <a:schemeClr val="bg1"/>
                </a:solidFill>
              </a:rPr>
            </a:br>
            <a:r>
              <a:rPr lang="en-GB" altLang="en-US" dirty="0">
                <a:solidFill>
                  <a:schemeClr val="bg1"/>
                </a:solidFill>
              </a:rPr>
              <a:t>list?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89F2510-F374-4672-A2D8-4AB7704AA1C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82" t="-13321" r="22509" b="353"/>
          <a:stretch/>
        </p:blipFill>
        <p:spPr>
          <a:xfrm>
            <a:off x="4994030" y="2698506"/>
            <a:ext cx="3394319" cy="3394319"/>
          </a:xfrm>
          <a:prstGeom prst="flowChartConnector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9615" y="765175"/>
            <a:ext cx="8273561" cy="994306"/>
          </a:xfrm>
          <a:solidFill>
            <a:srgbClr val="18A0D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Before the Wedding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962354"/>
            <a:ext cx="7632700" cy="1384995"/>
          </a:xfrm>
          <a:prstGeom prst="rect">
            <a:avLst/>
          </a:prstGeom>
        </p:spPr>
        <p:txBody>
          <a:bodyPr wrap="square" lIns="10800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 people getting married decide when they are going to get married.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They send invitations to their friends and family.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Sometimes they send out a gift list. The guests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can buy presents from this list.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F1DBC8F2-84F6-4CBB-B542-0D83B2B0D59A}"/>
              </a:ext>
            </a:extLst>
          </p:cNvPr>
          <p:cNvSpPr/>
          <p:nvPr/>
        </p:nvSpPr>
        <p:spPr>
          <a:xfrm>
            <a:off x="4994031" y="2698506"/>
            <a:ext cx="3394319" cy="3394319"/>
          </a:xfrm>
          <a:prstGeom prst="ellipse">
            <a:avLst/>
          </a:prstGeom>
          <a:noFill/>
          <a:ln w="3810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3343FD-856B-4099-97C4-0713013562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724" y="4703885"/>
            <a:ext cx="2137760" cy="138894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2C2F80EC-CD46-4EBF-9593-913CD56C86CB}"/>
              </a:ext>
            </a:extLst>
          </p:cNvPr>
          <p:cNvSpPr/>
          <p:nvPr/>
        </p:nvSpPr>
        <p:spPr>
          <a:xfrm>
            <a:off x="0" y="5177021"/>
            <a:ext cx="7632700" cy="492443"/>
          </a:xfrm>
          <a:prstGeom prst="rect">
            <a:avLst/>
          </a:prstGeom>
        </p:spPr>
        <p:txBody>
          <a:bodyPr wrap="square" lIns="108000" tIns="0" rIns="0" bIns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sz="1600" dirty="0">
                <a:solidFill>
                  <a:schemeClr val="bg2">
                    <a:lumMod val="25000"/>
                  </a:schemeClr>
                </a:solidFill>
              </a:rPr>
              <a:t>Wedding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2">
                    <a:lumMod val="25000"/>
                  </a:schemeClr>
                </a:solidFill>
              </a:rPr>
              <a:t>Invitation</a:t>
            </a:r>
          </a:p>
        </p:txBody>
      </p:sp>
    </p:spTree>
    <p:extLst>
      <p:ext uri="{BB962C8B-B14F-4D97-AF65-F5344CB8AC3E}">
        <p14:creationId xmlns:p14="http://schemas.microsoft.com/office/powerpoint/2010/main" val="825907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9F2483BD-1D3D-46A4-9CF0-A0C41C492105}"/>
              </a:ext>
            </a:extLst>
          </p:cNvPr>
          <p:cNvSpPr/>
          <p:nvPr/>
        </p:nvSpPr>
        <p:spPr>
          <a:xfrm>
            <a:off x="2736606" y="2531940"/>
            <a:ext cx="3670788" cy="3581074"/>
          </a:xfrm>
          <a:prstGeom prst="ellipse">
            <a:avLst/>
          </a:prstGeom>
          <a:solidFill>
            <a:srgbClr val="18A0DB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9615" y="765175"/>
            <a:ext cx="8273561" cy="994306"/>
          </a:xfrm>
          <a:solidFill>
            <a:srgbClr val="18A0DB"/>
          </a:solidFill>
        </p:spPr>
        <p:txBody>
          <a:bodyPr/>
          <a:lstStyle/>
          <a:p>
            <a:r>
              <a:rPr lang="en-GB" sz="2800" dirty="0">
                <a:solidFill>
                  <a:schemeClr val="bg1"/>
                </a:solidFill>
                <a:latin typeface="Twinkl SemiBold" pitchFamily="2" charset="0"/>
              </a:rPr>
              <a:t>Where Does a Christian Wedding Take Place?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962354"/>
            <a:ext cx="6946412" cy="276999"/>
          </a:xfrm>
          <a:prstGeom prst="rect">
            <a:avLst/>
          </a:prstGeom>
        </p:spPr>
        <p:txBody>
          <a:bodyPr wrap="square" lIns="108000" tIns="0" rIns="0" bIns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 Christian wedding happens in a church.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7EBFD8-DC8E-4F55-9D44-C9D65EE8FC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8017" y="2522903"/>
            <a:ext cx="3947966" cy="3560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845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407EC7A-65E4-4980-9242-C39418CA05A7}"/>
              </a:ext>
            </a:extLst>
          </p:cNvPr>
          <p:cNvSpPr/>
          <p:nvPr/>
        </p:nvSpPr>
        <p:spPr>
          <a:xfrm>
            <a:off x="755650" y="3280996"/>
            <a:ext cx="5135196" cy="219416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1008000" rtlCol="0" anchor="ctr"/>
          <a:lstStyle/>
          <a:p>
            <a:r>
              <a:rPr lang="en-GB" altLang="en-US" dirty="0">
                <a:solidFill>
                  <a:schemeClr val="tx1"/>
                </a:solidFill>
              </a:rPr>
              <a:t>A bride often wears a long white dress. Sometimes a bride wears a veil, which is a see-through material which goes over her head. The bride often  carries a bunch of flowers.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40249923-82F1-4DA5-81D2-C023F711198D}"/>
              </a:ext>
            </a:extLst>
          </p:cNvPr>
          <p:cNvSpPr/>
          <p:nvPr/>
        </p:nvSpPr>
        <p:spPr>
          <a:xfrm>
            <a:off x="738066" y="3280996"/>
            <a:ext cx="5135196" cy="219416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1008000" rtlCol="0" anchor="ctr"/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A groom will wear a smart suit and have a flower in his button hole. Sometimes grooms have a special hat called a top hat.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E3D246EB-895B-4BA9-AEB8-8F333C5528EC}"/>
              </a:ext>
            </a:extLst>
          </p:cNvPr>
          <p:cNvSpPr/>
          <p:nvPr/>
        </p:nvSpPr>
        <p:spPr>
          <a:xfrm>
            <a:off x="746858" y="3289790"/>
            <a:ext cx="5135196" cy="219416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1008000" rtlCol="0" anchor="ctr"/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Bridesmaids wear nice dresses. They sometimes wear flowers in their hair and carry a bunch of flowers. They help the bride on her special day.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C77DE0E-711F-471A-90B3-A3A4F6E409B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47" t="10056" r="5472" b="4976"/>
          <a:stretch/>
        </p:blipFill>
        <p:spPr>
          <a:xfrm>
            <a:off x="4958864" y="2680924"/>
            <a:ext cx="3447070" cy="3411902"/>
          </a:xfrm>
          <a:prstGeom prst="flowChartConnector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9615" y="765175"/>
            <a:ext cx="8273561" cy="994306"/>
          </a:xfrm>
          <a:solidFill>
            <a:srgbClr val="18A0D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What Do People Wear at a Wedding?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962354"/>
            <a:ext cx="7632700" cy="553998"/>
          </a:xfrm>
          <a:prstGeom prst="rect">
            <a:avLst/>
          </a:prstGeom>
        </p:spPr>
        <p:txBody>
          <a:bodyPr wrap="square" lIns="108000" tIns="0" rIns="0" bIns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Guests at a wedding will wear smart clothes.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Sometimes women wear big hats.</a:t>
            </a:r>
            <a:endParaRPr lang="en-GB" altLang="en-US" dirty="0">
              <a:solidFill>
                <a:srgbClr val="FF0000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4B6B195-C602-4EBF-8875-75FBBB69FC5F}"/>
              </a:ext>
            </a:extLst>
          </p:cNvPr>
          <p:cNvSpPr/>
          <p:nvPr/>
        </p:nvSpPr>
        <p:spPr>
          <a:xfrm>
            <a:off x="4958863" y="2663338"/>
            <a:ext cx="3429487" cy="3429487"/>
          </a:xfrm>
          <a:prstGeom prst="ellipse">
            <a:avLst/>
          </a:prstGeom>
          <a:noFill/>
          <a:ln w="3810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700" dirty="0">
              <a:solidFill>
                <a:schemeClr val="bg1"/>
              </a:solidFill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54AB2F76-8F4C-419A-ADDF-63DAF6759BC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4954" y="3043553"/>
            <a:ext cx="1716110" cy="251709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3263E5D-0466-488B-AE0E-236D5858982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6191" y="3107638"/>
            <a:ext cx="951763" cy="259999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B621F76-22CF-476F-8047-F55BB34BA7A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160" y="3274038"/>
            <a:ext cx="1573824" cy="2552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34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9615" y="765175"/>
            <a:ext cx="8273561" cy="994306"/>
          </a:xfrm>
          <a:solidFill>
            <a:srgbClr val="18A0D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What Happens at a Wedding?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962354"/>
            <a:ext cx="3614127" cy="1661993"/>
          </a:xfrm>
          <a:prstGeom prst="rect">
            <a:avLst/>
          </a:prstGeom>
        </p:spPr>
        <p:txBody>
          <a:bodyPr wrap="square" lIns="10800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When the couple arrive at the church, special music will start playing. The guests all stand up and </a:t>
            </a:r>
            <a:r>
              <a:rPr lang="en-GB" altLang="en-US"/>
              <a:t>the couple </a:t>
            </a:r>
            <a:r>
              <a:rPr lang="en-GB" altLang="en-US" dirty="0"/>
              <a:t>walk to the front of the church where the vicar is waiting.</a:t>
            </a:r>
            <a:endParaRPr lang="en-GB" altLang="en-US" dirty="0">
              <a:solidFill>
                <a:srgbClr val="FF0000"/>
              </a:solidFill>
            </a:endParaRPr>
          </a:p>
        </p:txBody>
      </p:sp>
      <p:pic>
        <p:nvPicPr>
          <p:cNvPr id="2050" name="Picture 2" descr="Architecture, Candles, Cathedral, Chandeliers, Church">
            <a:extLst>
              <a:ext uri="{FF2B5EF4-FFF2-40B4-BE49-F238E27FC236}">
                <a16:creationId xmlns:a16="http://schemas.microsoft.com/office/drawing/2014/main" id="{D4DEA31C-386D-47F5-8D36-9FE61D9CD4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59" r="15912"/>
          <a:stretch/>
        </p:blipFill>
        <p:spPr bwMode="auto">
          <a:xfrm>
            <a:off x="4572000" y="1759482"/>
            <a:ext cx="3816350" cy="4333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18495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9615" y="765175"/>
            <a:ext cx="8273561" cy="994306"/>
          </a:xfrm>
          <a:solidFill>
            <a:srgbClr val="18A0D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What Happens at a Wedding?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962354"/>
            <a:ext cx="3614127" cy="830997"/>
          </a:xfrm>
          <a:prstGeom prst="rect">
            <a:avLst/>
          </a:prstGeom>
        </p:spPr>
        <p:txBody>
          <a:bodyPr wrap="square" lIns="10800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Sometimes special songs called hymns are sung. Parts from the Bible or special poems are read.</a:t>
            </a:r>
            <a:endParaRPr lang="en-GB" altLang="en-US" dirty="0">
              <a:solidFill>
                <a:srgbClr val="FF0000"/>
              </a:solidFill>
            </a:endParaRPr>
          </a:p>
        </p:txBody>
      </p:sp>
      <p:pic>
        <p:nvPicPr>
          <p:cNvPr id="3074" name="Picture 2" descr="Bible, Church, Wedding, Christian, Catholic, Worship">
            <a:extLst>
              <a:ext uri="{FF2B5EF4-FFF2-40B4-BE49-F238E27FC236}">
                <a16:creationId xmlns:a16="http://schemas.microsoft.com/office/drawing/2014/main" id="{BE1E227D-EF6A-4DCB-847E-3621BE343F5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12" r="10375"/>
          <a:stretch/>
        </p:blipFill>
        <p:spPr bwMode="auto">
          <a:xfrm>
            <a:off x="4572000" y="1759481"/>
            <a:ext cx="3816350" cy="4333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41211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7F8C3C34-7FF6-441E-971C-D64B4B49E621}"/>
              </a:ext>
            </a:extLst>
          </p:cNvPr>
          <p:cNvSpPr/>
          <p:nvPr/>
        </p:nvSpPr>
        <p:spPr>
          <a:xfrm>
            <a:off x="746616" y="3855512"/>
            <a:ext cx="4836258" cy="1331949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The couple give each other rings as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a sign of their love and to show that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they are married.</a:t>
            </a:r>
          </a:p>
        </p:txBody>
      </p:sp>
      <p:pic>
        <p:nvPicPr>
          <p:cNvPr id="4098" name="Picture 2" descr="Vows, Wedding, Ring, Married, Bride, Groom, Love">
            <a:extLst>
              <a:ext uri="{FF2B5EF4-FFF2-40B4-BE49-F238E27FC236}">
                <a16:creationId xmlns:a16="http://schemas.microsoft.com/office/drawing/2014/main" id="{B71602FF-C547-494E-82A7-979EC0DC483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16667"/>
          <a:stretch/>
        </p:blipFill>
        <p:spPr bwMode="auto">
          <a:xfrm>
            <a:off x="4660133" y="2364367"/>
            <a:ext cx="3737251" cy="3737251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9615" y="765175"/>
            <a:ext cx="8273561" cy="994306"/>
          </a:xfrm>
          <a:solidFill>
            <a:srgbClr val="18A0D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What Happens at a Wedding?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962354"/>
            <a:ext cx="7632700" cy="1661993"/>
          </a:xfrm>
          <a:prstGeom prst="rect">
            <a:avLst/>
          </a:prstGeom>
        </p:spPr>
        <p:txBody>
          <a:bodyPr wrap="square" lIns="10800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 couple make promises to each other called vows.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These often include these words: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‘…for better, for worse,</a:t>
            </a:r>
            <a:br>
              <a:rPr lang="en-GB" altLang="en-US" dirty="0"/>
            </a:br>
            <a:r>
              <a:rPr lang="en-GB" altLang="en-US" dirty="0"/>
              <a:t>for richer, for poorer,</a:t>
            </a:r>
            <a:br>
              <a:rPr lang="en-GB" altLang="en-US" dirty="0"/>
            </a:br>
            <a:r>
              <a:rPr lang="en-GB" altLang="en-US" dirty="0"/>
              <a:t>in sickness and in health,</a:t>
            </a:r>
            <a:br>
              <a:rPr lang="en-GB" altLang="en-US" dirty="0"/>
            </a:br>
            <a:r>
              <a:rPr lang="en-GB" altLang="en-US" dirty="0"/>
              <a:t>to love and to cherish…’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A6D4D72-8DD3-4446-ACE8-7E538A62E728}"/>
              </a:ext>
            </a:extLst>
          </p:cNvPr>
          <p:cNvSpPr/>
          <p:nvPr/>
        </p:nvSpPr>
        <p:spPr>
          <a:xfrm>
            <a:off x="4668713" y="2381982"/>
            <a:ext cx="3719636" cy="371963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06641A88-10AE-4BDF-926A-F2DC9233FA4B}"/>
              </a:ext>
            </a:extLst>
          </p:cNvPr>
          <p:cNvSpPr/>
          <p:nvPr/>
        </p:nvSpPr>
        <p:spPr>
          <a:xfrm>
            <a:off x="4668715" y="2373190"/>
            <a:ext cx="3719636" cy="3719636"/>
          </a:xfrm>
          <a:prstGeom prst="ellipse">
            <a:avLst/>
          </a:prstGeom>
          <a:noFill/>
          <a:ln w="3810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095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D895876-CA2A-4284-A447-4184FE7DCA26}"/>
              </a:ext>
            </a:extLst>
          </p:cNvPr>
          <p:cNvSpPr/>
          <p:nvPr/>
        </p:nvSpPr>
        <p:spPr>
          <a:xfrm>
            <a:off x="755650" y="5253405"/>
            <a:ext cx="5794619" cy="82647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Guests sometimes throw confetti or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flower petals in celebration.</a:t>
            </a:r>
          </a:p>
        </p:txBody>
      </p:sp>
      <p:pic>
        <p:nvPicPr>
          <p:cNvPr id="5122" name="Picture 2" descr="Bloom, Blossom, Bouquet, Bride, Ceremony, Couple">
            <a:extLst>
              <a:ext uri="{FF2B5EF4-FFF2-40B4-BE49-F238E27FC236}">
                <a16:creationId xmlns:a16="http://schemas.microsoft.com/office/drawing/2014/main" id="{A222B62C-3FB0-49C3-B92C-27A561A679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92" r="17292"/>
          <a:stretch/>
        </p:blipFill>
        <p:spPr bwMode="auto">
          <a:xfrm>
            <a:off x="4668711" y="2347297"/>
            <a:ext cx="3719639" cy="3719639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9615" y="765175"/>
            <a:ext cx="8273561" cy="994306"/>
          </a:xfrm>
          <a:solidFill>
            <a:srgbClr val="18A0D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What Happens at a Wedding?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962354"/>
            <a:ext cx="7632700" cy="3046988"/>
          </a:xfrm>
          <a:prstGeom prst="rect">
            <a:avLst/>
          </a:prstGeom>
        </p:spPr>
        <p:txBody>
          <a:bodyPr wrap="square" lIns="10800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After the vows and giving of the rings, the vicar, minister or priest says that the couple are now married. Often they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then kiss.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 couple sign a register, which is a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legal record to show that they are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now married.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After that, special music will play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and they walk back up the church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aisle and outside.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A6D4D72-8DD3-4446-ACE8-7E538A62E728}"/>
              </a:ext>
            </a:extLst>
          </p:cNvPr>
          <p:cNvSpPr/>
          <p:nvPr/>
        </p:nvSpPr>
        <p:spPr>
          <a:xfrm>
            <a:off x="4668713" y="2381982"/>
            <a:ext cx="3719636" cy="371963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06641A88-10AE-4BDF-926A-F2DC9233FA4B}"/>
              </a:ext>
            </a:extLst>
          </p:cNvPr>
          <p:cNvSpPr/>
          <p:nvPr/>
        </p:nvSpPr>
        <p:spPr>
          <a:xfrm>
            <a:off x="4668715" y="2373190"/>
            <a:ext cx="3719636" cy="3719636"/>
          </a:xfrm>
          <a:prstGeom prst="ellipse">
            <a:avLst/>
          </a:prstGeom>
          <a:noFill/>
          <a:ln w="3810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100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118BB45B-3A80-4B80-8898-8EB120676173}"/>
              </a:ext>
            </a:extLst>
          </p:cNvPr>
          <p:cNvSpPr/>
          <p:nvPr/>
        </p:nvSpPr>
        <p:spPr>
          <a:xfrm>
            <a:off x="755649" y="3897559"/>
            <a:ext cx="5772882" cy="82647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After the food, people sometimes dance to a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band or a DJ. It is a happy time.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9615" y="765175"/>
            <a:ext cx="8273561" cy="994306"/>
          </a:xfrm>
          <a:solidFill>
            <a:srgbClr val="18A0D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What Happens After the Wedding?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9" y="1962354"/>
            <a:ext cx="5381381" cy="1661993"/>
          </a:xfrm>
          <a:prstGeom prst="rect">
            <a:avLst/>
          </a:prstGeom>
        </p:spPr>
        <p:txBody>
          <a:bodyPr wrap="square" lIns="10800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After the wedding ceremony, there is a big party called a wedding reception.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 guests have lots of yummy food.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Some of the people make speeches about the special day. There is a cake which the couple cut.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A6D4D72-8DD3-4446-ACE8-7E538A62E728}"/>
              </a:ext>
            </a:extLst>
          </p:cNvPr>
          <p:cNvSpPr/>
          <p:nvPr/>
        </p:nvSpPr>
        <p:spPr>
          <a:xfrm>
            <a:off x="4668713" y="2381982"/>
            <a:ext cx="3719636" cy="371963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E2D5D8-02AE-439B-87F9-9959B445A27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029" y="1962354"/>
            <a:ext cx="3181320" cy="4151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08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9615" y="765175"/>
            <a:ext cx="8273561" cy="994306"/>
          </a:xfrm>
          <a:solidFill>
            <a:srgbClr val="18A0D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What Happens After the Wedding?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962354"/>
            <a:ext cx="7632700" cy="553998"/>
          </a:xfrm>
          <a:prstGeom prst="rect">
            <a:avLst/>
          </a:prstGeom>
        </p:spPr>
        <p:txBody>
          <a:bodyPr wrap="square" lIns="108000" tIns="0" rIns="0" bIns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At the end of the wedding reception, the guests go home.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 newly-weds go on a special holiday called a honeymoon.</a:t>
            </a:r>
          </a:p>
        </p:txBody>
      </p:sp>
      <p:pic>
        <p:nvPicPr>
          <p:cNvPr id="6146" name="Picture 2" descr="Wedding, Car, Old-Fashioned, Vintage, Love, White">
            <a:extLst>
              <a:ext uri="{FF2B5EF4-FFF2-40B4-BE49-F238E27FC236}">
                <a16:creationId xmlns:a16="http://schemas.microsoft.com/office/drawing/2014/main" id="{1C28B7FE-BD94-434F-BE7B-2580E2E398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20" b="10277"/>
          <a:stretch/>
        </p:blipFill>
        <p:spPr bwMode="auto">
          <a:xfrm>
            <a:off x="755650" y="2719225"/>
            <a:ext cx="7632700" cy="337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01792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97538D-2EB3-1B4F-8D06-310BF29D3A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Your Activity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87EE51-ED3A-DE4B-9736-9CFA427E635A}"/>
              </a:ext>
            </a:extLst>
          </p:cNvPr>
          <p:cNvSpPr txBox="1"/>
          <p:nvPr/>
        </p:nvSpPr>
        <p:spPr>
          <a:xfrm>
            <a:off x="940904" y="1577009"/>
            <a:ext cx="69971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Design a Wedding Card! </a:t>
            </a:r>
          </a:p>
          <a:p>
            <a:r>
              <a:rPr lang="en-US" dirty="0"/>
              <a:t>A template has been provided or you can use a piece of plain paper. </a:t>
            </a:r>
          </a:p>
          <a:p>
            <a:r>
              <a:rPr lang="en-US" dirty="0"/>
              <a:t>Think about what you would put in a wedding card if someone you know was about to get married. </a:t>
            </a:r>
          </a:p>
          <a:p>
            <a:r>
              <a:rPr lang="en-US" dirty="0"/>
              <a:t>Design a front cover and write a nice </a:t>
            </a:r>
            <a:r>
              <a:rPr lang="en-US"/>
              <a:t>message inside. </a:t>
            </a:r>
          </a:p>
        </p:txBody>
      </p:sp>
    </p:spTree>
    <p:extLst>
      <p:ext uri="{BB962C8B-B14F-4D97-AF65-F5344CB8AC3E}">
        <p14:creationId xmlns:p14="http://schemas.microsoft.com/office/powerpoint/2010/main" val="13929559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209</TotalTime>
  <Words>645</Words>
  <Application>Microsoft Macintosh PowerPoint</Application>
  <PresentationFormat>On-screen Show (4:3)</PresentationFormat>
  <Paragraphs>65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Twinkl</vt:lpstr>
      <vt:lpstr>Twinkl SemiBold</vt:lpstr>
      <vt:lpstr>Calibri</vt:lpstr>
      <vt:lpstr>Office Theme</vt:lpstr>
      <vt:lpstr>PowerPoint Presentation</vt:lpstr>
      <vt:lpstr>What Is a Wedding?</vt:lpstr>
      <vt:lpstr>Who Are Christians?</vt:lpstr>
      <vt:lpstr>Before the Wedding</vt:lpstr>
      <vt:lpstr>Where Does a Christian Wedding Take Place?</vt:lpstr>
      <vt:lpstr>What Do People Wear at a Wedding?</vt:lpstr>
      <vt:lpstr>What Happens at a Wedding?</vt:lpstr>
      <vt:lpstr>What Happens at a Wedding?</vt:lpstr>
      <vt:lpstr>What Happens at a Wedding?</vt:lpstr>
      <vt:lpstr>What Happens at a Wedding?</vt:lpstr>
      <vt:lpstr>What Happens After the Wedding?</vt:lpstr>
      <vt:lpstr>What Happens After the Wedding?</vt:lpstr>
      <vt:lpstr>Your Activity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 Johnson</dc:creator>
  <cp:lastModifiedBy>Microsoft Office User</cp:lastModifiedBy>
  <cp:revision>14</cp:revision>
  <dcterms:created xsi:type="dcterms:W3CDTF">2019-03-11T13:01:00Z</dcterms:created>
  <dcterms:modified xsi:type="dcterms:W3CDTF">2020-04-28T12:56:39Z</dcterms:modified>
</cp:coreProperties>
</file>