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64" r:id="rId6"/>
    <p:sldId id="265" r:id="rId7"/>
    <p:sldId id="266" r:id="rId8"/>
    <p:sldId id="260" r:id="rId9"/>
    <p:sldId id="267" r:id="rId10"/>
    <p:sldId id="268" r:id="rId11"/>
    <p:sldId id="261" r:id="rId12"/>
    <p:sldId id="269" r:id="rId13"/>
    <p:sldId id="270" r:id="rId14"/>
    <p:sldId id="271" r:id="rId15"/>
    <p:sldId id="282" r:id="rId16"/>
    <p:sldId id="281" r:id="rId17"/>
    <p:sldId id="272" r:id="rId18"/>
    <p:sldId id="273" r:id="rId19"/>
    <p:sldId id="275" r:id="rId20"/>
    <p:sldId id="274" r:id="rId21"/>
    <p:sldId id="286" r:id="rId22"/>
    <p:sldId id="285" r:id="rId23"/>
    <p:sldId id="276" r:id="rId24"/>
    <p:sldId id="277" r:id="rId25"/>
    <p:sldId id="279" r:id="rId26"/>
    <p:sldId id="283" r:id="rId27"/>
    <p:sldId id="284" r:id="rId28"/>
    <p:sldId id="287"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0066"/>
    <a:srgbClr val="800000"/>
    <a:srgbClr val="99FF33"/>
    <a:srgbClr val="00CC66"/>
    <a:srgbClr val="66FFFF"/>
    <a:srgbClr val="CC99FF"/>
    <a:srgbClr val="9933FF"/>
    <a:srgbClr val="FFFF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54" autoAdjust="0"/>
    <p:restoredTop sz="94660"/>
  </p:normalViewPr>
  <p:slideViewPr>
    <p:cSldViewPr>
      <p:cViewPr>
        <p:scale>
          <a:sx n="80" d="100"/>
          <a:sy n="80" d="100"/>
        </p:scale>
        <p:origin x="-212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69B74D7-955C-4640-8B9D-84998302DA14}" type="datetimeFigureOut">
              <a:rPr lang="en-GB" smtClean="0"/>
              <a:pPr/>
              <a:t>05/11/20</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1D61A5EB-B4F7-44A8-8684-370DFC5C531E}" type="slidenum">
              <a:rPr lang="en-GB" smtClean="0"/>
              <a:pPr/>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69B74D7-955C-4640-8B9D-84998302DA14}" type="datetimeFigureOut">
              <a:rPr lang="en-GB" smtClean="0"/>
              <a:pPr/>
              <a:t>05/11/20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1A5EB-B4F7-44A8-8684-370DFC5C531E}" type="slidenum">
              <a:rPr lang="en-GB" smtClean="0"/>
              <a:pPr/>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69B74D7-955C-4640-8B9D-84998302DA14}" type="datetimeFigureOut">
              <a:rPr lang="en-GB" smtClean="0"/>
              <a:pPr/>
              <a:t>05/11/20</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1D61A5EB-B4F7-44A8-8684-370DFC5C531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69B74D7-955C-4640-8B9D-84998302DA14}" type="datetimeFigureOut">
              <a:rPr lang="en-GB" smtClean="0"/>
              <a:pPr/>
              <a:t>05/11/20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61A5EB-B4F7-44A8-8684-370DFC5C531E}" type="slidenum">
              <a:rPr lang="en-GB" smtClean="0"/>
              <a:pPr/>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69B74D7-955C-4640-8B9D-84998302DA14}" type="datetimeFigureOut">
              <a:rPr lang="en-GB" smtClean="0"/>
              <a:pPr/>
              <a:t>05/11/20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61A5EB-B4F7-44A8-8684-370DFC5C531E}" type="slidenum">
              <a:rPr lang="en-GB" smtClean="0"/>
              <a:pPr/>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69B74D7-955C-4640-8B9D-84998302DA14}" type="datetimeFigureOut">
              <a:rPr lang="en-GB" smtClean="0"/>
              <a:pPr/>
              <a:t>05/11/20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61A5EB-B4F7-44A8-8684-370DFC5C531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9B74D7-955C-4640-8B9D-84998302DA14}" type="datetimeFigureOut">
              <a:rPr lang="en-GB" smtClean="0"/>
              <a:pPr/>
              <a:t>05/11/20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61A5EB-B4F7-44A8-8684-370DFC5C531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69B74D7-955C-4640-8B9D-84998302DA14}" type="datetimeFigureOut">
              <a:rPr lang="en-GB" smtClean="0"/>
              <a:pPr/>
              <a:t>05/11/20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61A5EB-B4F7-44A8-8684-370DFC5C531E}" type="slidenum">
              <a:rPr lang="en-GB" smtClean="0"/>
              <a:pPr/>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69B74D7-955C-4640-8B9D-84998302DA14}" type="datetimeFigureOut">
              <a:rPr lang="en-GB" smtClean="0"/>
              <a:pPr/>
              <a:t>05/11/20</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1D61A5EB-B4F7-44A8-8684-370DFC5C531E}" type="slidenum">
              <a:rPr lang="en-GB" smtClean="0"/>
              <a:pPr/>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9B74D7-955C-4640-8B9D-84998302DA14}" type="datetimeFigureOut">
              <a:rPr lang="en-GB" smtClean="0"/>
              <a:pPr/>
              <a:t>05/11/20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1A5EB-B4F7-44A8-8684-370DFC5C531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9B74D7-955C-4640-8B9D-84998302DA14}" type="datetimeFigureOut">
              <a:rPr lang="en-GB" smtClean="0"/>
              <a:pPr/>
              <a:t>05/11/20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1A5EB-B4F7-44A8-8684-370DFC5C531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FF"/>
            </a:gs>
            <a:gs pos="50000">
              <a:srgbClr val="CCCCFF"/>
            </a:gs>
            <a:gs pos="100000">
              <a:srgbClr val="CC99FF"/>
            </a:gs>
          </a:gsLst>
          <a:lin ang="5400000" scaled="0"/>
          <a:tileRect/>
        </a:gra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69B74D7-955C-4640-8B9D-84998302DA14}" type="datetimeFigureOut">
              <a:rPr lang="en-GB" smtClean="0"/>
              <a:pPr/>
              <a:t>05/11/20</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1D61A5EB-B4F7-44A8-8684-370DFC5C531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3284984"/>
            <a:ext cx="8136904" cy="1600200"/>
          </a:xfrm>
        </p:spPr>
        <p:txBody>
          <a:bodyPr>
            <a:normAutofit/>
          </a:bodyPr>
          <a:lstStyle/>
          <a:p>
            <a:r>
              <a:rPr lang="en-GB" dirty="0" smtClean="0"/>
              <a:t>Use capital letters where necessary and punctuate the end of sentences appropriately. </a:t>
            </a:r>
            <a:endParaRPr lang="en-GB" dirty="0"/>
          </a:p>
        </p:txBody>
      </p:sp>
      <p:sp>
        <p:nvSpPr>
          <p:cNvPr id="2" name="Title 1"/>
          <p:cNvSpPr>
            <a:spLocks noGrp="1"/>
          </p:cNvSpPr>
          <p:nvPr>
            <p:ph type="ctrTitle"/>
          </p:nvPr>
        </p:nvSpPr>
        <p:spPr/>
        <p:txBody>
          <a:bodyPr>
            <a:normAutofit/>
          </a:bodyPr>
          <a:lstStyle/>
          <a:p>
            <a:r>
              <a:rPr lang="en-GB" sz="7000" b="1" dirty="0" smtClean="0">
                <a:solidFill>
                  <a:schemeClr val="tx1"/>
                </a:solidFill>
              </a:rPr>
              <a:t>Basic Punctuation</a:t>
            </a:r>
            <a:endParaRPr lang="en-GB" sz="7000" b="1" dirty="0">
              <a:solidFill>
                <a:schemeClr val="tx1"/>
              </a:solidFill>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000" b="1" dirty="0" smtClean="0"/>
              <a:t>Capital Letters </a:t>
            </a:r>
            <a:endParaRPr lang="en-GB" sz="7000" b="1" dirty="0"/>
          </a:p>
        </p:txBody>
      </p:sp>
      <p:sp>
        <p:nvSpPr>
          <p:cNvPr id="4" name="TextBox 3"/>
          <p:cNvSpPr txBox="1"/>
          <p:nvPr/>
        </p:nvSpPr>
        <p:spPr>
          <a:xfrm>
            <a:off x="251520" y="3068960"/>
            <a:ext cx="8568952" cy="3093154"/>
          </a:xfrm>
          <a:prstGeom prst="rect">
            <a:avLst/>
          </a:prstGeom>
          <a:noFill/>
        </p:spPr>
        <p:txBody>
          <a:bodyPr wrap="square" rtlCol="0">
            <a:spAutoFit/>
          </a:bodyPr>
          <a:lstStyle/>
          <a:p>
            <a:pPr algn="ctr"/>
            <a:r>
              <a:rPr lang="en-GB" sz="6500" b="1" dirty="0" smtClean="0">
                <a:ln>
                  <a:solidFill>
                    <a:schemeClr val="tx1"/>
                  </a:solidFill>
                </a:ln>
                <a:solidFill>
                  <a:schemeClr val="accent6">
                    <a:lumMod val="60000"/>
                    <a:lumOff val="40000"/>
                  </a:schemeClr>
                </a:solidFill>
                <a:latin typeface="Comic Sans MS" pitchFamily="66" charset="0"/>
              </a:rPr>
              <a:t>A</a:t>
            </a:r>
            <a:r>
              <a:rPr lang="en-GB" sz="6500" b="1" dirty="0" smtClean="0">
                <a:ln>
                  <a:solidFill>
                    <a:schemeClr val="tx1"/>
                  </a:solidFill>
                </a:ln>
                <a:latin typeface="Comic Sans MS" pitchFamily="66" charset="0"/>
              </a:rPr>
              <a:t> </a:t>
            </a:r>
            <a:r>
              <a:rPr lang="en-GB" sz="6500" b="1" dirty="0" smtClean="0">
                <a:ln>
                  <a:solidFill>
                    <a:schemeClr val="tx1"/>
                  </a:solidFill>
                </a:ln>
                <a:solidFill>
                  <a:srgbClr val="9933FF"/>
                </a:solidFill>
                <a:latin typeface="Comic Sans MS" pitchFamily="66" charset="0"/>
              </a:rPr>
              <a:t>B</a:t>
            </a:r>
            <a:r>
              <a:rPr lang="en-GB" sz="6500" b="1" dirty="0" smtClean="0">
                <a:ln>
                  <a:solidFill>
                    <a:schemeClr val="tx1"/>
                  </a:solidFill>
                </a:ln>
                <a:latin typeface="Comic Sans MS" pitchFamily="66" charset="0"/>
              </a:rPr>
              <a:t> </a:t>
            </a:r>
            <a:r>
              <a:rPr lang="en-GB" sz="6500" b="1" dirty="0" smtClean="0">
                <a:ln>
                  <a:solidFill>
                    <a:schemeClr val="tx1"/>
                  </a:solidFill>
                </a:ln>
                <a:solidFill>
                  <a:schemeClr val="accent1">
                    <a:lumMod val="60000"/>
                    <a:lumOff val="40000"/>
                  </a:schemeClr>
                </a:solidFill>
                <a:latin typeface="Comic Sans MS" pitchFamily="66" charset="0"/>
              </a:rPr>
              <a:t>C</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6600"/>
                </a:solidFill>
                <a:latin typeface="Comic Sans MS" pitchFamily="66" charset="0"/>
              </a:rPr>
              <a:t>D</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FF00"/>
                </a:solidFill>
                <a:latin typeface="Comic Sans MS" pitchFamily="66" charset="0"/>
              </a:rPr>
              <a:t>E</a:t>
            </a:r>
            <a:r>
              <a:rPr lang="en-GB" sz="6500" b="1" dirty="0" smtClean="0">
                <a:ln>
                  <a:solidFill>
                    <a:schemeClr val="tx1"/>
                  </a:solidFill>
                </a:ln>
                <a:latin typeface="Comic Sans MS" pitchFamily="66" charset="0"/>
              </a:rPr>
              <a:t> </a:t>
            </a:r>
            <a:r>
              <a:rPr lang="en-GB" sz="6500" b="1" dirty="0" smtClean="0">
                <a:ln>
                  <a:solidFill>
                    <a:schemeClr val="tx1"/>
                  </a:solidFill>
                </a:ln>
                <a:solidFill>
                  <a:srgbClr val="92D050"/>
                </a:solidFill>
                <a:latin typeface="Comic Sans MS" pitchFamily="66" charset="0"/>
              </a:rPr>
              <a:t>F</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0000"/>
                </a:solidFill>
                <a:latin typeface="Comic Sans MS" pitchFamily="66" charset="0"/>
              </a:rPr>
              <a:t>G</a:t>
            </a:r>
            <a:r>
              <a:rPr lang="en-GB" sz="6500" b="1" dirty="0" smtClean="0">
                <a:ln>
                  <a:solidFill>
                    <a:schemeClr val="tx1"/>
                  </a:solidFill>
                </a:ln>
                <a:latin typeface="Comic Sans MS" pitchFamily="66" charset="0"/>
              </a:rPr>
              <a:t> </a:t>
            </a:r>
            <a:r>
              <a:rPr lang="en-GB" sz="6500" b="1" dirty="0" smtClean="0">
                <a:ln>
                  <a:solidFill>
                    <a:schemeClr val="tx1"/>
                  </a:solidFill>
                </a:ln>
                <a:solidFill>
                  <a:schemeClr val="accent6">
                    <a:lumMod val="60000"/>
                    <a:lumOff val="40000"/>
                  </a:schemeClr>
                </a:solidFill>
                <a:latin typeface="Comic Sans MS" pitchFamily="66" charset="0"/>
              </a:rPr>
              <a:t>H</a:t>
            </a:r>
            <a:r>
              <a:rPr lang="en-GB" sz="6500" b="1" dirty="0" smtClean="0">
                <a:ln>
                  <a:solidFill>
                    <a:schemeClr val="tx1"/>
                  </a:solidFill>
                </a:ln>
                <a:latin typeface="Comic Sans MS" pitchFamily="66" charset="0"/>
              </a:rPr>
              <a:t> </a:t>
            </a:r>
            <a:r>
              <a:rPr lang="en-GB" sz="6500" b="1" dirty="0" smtClean="0">
                <a:ln>
                  <a:solidFill>
                    <a:schemeClr val="tx1"/>
                  </a:solidFill>
                </a:ln>
                <a:solidFill>
                  <a:srgbClr val="9933FF"/>
                </a:solidFill>
                <a:latin typeface="Comic Sans MS" pitchFamily="66" charset="0"/>
              </a:rPr>
              <a:t>I</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99FF"/>
                </a:solidFill>
                <a:latin typeface="Comic Sans MS" pitchFamily="66" charset="0"/>
              </a:rPr>
              <a:t>J</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6600"/>
                </a:solidFill>
                <a:latin typeface="Comic Sans MS" pitchFamily="66" charset="0"/>
              </a:rPr>
              <a:t>K</a:t>
            </a:r>
            <a:r>
              <a:rPr lang="en-GB" sz="6500" b="1" dirty="0" smtClean="0">
                <a:ln>
                  <a:solidFill>
                    <a:schemeClr val="tx1"/>
                  </a:solidFill>
                </a:ln>
                <a:solidFill>
                  <a:srgbClr val="FFFF00"/>
                </a:solidFill>
                <a:latin typeface="Comic Sans MS" pitchFamily="66" charset="0"/>
              </a:rPr>
              <a:t> L </a:t>
            </a:r>
            <a:r>
              <a:rPr lang="en-GB" sz="6500" b="1" dirty="0" smtClean="0">
                <a:ln>
                  <a:solidFill>
                    <a:schemeClr val="tx1"/>
                  </a:solidFill>
                </a:ln>
                <a:solidFill>
                  <a:srgbClr val="92D050"/>
                </a:solidFill>
                <a:latin typeface="Comic Sans MS" pitchFamily="66" charset="0"/>
              </a:rPr>
              <a:t>M</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0000"/>
                </a:solidFill>
                <a:latin typeface="Comic Sans MS" pitchFamily="66" charset="0"/>
              </a:rPr>
              <a:t>N</a:t>
            </a:r>
            <a:r>
              <a:rPr lang="en-GB" sz="6500" b="1" dirty="0" smtClean="0">
                <a:ln>
                  <a:solidFill>
                    <a:schemeClr val="tx1"/>
                  </a:solidFill>
                </a:ln>
                <a:latin typeface="Comic Sans MS" pitchFamily="66" charset="0"/>
              </a:rPr>
              <a:t> </a:t>
            </a:r>
            <a:r>
              <a:rPr lang="en-GB" sz="6500" b="1" dirty="0" smtClean="0">
                <a:ln>
                  <a:solidFill>
                    <a:schemeClr val="tx1"/>
                  </a:solidFill>
                </a:ln>
                <a:solidFill>
                  <a:schemeClr val="accent6">
                    <a:lumMod val="60000"/>
                    <a:lumOff val="40000"/>
                  </a:schemeClr>
                </a:solidFill>
                <a:latin typeface="Comic Sans MS" pitchFamily="66" charset="0"/>
              </a:rPr>
              <a:t>O</a:t>
            </a:r>
            <a:r>
              <a:rPr lang="en-GB" sz="6500" b="1" dirty="0" smtClean="0">
                <a:ln>
                  <a:solidFill>
                    <a:schemeClr val="tx1"/>
                  </a:solidFill>
                </a:ln>
                <a:latin typeface="Comic Sans MS" pitchFamily="66" charset="0"/>
              </a:rPr>
              <a:t> </a:t>
            </a:r>
            <a:r>
              <a:rPr lang="en-GB" sz="6500" b="1" dirty="0" smtClean="0">
                <a:ln>
                  <a:solidFill>
                    <a:schemeClr val="tx1"/>
                  </a:solidFill>
                </a:ln>
                <a:solidFill>
                  <a:srgbClr val="9933FF"/>
                </a:solidFill>
                <a:latin typeface="Comic Sans MS" pitchFamily="66" charset="0"/>
              </a:rPr>
              <a:t>P</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99FF"/>
                </a:solidFill>
                <a:latin typeface="Comic Sans MS" pitchFamily="66" charset="0"/>
              </a:rPr>
              <a:t>Q</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6600"/>
                </a:solidFill>
                <a:latin typeface="Comic Sans MS" pitchFamily="66" charset="0"/>
              </a:rPr>
              <a:t>R</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FF00"/>
                </a:solidFill>
                <a:latin typeface="Comic Sans MS" pitchFamily="66" charset="0"/>
              </a:rPr>
              <a:t>S</a:t>
            </a:r>
            <a:r>
              <a:rPr lang="en-GB" sz="6500" b="1" dirty="0" smtClean="0">
                <a:ln>
                  <a:solidFill>
                    <a:schemeClr val="tx1"/>
                  </a:solidFill>
                </a:ln>
                <a:latin typeface="Comic Sans MS" pitchFamily="66" charset="0"/>
              </a:rPr>
              <a:t> </a:t>
            </a:r>
            <a:r>
              <a:rPr lang="en-GB" sz="6500" b="1" dirty="0" smtClean="0">
                <a:ln>
                  <a:solidFill>
                    <a:schemeClr val="tx1"/>
                  </a:solidFill>
                </a:ln>
                <a:solidFill>
                  <a:srgbClr val="92D050"/>
                </a:solidFill>
                <a:latin typeface="Comic Sans MS" pitchFamily="66" charset="0"/>
              </a:rPr>
              <a:t>T</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0000"/>
                </a:solidFill>
                <a:latin typeface="Comic Sans MS" pitchFamily="66" charset="0"/>
              </a:rPr>
              <a:t>U</a:t>
            </a:r>
            <a:r>
              <a:rPr lang="en-GB" sz="6500" b="1" dirty="0" smtClean="0">
                <a:ln>
                  <a:solidFill>
                    <a:schemeClr val="tx1"/>
                  </a:solidFill>
                </a:ln>
                <a:latin typeface="Comic Sans MS" pitchFamily="66" charset="0"/>
              </a:rPr>
              <a:t> </a:t>
            </a:r>
            <a:r>
              <a:rPr lang="en-GB" sz="6500" b="1" dirty="0" smtClean="0">
                <a:ln>
                  <a:solidFill>
                    <a:schemeClr val="tx1"/>
                  </a:solidFill>
                </a:ln>
                <a:solidFill>
                  <a:schemeClr val="accent6">
                    <a:lumMod val="60000"/>
                    <a:lumOff val="40000"/>
                  </a:schemeClr>
                </a:solidFill>
                <a:latin typeface="Comic Sans MS" pitchFamily="66" charset="0"/>
              </a:rPr>
              <a:t>V</a:t>
            </a:r>
            <a:r>
              <a:rPr lang="en-GB" sz="6500" b="1" dirty="0" smtClean="0">
                <a:ln>
                  <a:solidFill>
                    <a:schemeClr val="tx1"/>
                  </a:solidFill>
                </a:ln>
                <a:latin typeface="Comic Sans MS" pitchFamily="66" charset="0"/>
              </a:rPr>
              <a:t> </a:t>
            </a:r>
            <a:r>
              <a:rPr lang="en-GB" sz="6500" b="1" dirty="0" smtClean="0">
                <a:ln>
                  <a:solidFill>
                    <a:schemeClr val="tx1"/>
                  </a:solidFill>
                </a:ln>
                <a:solidFill>
                  <a:srgbClr val="9933FF"/>
                </a:solidFill>
                <a:latin typeface="Comic Sans MS" pitchFamily="66" charset="0"/>
              </a:rPr>
              <a:t>W</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99FF"/>
                </a:solidFill>
                <a:latin typeface="Comic Sans MS" pitchFamily="66" charset="0"/>
              </a:rPr>
              <a:t>X</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6600"/>
                </a:solidFill>
                <a:latin typeface="Comic Sans MS" pitchFamily="66" charset="0"/>
              </a:rPr>
              <a:t>Y</a:t>
            </a:r>
            <a:r>
              <a:rPr lang="en-GB" sz="6500" b="1" dirty="0" smtClean="0">
                <a:ln>
                  <a:solidFill>
                    <a:schemeClr val="tx1"/>
                  </a:solidFill>
                </a:ln>
                <a:latin typeface="Comic Sans MS" pitchFamily="66" charset="0"/>
              </a:rPr>
              <a:t> </a:t>
            </a:r>
            <a:r>
              <a:rPr lang="en-GB" sz="6500" b="1" dirty="0" smtClean="0">
                <a:ln>
                  <a:solidFill>
                    <a:schemeClr val="tx1"/>
                  </a:solidFill>
                </a:ln>
                <a:solidFill>
                  <a:srgbClr val="FFFF00"/>
                </a:solidFill>
                <a:latin typeface="Comic Sans MS" pitchFamily="66" charset="0"/>
              </a:rPr>
              <a:t>Z</a:t>
            </a:r>
            <a:endParaRPr lang="en-GB" sz="6500" b="1" dirty="0">
              <a:ln>
                <a:solidFill>
                  <a:schemeClr val="tx1"/>
                </a:solidFill>
              </a:ln>
              <a:solidFill>
                <a:srgbClr val="FFFF00"/>
              </a:solidFill>
              <a:latin typeface="Comic Sans MS" pitchFamily="66" charset="0"/>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normAutofit/>
          </a:bodyPr>
          <a:lstStyle/>
          <a:p>
            <a:pPr algn="ctr"/>
            <a:r>
              <a:rPr lang="en-GB" sz="5000" b="1" dirty="0" smtClean="0"/>
              <a:t>Capital Letters </a:t>
            </a:r>
            <a:endParaRPr lang="en-GB" sz="5000" b="1" dirty="0"/>
          </a:p>
        </p:txBody>
      </p:sp>
      <p:sp>
        <p:nvSpPr>
          <p:cNvPr id="3" name="Content Placeholder 2"/>
          <p:cNvSpPr>
            <a:spLocks noGrp="1"/>
          </p:cNvSpPr>
          <p:nvPr>
            <p:ph sz="quarter" idx="1"/>
          </p:nvPr>
        </p:nvSpPr>
        <p:spPr>
          <a:xfrm>
            <a:off x="611560" y="1447800"/>
            <a:ext cx="8075240" cy="4572000"/>
          </a:xfrm>
        </p:spPr>
        <p:txBody>
          <a:bodyPr/>
          <a:lstStyle/>
          <a:p>
            <a:pPr>
              <a:buNone/>
            </a:pPr>
            <a:r>
              <a:rPr lang="en-GB" dirty="0" smtClean="0"/>
              <a:t>You should always use a capital letter:</a:t>
            </a:r>
          </a:p>
          <a:p>
            <a:r>
              <a:rPr lang="en-GB" dirty="0" smtClean="0"/>
              <a:t>At the beginning of a sentence </a:t>
            </a:r>
          </a:p>
          <a:p>
            <a:r>
              <a:rPr lang="en-GB" dirty="0" smtClean="0"/>
              <a:t>For the pronoun ‘</a:t>
            </a:r>
            <a:r>
              <a:rPr lang="en-GB" dirty="0" smtClean="0">
                <a:latin typeface="Comic Sans MS" pitchFamily="66" charset="0"/>
              </a:rPr>
              <a:t>I</a:t>
            </a:r>
            <a:r>
              <a:rPr lang="en-GB" dirty="0" smtClean="0"/>
              <a:t>’</a:t>
            </a:r>
          </a:p>
          <a:p>
            <a:r>
              <a:rPr lang="en-GB" dirty="0" smtClean="0"/>
              <a:t>For proper nouns – names of actual or specific people, places, objects, films or book titles. </a:t>
            </a:r>
          </a:p>
          <a:p>
            <a:pPr>
              <a:buNone/>
            </a:pPr>
            <a:r>
              <a:rPr lang="en-GB" dirty="0" smtClean="0"/>
              <a:t>	For example: </a:t>
            </a:r>
            <a:r>
              <a:rPr lang="en-GB" b="1" dirty="0" smtClean="0"/>
              <a:t>T</a:t>
            </a:r>
            <a:r>
              <a:rPr lang="en-GB" dirty="0" smtClean="0"/>
              <a:t>heo, </a:t>
            </a:r>
            <a:r>
              <a:rPr lang="en-GB" b="1" dirty="0" smtClean="0"/>
              <a:t>M</a:t>
            </a:r>
            <a:r>
              <a:rPr lang="en-GB" dirty="0" smtClean="0"/>
              <a:t>iss </a:t>
            </a:r>
            <a:r>
              <a:rPr lang="en-GB" b="1" dirty="0" smtClean="0"/>
              <a:t>F</a:t>
            </a:r>
            <a:r>
              <a:rPr lang="en-GB" dirty="0" smtClean="0"/>
              <a:t>enton, </a:t>
            </a:r>
            <a:r>
              <a:rPr lang="en-GB" b="1" dirty="0" smtClean="0"/>
              <a:t>A</a:t>
            </a:r>
            <a:r>
              <a:rPr lang="en-GB" dirty="0" smtClean="0"/>
              <a:t>pril, </a:t>
            </a:r>
            <a:r>
              <a:rPr lang="en-GB" b="1" dirty="0" smtClean="0"/>
              <a:t>M</a:t>
            </a:r>
            <a:r>
              <a:rPr lang="en-GB" dirty="0" smtClean="0"/>
              <a:t>onday, </a:t>
            </a:r>
            <a:r>
              <a:rPr lang="en-GB" b="1" dirty="0" smtClean="0"/>
              <a:t>I</a:t>
            </a:r>
            <a:r>
              <a:rPr lang="en-GB" dirty="0" smtClean="0"/>
              <a:t>taly, </a:t>
            </a:r>
            <a:r>
              <a:rPr lang="en-GB" b="1" dirty="0" smtClean="0"/>
              <a:t>D</a:t>
            </a:r>
            <a:r>
              <a:rPr lang="en-GB" dirty="0" smtClean="0"/>
              <a:t>eclaration of </a:t>
            </a:r>
            <a:r>
              <a:rPr lang="en-GB" b="1" dirty="0" smtClean="0"/>
              <a:t>I</a:t>
            </a:r>
            <a:r>
              <a:rPr lang="en-GB" dirty="0" smtClean="0"/>
              <a:t>ndependence, ‘</a:t>
            </a:r>
            <a:r>
              <a:rPr lang="en-GB" b="1" dirty="0" smtClean="0"/>
              <a:t>F</a:t>
            </a:r>
            <a:r>
              <a:rPr lang="en-GB" dirty="0" smtClean="0"/>
              <a:t>rozen’. </a:t>
            </a:r>
          </a:p>
          <a:p>
            <a:endParaRPr lang="en-GB" dirty="0" smtClean="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8060432" cy="1143000"/>
          </a:xfrm>
        </p:spPr>
        <p:txBody>
          <a:bodyPr>
            <a:normAutofit/>
          </a:bodyPr>
          <a:lstStyle/>
          <a:p>
            <a:pPr algn="ctr"/>
            <a:r>
              <a:rPr lang="en-GB" sz="5000" b="1" dirty="0" smtClean="0"/>
              <a:t>Capital Letters</a:t>
            </a:r>
            <a:endParaRPr lang="en-GB" sz="5000" b="1" dirty="0"/>
          </a:p>
        </p:txBody>
      </p:sp>
      <p:sp>
        <p:nvSpPr>
          <p:cNvPr id="3" name="Content Placeholder 2"/>
          <p:cNvSpPr>
            <a:spLocks noGrp="1"/>
          </p:cNvSpPr>
          <p:nvPr>
            <p:ph sz="quarter" idx="1"/>
          </p:nvPr>
        </p:nvSpPr>
        <p:spPr>
          <a:xfrm>
            <a:off x="395536" y="1340768"/>
            <a:ext cx="8291264" cy="3781400"/>
          </a:xfrm>
        </p:spPr>
        <p:txBody>
          <a:bodyPr>
            <a:normAutofit/>
          </a:bodyPr>
          <a:lstStyle/>
          <a:p>
            <a:pPr algn="ctr">
              <a:lnSpc>
                <a:spcPct val="150000"/>
              </a:lnSpc>
              <a:buNone/>
            </a:pPr>
            <a:r>
              <a:rPr lang="en-GB" sz="2800" b="1" dirty="0" smtClean="0">
                <a:solidFill>
                  <a:schemeClr val="accent6">
                    <a:lumMod val="75000"/>
                  </a:schemeClr>
                </a:solidFill>
              </a:rPr>
              <a:t>Which letters should be capitalised?</a:t>
            </a:r>
          </a:p>
          <a:p>
            <a:r>
              <a:rPr lang="en-GB" sz="2800" dirty="0" smtClean="0"/>
              <a:t>in </a:t>
            </a:r>
            <a:r>
              <a:rPr lang="en-GB" sz="2800" dirty="0" err="1" smtClean="0"/>
              <a:t>july</a:t>
            </a:r>
            <a:r>
              <a:rPr lang="en-GB" sz="2800" dirty="0" smtClean="0"/>
              <a:t> </a:t>
            </a:r>
            <a:r>
              <a:rPr lang="en-GB" sz="2800" dirty="0" err="1" smtClean="0"/>
              <a:t>i</a:t>
            </a:r>
            <a:r>
              <a:rPr lang="en-GB" sz="2800" dirty="0" smtClean="0"/>
              <a:t> am going to </a:t>
            </a:r>
            <a:r>
              <a:rPr lang="en-GB" sz="2800" dirty="0" err="1" smtClean="0"/>
              <a:t>cornwall</a:t>
            </a:r>
            <a:r>
              <a:rPr lang="en-GB" sz="2800" dirty="0" smtClean="0"/>
              <a:t>. </a:t>
            </a:r>
          </a:p>
          <a:p>
            <a:pPr>
              <a:buNone/>
            </a:pPr>
            <a:r>
              <a:rPr lang="en-GB" sz="2800" b="1" dirty="0" smtClean="0"/>
              <a:t>	</a:t>
            </a:r>
            <a:r>
              <a:rPr lang="en-GB" dirty="0" smtClean="0">
                <a:solidFill>
                  <a:schemeClr val="accent1">
                    <a:lumMod val="75000"/>
                  </a:schemeClr>
                </a:solidFill>
                <a:latin typeface="Comic Sans MS" pitchFamily="66" charset="0"/>
              </a:rPr>
              <a:t>I</a:t>
            </a:r>
            <a:r>
              <a:rPr lang="en-GB" sz="2800" dirty="0" smtClean="0"/>
              <a:t>n </a:t>
            </a:r>
            <a:r>
              <a:rPr lang="en-GB" sz="2800" b="1" dirty="0" smtClean="0">
                <a:solidFill>
                  <a:schemeClr val="accent1">
                    <a:lumMod val="75000"/>
                  </a:schemeClr>
                </a:solidFill>
              </a:rPr>
              <a:t>J</a:t>
            </a:r>
            <a:r>
              <a:rPr lang="en-GB" sz="2800" dirty="0" smtClean="0"/>
              <a:t>uly </a:t>
            </a:r>
            <a:r>
              <a:rPr lang="en-GB" dirty="0" smtClean="0">
                <a:solidFill>
                  <a:schemeClr val="accent1">
                    <a:lumMod val="75000"/>
                  </a:schemeClr>
                </a:solidFill>
                <a:latin typeface="Comic Sans MS" pitchFamily="66" charset="0"/>
              </a:rPr>
              <a:t>I</a:t>
            </a:r>
            <a:r>
              <a:rPr lang="en-GB" sz="2800" dirty="0" smtClean="0"/>
              <a:t> am going to </a:t>
            </a:r>
            <a:r>
              <a:rPr lang="en-GB" sz="2800" b="1" dirty="0" smtClean="0">
                <a:solidFill>
                  <a:schemeClr val="accent1">
                    <a:lumMod val="75000"/>
                  </a:schemeClr>
                </a:solidFill>
              </a:rPr>
              <a:t>C</a:t>
            </a:r>
            <a:r>
              <a:rPr lang="en-GB" sz="2800" dirty="0" smtClean="0"/>
              <a:t>ornwall. </a:t>
            </a:r>
          </a:p>
          <a:p>
            <a:r>
              <a:rPr lang="en-GB" sz="2800" dirty="0" smtClean="0"/>
              <a:t>my favourite film is ‘despicable me’. </a:t>
            </a:r>
          </a:p>
          <a:p>
            <a:pPr>
              <a:buNone/>
            </a:pPr>
            <a:r>
              <a:rPr lang="en-GB" sz="2800" dirty="0" smtClean="0"/>
              <a:t>	</a:t>
            </a:r>
            <a:r>
              <a:rPr lang="en-GB" sz="2800" b="1" dirty="0" smtClean="0">
                <a:solidFill>
                  <a:schemeClr val="accent1">
                    <a:lumMod val="75000"/>
                  </a:schemeClr>
                </a:solidFill>
              </a:rPr>
              <a:t>M</a:t>
            </a:r>
            <a:r>
              <a:rPr lang="en-GB" sz="2800" dirty="0" smtClean="0"/>
              <a:t>y favourite film is ‘</a:t>
            </a:r>
            <a:r>
              <a:rPr lang="en-GB" sz="2800" b="1" dirty="0" smtClean="0">
                <a:solidFill>
                  <a:schemeClr val="accent1">
                    <a:lumMod val="75000"/>
                  </a:schemeClr>
                </a:solidFill>
              </a:rPr>
              <a:t>D</a:t>
            </a:r>
            <a:r>
              <a:rPr lang="en-GB" sz="2800" dirty="0" smtClean="0"/>
              <a:t>espicable </a:t>
            </a:r>
            <a:r>
              <a:rPr lang="en-GB" sz="2800" b="1" dirty="0" smtClean="0">
                <a:solidFill>
                  <a:schemeClr val="accent1">
                    <a:lumMod val="75000"/>
                  </a:schemeClr>
                </a:solidFill>
              </a:rPr>
              <a:t>M</a:t>
            </a:r>
            <a:r>
              <a:rPr lang="en-GB" sz="2800" dirty="0" smtClean="0"/>
              <a:t>e’. </a:t>
            </a:r>
          </a:p>
          <a:p>
            <a:r>
              <a:rPr lang="en-GB" sz="2800" dirty="0" smtClean="0"/>
              <a:t> </a:t>
            </a:r>
            <a:r>
              <a:rPr lang="en-GB" sz="2800" dirty="0" err="1" smtClean="0"/>
              <a:t>finlay</a:t>
            </a:r>
            <a:r>
              <a:rPr lang="en-GB" sz="2800" dirty="0" smtClean="0"/>
              <a:t> is coming to my house next </a:t>
            </a:r>
            <a:r>
              <a:rPr lang="en-GB" sz="2800" dirty="0" err="1" smtClean="0"/>
              <a:t>wednesday</a:t>
            </a:r>
            <a:r>
              <a:rPr lang="en-GB" sz="2800" dirty="0" smtClean="0"/>
              <a:t>.</a:t>
            </a:r>
            <a:endParaRPr lang="en-GB" sz="2800" b="1" dirty="0" smtClean="0"/>
          </a:p>
          <a:p>
            <a:pPr>
              <a:buNone/>
            </a:pPr>
            <a:r>
              <a:rPr lang="en-GB" sz="2800" b="1" dirty="0" smtClean="0"/>
              <a:t>	</a:t>
            </a:r>
            <a:r>
              <a:rPr lang="en-GB" sz="2800" dirty="0" smtClean="0"/>
              <a:t> </a:t>
            </a:r>
            <a:r>
              <a:rPr lang="en-GB" sz="2800" b="1" dirty="0" smtClean="0">
                <a:solidFill>
                  <a:schemeClr val="accent1">
                    <a:lumMod val="75000"/>
                  </a:schemeClr>
                </a:solidFill>
              </a:rPr>
              <a:t>F</a:t>
            </a:r>
            <a:r>
              <a:rPr lang="en-GB" sz="2800" dirty="0" smtClean="0"/>
              <a:t>inlay is coming to my house next </a:t>
            </a:r>
            <a:r>
              <a:rPr lang="en-GB" sz="2800" b="1" dirty="0" smtClean="0">
                <a:solidFill>
                  <a:schemeClr val="accent1">
                    <a:lumMod val="75000"/>
                  </a:schemeClr>
                </a:solidFill>
              </a:rPr>
              <a:t>W</a:t>
            </a:r>
            <a:r>
              <a:rPr lang="en-GB" sz="2800" dirty="0" smtClean="0"/>
              <a:t>ednesday.</a:t>
            </a:r>
          </a:p>
          <a:p>
            <a:pPr marL="514350" indent="-514350">
              <a:buNone/>
            </a:pPr>
            <a:endParaRPr lang="en-GB" sz="2800" b="1" dirty="0" smtClean="0"/>
          </a:p>
          <a:p>
            <a:endParaRPr lang="en-GB" dirty="0"/>
          </a:p>
        </p:txBody>
      </p:sp>
      <p:sp>
        <p:nvSpPr>
          <p:cNvPr id="4" name="TextBox 3"/>
          <p:cNvSpPr txBox="1"/>
          <p:nvPr/>
        </p:nvSpPr>
        <p:spPr>
          <a:xfrm>
            <a:off x="323528" y="5445224"/>
            <a:ext cx="8496944" cy="1107996"/>
          </a:xfrm>
          <a:prstGeom prst="rect">
            <a:avLst/>
          </a:prstGeom>
          <a:noFill/>
        </p:spPr>
        <p:txBody>
          <a:bodyPr wrap="square" rtlCol="0">
            <a:spAutoFit/>
          </a:bodyPr>
          <a:lstStyle/>
          <a:p>
            <a:r>
              <a:rPr lang="en-GB" sz="2400" dirty="0" smtClean="0"/>
              <a:t>Remember: the start of every sentence, pronoun ‘</a:t>
            </a:r>
            <a:r>
              <a:rPr lang="en-GB" sz="2400" dirty="0" smtClean="0">
                <a:latin typeface="Comic Sans MS" pitchFamily="66" charset="0"/>
              </a:rPr>
              <a:t>I</a:t>
            </a:r>
            <a:r>
              <a:rPr lang="en-GB" sz="2400" dirty="0" smtClean="0"/>
              <a:t>’ and name of anything specific needs a capital letter. </a:t>
            </a:r>
          </a:p>
          <a:p>
            <a:endParaRPr lang="en-GB"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000" b="1" dirty="0" smtClean="0"/>
              <a:t>Full Stop</a:t>
            </a:r>
            <a:endParaRPr lang="en-GB" sz="7000" b="1" dirty="0"/>
          </a:p>
        </p:txBody>
      </p:sp>
      <p:sp>
        <p:nvSpPr>
          <p:cNvPr id="3" name="TextBox 2"/>
          <p:cNvSpPr txBox="1"/>
          <p:nvPr/>
        </p:nvSpPr>
        <p:spPr>
          <a:xfrm>
            <a:off x="323528" y="1988840"/>
            <a:ext cx="8568952" cy="4708981"/>
          </a:xfrm>
          <a:prstGeom prst="rect">
            <a:avLst/>
          </a:prstGeom>
          <a:noFill/>
        </p:spPr>
        <p:txBody>
          <a:bodyPr wrap="square" rtlCol="0">
            <a:spAutoFit/>
          </a:bodyPr>
          <a:lstStyle/>
          <a:p>
            <a:pPr algn="ctr"/>
            <a:r>
              <a:rPr lang="en-GB" sz="30000" b="1" dirty="0" smtClean="0">
                <a:ln>
                  <a:solidFill>
                    <a:schemeClr val="tx1"/>
                  </a:solidFill>
                </a:ln>
                <a:solidFill>
                  <a:srgbClr val="00B0F0"/>
                </a:solidFill>
                <a:latin typeface="Comic Sans MS" pitchFamily="66" charset="0"/>
              </a:rPr>
              <a:t>.</a:t>
            </a:r>
            <a:endParaRPr lang="en-GB" sz="30000" b="1" dirty="0">
              <a:ln>
                <a:solidFill>
                  <a:schemeClr val="tx1"/>
                </a:solidFill>
              </a:ln>
              <a:solidFill>
                <a:srgbClr val="00B0F0"/>
              </a:solidFill>
              <a:latin typeface="Comic Sans MS" pitchFamily="66" charset="0"/>
            </a:endParaRPr>
          </a:p>
        </p:txBody>
      </p:sp>
      <p:grpSp>
        <p:nvGrpSpPr>
          <p:cNvPr id="7" name="Group 6"/>
          <p:cNvGrpSpPr/>
          <p:nvPr/>
        </p:nvGrpSpPr>
        <p:grpSpPr>
          <a:xfrm>
            <a:off x="899592" y="3284984"/>
            <a:ext cx="3672408" cy="2016224"/>
            <a:chOff x="899592" y="3284984"/>
            <a:chExt cx="3672408" cy="2016224"/>
          </a:xfrm>
        </p:grpSpPr>
        <p:sp>
          <p:nvSpPr>
            <p:cNvPr id="4" name="TextBox 3"/>
            <p:cNvSpPr txBox="1"/>
            <p:nvPr/>
          </p:nvSpPr>
          <p:spPr>
            <a:xfrm>
              <a:off x="899592" y="3284984"/>
              <a:ext cx="3672408" cy="1631216"/>
            </a:xfrm>
            <a:prstGeom prst="rect">
              <a:avLst/>
            </a:prstGeom>
            <a:noFill/>
          </p:spPr>
          <p:txBody>
            <a:bodyPr wrap="square" rtlCol="0">
              <a:spAutoFit/>
            </a:bodyPr>
            <a:lstStyle/>
            <a:p>
              <a:r>
                <a:rPr lang="en-GB" sz="5000" b="1" dirty="0" smtClean="0"/>
                <a:t>Small but mighty </a:t>
              </a:r>
              <a:endParaRPr lang="en-GB" sz="5000" b="1" dirty="0"/>
            </a:p>
          </p:txBody>
        </p:sp>
        <p:cxnSp>
          <p:nvCxnSpPr>
            <p:cNvPr id="6" name="Straight Arrow Connector 5"/>
            <p:cNvCxnSpPr/>
            <p:nvPr/>
          </p:nvCxnSpPr>
          <p:spPr>
            <a:xfrm>
              <a:off x="3203848" y="4437112"/>
              <a:ext cx="1080120" cy="864096"/>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normAutofit/>
          </a:bodyPr>
          <a:lstStyle/>
          <a:p>
            <a:pPr algn="ctr"/>
            <a:r>
              <a:rPr lang="en-GB" sz="5000" b="1" dirty="0" smtClean="0"/>
              <a:t>Full Stop </a:t>
            </a:r>
            <a:endParaRPr lang="en-GB" sz="5000" b="1" dirty="0"/>
          </a:p>
        </p:txBody>
      </p:sp>
      <p:sp>
        <p:nvSpPr>
          <p:cNvPr id="3" name="Content Placeholder 2"/>
          <p:cNvSpPr>
            <a:spLocks noGrp="1"/>
          </p:cNvSpPr>
          <p:nvPr>
            <p:ph sz="quarter" idx="1"/>
          </p:nvPr>
        </p:nvSpPr>
        <p:spPr>
          <a:xfrm>
            <a:off x="539552" y="980728"/>
            <a:ext cx="8075240" cy="4572000"/>
          </a:xfrm>
        </p:spPr>
        <p:txBody>
          <a:bodyPr>
            <a:noAutofit/>
          </a:bodyPr>
          <a:lstStyle/>
          <a:p>
            <a:pPr>
              <a:buNone/>
            </a:pPr>
            <a:endParaRPr lang="en-GB" sz="2800" dirty="0" smtClean="0"/>
          </a:p>
          <a:p>
            <a:r>
              <a:rPr lang="en-GB" sz="2800" dirty="0" smtClean="0"/>
              <a:t>Full stops are needed to split up sentences so that we know where to pause. </a:t>
            </a:r>
          </a:p>
          <a:p>
            <a:r>
              <a:rPr lang="en-GB" sz="2800" dirty="0" smtClean="0"/>
              <a:t>They are used when we have finished saying one thing and want to say something else.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normAutofit/>
          </a:bodyPr>
          <a:lstStyle/>
          <a:p>
            <a:pPr algn="ctr"/>
            <a:r>
              <a:rPr lang="en-GB" sz="5000" b="1" dirty="0" smtClean="0"/>
              <a:t>Full Stop </a:t>
            </a:r>
            <a:endParaRPr lang="en-GB" sz="5000" b="1" dirty="0"/>
          </a:p>
        </p:txBody>
      </p:sp>
      <p:sp>
        <p:nvSpPr>
          <p:cNvPr id="3" name="Content Placeholder 2"/>
          <p:cNvSpPr>
            <a:spLocks noGrp="1"/>
          </p:cNvSpPr>
          <p:nvPr>
            <p:ph sz="quarter" idx="1"/>
          </p:nvPr>
        </p:nvSpPr>
        <p:spPr>
          <a:xfrm>
            <a:off x="539552" y="980728"/>
            <a:ext cx="8075240" cy="4572000"/>
          </a:xfrm>
        </p:spPr>
        <p:txBody>
          <a:bodyPr>
            <a:noAutofit/>
          </a:bodyPr>
          <a:lstStyle/>
          <a:p>
            <a:pPr>
              <a:buNone/>
            </a:pPr>
            <a:endParaRPr lang="en-GB" sz="2800" dirty="0" smtClean="0"/>
          </a:p>
          <a:p>
            <a:r>
              <a:rPr lang="en-GB" sz="2800" dirty="0" smtClean="0"/>
              <a:t>We place full stops at the end of statements i.e. a sentence which tells you something. </a:t>
            </a:r>
          </a:p>
          <a:p>
            <a:r>
              <a:rPr lang="en-GB" sz="2800" dirty="0" smtClean="0"/>
              <a:t>For example:</a:t>
            </a:r>
          </a:p>
          <a:p>
            <a:pPr algn="ctr">
              <a:buNone/>
            </a:pPr>
            <a:r>
              <a:rPr lang="en-GB" sz="2800" b="1" dirty="0" smtClean="0"/>
              <a:t>Lara visited the zoo on Saturday. </a:t>
            </a:r>
          </a:p>
          <a:p>
            <a:r>
              <a:rPr lang="en-GB" sz="2800" dirty="0" smtClean="0"/>
              <a:t>Nothing is being asked and there is no strong emotion so we use a full stop to show that the sentence is complete. </a:t>
            </a:r>
          </a:p>
          <a:p>
            <a:endParaRPr lang="en-GB" sz="2800" dirty="0" smtClean="0"/>
          </a:p>
          <a:p>
            <a:pPr algn="ctr">
              <a:buNone/>
            </a:pPr>
            <a:r>
              <a:rPr lang="en-GB" sz="2800" b="1" dirty="0" smtClean="0">
                <a:solidFill>
                  <a:schemeClr val="accent6">
                    <a:lumMod val="75000"/>
                  </a:schemeClr>
                </a:solidFill>
              </a:rPr>
              <a:t>Can you think of a sentence which would end with a full stop?</a:t>
            </a:r>
          </a:p>
          <a:p>
            <a:pPr>
              <a:buNone/>
            </a:pPr>
            <a:endParaRPr lang="en-GB" sz="2800" b="1" dirty="0" smtClean="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000" b="1" dirty="0" smtClean="0"/>
              <a:t>Question Mark</a:t>
            </a:r>
            <a:endParaRPr lang="en-GB" sz="7000" b="1" dirty="0"/>
          </a:p>
        </p:txBody>
      </p:sp>
      <p:sp>
        <p:nvSpPr>
          <p:cNvPr id="4" name="TextBox 3"/>
          <p:cNvSpPr txBox="1"/>
          <p:nvPr/>
        </p:nvSpPr>
        <p:spPr>
          <a:xfrm>
            <a:off x="251520" y="2492896"/>
            <a:ext cx="8568952" cy="4708981"/>
          </a:xfrm>
          <a:prstGeom prst="rect">
            <a:avLst/>
          </a:prstGeom>
          <a:noFill/>
        </p:spPr>
        <p:txBody>
          <a:bodyPr wrap="square" rtlCol="0">
            <a:spAutoFit/>
          </a:bodyPr>
          <a:lstStyle/>
          <a:p>
            <a:pPr algn="ctr"/>
            <a:r>
              <a:rPr lang="en-GB" sz="30000" b="1" dirty="0">
                <a:ln>
                  <a:solidFill>
                    <a:schemeClr val="tx1"/>
                  </a:solidFill>
                </a:ln>
                <a:solidFill>
                  <a:srgbClr val="00B0F0"/>
                </a:solidFill>
                <a:latin typeface="Comic Sans MS" pitchFamily="66" charset="0"/>
              </a:rPr>
              <a:t>?</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normAutofit/>
          </a:bodyPr>
          <a:lstStyle/>
          <a:p>
            <a:pPr algn="ctr"/>
            <a:r>
              <a:rPr lang="en-GB" sz="5000" b="1" dirty="0" smtClean="0"/>
              <a:t>Question Mark</a:t>
            </a:r>
            <a:endParaRPr lang="en-GB" sz="5000" b="1" dirty="0"/>
          </a:p>
        </p:txBody>
      </p:sp>
      <p:sp>
        <p:nvSpPr>
          <p:cNvPr id="4" name="Content Placeholder 3"/>
          <p:cNvSpPr>
            <a:spLocks noGrp="1"/>
          </p:cNvSpPr>
          <p:nvPr>
            <p:ph sz="quarter" idx="1"/>
          </p:nvPr>
        </p:nvSpPr>
        <p:spPr>
          <a:xfrm>
            <a:off x="539552" y="1447800"/>
            <a:ext cx="8147248" cy="4572000"/>
          </a:xfrm>
        </p:spPr>
        <p:txBody>
          <a:bodyPr>
            <a:noAutofit/>
          </a:bodyPr>
          <a:lstStyle/>
          <a:p>
            <a:r>
              <a:rPr lang="en-GB" sz="2800" dirty="0" smtClean="0"/>
              <a:t>Question marks are used to show that a question has been asked.</a:t>
            </a:r>
          </a:p>
          <a:p>
            <a:r>
              <a:rPr lang="en-GB" sz="2800" dirty="0" smtClean="0"/>
              <a:t>You will often find yourself using them when writing dialogue (e.g. a character may ask something) or rhetorical questions.</a:t>
            </a:r>
          </a:p>
          <a:p>
            <a:r>
              <a:rPr lang="en-GB" sz="2800" dirty="0" smtClean="0"/>
              <a:t>For example: </a:t>
            </a:r>
          </a:p>
          <a:p>
            <a:pPr algn="ctr">
              <a:buNone/>
            </a:pPr>
            <a:r>
              <a:rPr lang="en-GB" sz="2800" b="1" dirty="0" smtClean="0"/>
              <a:t>Would you like a cup of tea?</a:t>
            </a:r>
          </a:p>
          <a:p>
            <a:pPr algn="ctr">
              <a:buNone/>
            </a:pPr>
            <a:endParaRPr lang="en-GB" sz="2800" b="1" dirty="0" smtClean="0"/>
          </a:p>
          <a:p>
            <a:pPr algn="ctr">
              <a:buNone/>
            </a:pPr>
            <a:r>
              <a:rPr lang="en-GB" sz="2800" b="1" dirty="0" smtClean="0">
                <a:solidFill>
                  <a:schemeClr val="accent6">
                    <a:lumMod val="75000"/>
                  </a:schemeClr>
                </a:solidFill>
              </a:rPr>
              <a:t>Can you think of a sentence ending with a question mark?</a:t>
            </a:r>
            <a:endParaRPr lang="en-GB" sz="2800" b="1" dirty="0" smtClean="0"/>
          </a:p>
          <a:p>
            <a:pPr>
              <a:buNone/>
            </a:pPr>
            <a:endParaRPr lang="en-GB" sz="2800" dirty="0" smtClean="0"/>
          </a:p>
          <a:p>
            <a:pPr>
              <a:buNone/>
            </a:pPr>
            <a:endParaRPr lang="en-GB" sz="2800" dirty="0" smtClean="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522837">
            <a:off x="323528" y="2276872"/>
            <a:ext cx="1678666"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rgbClr val="CC99FF"/>
                </a:solidFill>
              </a:rPr>
              <a:t>Can?</a:t>
            </a:r>
            <a:endParaRPr lang="en-US" sz="5400" b="1" cap="none" spc="0" dirty="0">
              <a:ln w="12700">
                <a:solidFill>
                  <a:schemeClr val="tx2">
                    <a:satMod val="155000"/>
                  </a:schemeClr>
                </a:solidFill>
                <a:prstDash val="solid"/>
              </a:ln>
              <a:solidFill>
                <a:srgbClr val="CC99FF"/>
              </a:solidFill>
            </a:endParaRPr>
          </a:p>
        </p:txBody>
      </p:sp>
      <p:sp>
        <p:nvSpPr>
          <p:cNvPr id="3" name="Rectangle 2"/>
          <p:cNvSpPr/>
          <p:nvPr/>
        </p:nvSpPr>
        <p:spPr>
          <a:xfrm>
            <a:off x="539552" y="404664"/>
            <a:ext cx="1752019"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FF0000"/>
                </a:solidFill>
              </a:rPr>
              <a:t>Why</a:t>
            </a:r>
            <a:r>
              <a:rPr lang="en-US" sz="5400" b="1" cap="none" spc="0" dirty="0" smtClean="0">
                <a:ln w="12700">
                  <a:solidFill>
                    <a:schemeClr val="tx2">
                      <a:satMod val="155000"/>
                    </a:schemeClr>
                  </a:solidFill>
                  <a:prstDash val="solid"/>
                </a:ln>
                <a:solidFill>
                  <a:srgbClr val="FF0000"/>
                </a:solidFill>
              </a:rPr>
              <a:t>?</a:t>
            </a:r>
            <a:endParaRPr lang="en-US" sz="5400" b="1" cap="none" spc="0" dirty="0">
              <a:ln w="12700">
                <a:solidFill>
                  <a:schemeClr val="tx2">
                    <a:satMod val="155000"/>
                  </a:schemeClr>
                </a:solidFill>
                <a:prstDash val="solid"/>
              </a:ln>
              <a:solidFill>
                <a:srgbClr val="FF0000"/>
              </a:solidFill>
            </a:endParaRPr>
          </a:p>
        </p:txBody>
      </p:sp>
      <p:sp>
        <p:nvSpPr>
          <p:cNvPr id="4" name="Rectangle 3"/>
          <p:cNvSpPr/>
          <p:nvPr/>
        </p:nvSpPr>
        <p:spPr>
          <a:xfrm>
            <a:off x="179512" y="5733256"/>
            <a:ext cx="1737207"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1">
                    <a:lumMod val="65000"/>
                  </a:schemeClr>
                </a:solidFill>
              </a:rPr>
              <a:t>May</a:t>
            </a:r>
            <a:r>
              <a:rPr lang="en-US" sz="5400" b="1" cap="none" spc="0" dirty="0" smtClean="0">
                <a:ln w="12700">
                  <a:solidFill>
                    <a:schemeClr val="tx2">
                      <a:satMod val="155000"/>
                    </a:schemeClr>
                  </a:solidFill>
                  <a:prstDash val="solid"/>
                </a:ln>
                <a:solidFill>
                  <a:schemeClr val="bg1">
                    <a:lumMod val="65000"/>
                  </a:schemeClr>
                </a:solidFill>
              </a:rPr>
              <a:t>?</a:t>
            </a:r>
            <a:endParaRPr lang="en-US" sz="5400" b="1" cap="none" spc="0" dirty="0">
              <a:ln w="12700">
                <a:solidFill>
                  <a:schemeClr val="tx2">
                    <a:satMod val="155000"/>
                  </a:schemeClr>
                </a:solidFill>
                <a:prstDash val="solid"/>
              </a:ln>
              <a:solidFill>
                <a:schemeClr val="bg1">
                  <a:lumMod val="65000"/>
                </a:schemeClr>
              </a:solidFill>
            </a:endParaRPr>
          </a:p>
        </p:txBody>
      </p:sp>
      <p:sp>
        <p:nvSpPr>
          <p:cNvPr id="5" name="Rectangle 4"/>
          <p:cNvSpPr/>
          <p:nvPr/>
        </p:nvSpPr>
        <p:spPr>
          <a:xfrm>
            <a:off x="6516216" y="1988840"/>
            <a:ext cx="2427268"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accent5">
                    <a:lumMod val="75000"/>
                  </a:schemeClr>
                </a:solidFill>
              </a:rPr>
              <a:t>Where</a:t>
            </a:r>
            <a:r>
              <a:rPr lang="en-US" sz="5400" b="1" cap="none" spc="0" dirty="0" smtClean="0">
                <a:ln w="12700">
                  <a:solidFill>
                    <a:schemeClr val="tx2">
                      <a:satMod val="155000"/>
                    </a:schemeClr>
                  </a:solidFill>
                  <a:prstDash val="solid"/>
                </a:ln>
                <a:solidFill>
                  <a:schemeClr val="accent5">
                    <a:lumMod val="75000"/>
                  </a:schemeClr>
                </a:solidFill>
              </a:rPr>
              <a:t>?</a:t>
            </a:r>
            <a:endParaRPr lang="en-US" sz="5400" b="1" cap="none" spc="0" dirty="0">
              <a:ln w="12700">
                <a:solidFill>
                  <a:schemeClr val="tx2">
                    <a:satMod val="155000"/>
                  </a:schemeClr>
                </a:solidFill>
                <a:prstDash val="solid"/>
              </a:ln>
              <a:solidFill>
                <a:schemeClr val="accent5">
                  <a:lumMod val="75000"/>
                </a:schemeClr>
              </a:solidFill>
            </a:endParaRPr>
          </a:p>
        </p:txBody>
      </p:sp>
      <p:sp>
        <p:nvSpPr>
          <p:cNvPr id="6" name="Rectangle 5"/>
          <p:cNvSpPr/>
          <p:nvPr/>
        </p:nvSpPr>
        <p:spPr>
          <a:xfrm rot="20580118">
            <a:off x="6876256" y="332656"/>
            <a:ext cx="1837362"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92D050"/>
                </a:solidFill>
              </a:rPr>
              <a:t>Who</a:t>
            </a:r>
            <a:r>
              <a:rPr lang="en-US" sz="5400" b="1" cap="none" spc="0" dirty="0" smtClean="0">
                <a:ln w="12700">
                  <a:solidFill>
                    <a:schemeClr val="tx2">
                      <a:satMod val="155000"/>
                    </a:schemeClr>
                  </a:solidFill>
                  <a:prstDash val="solid"/>
                </a:ln>
                <a:solidFill>
                  <a:srgbClr val="92D050"/>
                </a:solidFill>
              </a:rPr>
              <a:t>?</a:t>
            </a:r>
            <a:endParaRPr lang="en-US" sz="5400" b="1" cap="none" spc="0" dirty="0">
              <a:ln w="12700">
                <a:solidFill>
                  <a:schemeClr val="tx2">
                    <a:satMod val="155000"/>
                  </a:schemeClr>
                </a:solidFill>
                <a:prstDash val="solid"/>
              </a:ln>
              <a:solidFill>
                <a:srgbClr val="92D050"/>
              </a:solidFill>
            </a:endParaRPr>
          </a:p>
        </p:txBody>
      </p:sp>
      <p:sp>
        <p:nvSpPr>
          <p:cNvPr id="7" name="Rectangle 6"/>
          <p:cNvSpPr/>
          <p:nvPr/>
        </p:nvSpPr>
        <p:spPr>
          <a:xfrm rot="21038214">
            <a:off x="458701" y="4360788"/>
            <a:ext cx="179299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FFC000"/>
                </a:solidFill>
              </a:rPr>
              <a:t>How</a:t>
            </a:r>
            <a:r>
              <a:rPr lang="en-US" sz="5400" b="1" cap="none" spc="0" dirty="0" smtClean="0">
                <a:ln w="12700">
                  <a:solidFill>
                    <a:schemeClr val="tx2">
                      <a:satMod val="155000"/>
                    </a:schemeClr>
                  </a:solidFill>
                  <a:prstDash val="solid"/>
                </a:ln>
                <a:solidFill>
                  <a:srgbClr val="FFC000"/>
                </a:solidFill>
              </a:rPr>
              <a:t>?</a:t>
            </a:r>
            <a:endParaRPr lang="en-US" sz="5400" b="1" cap="none" spc="0" dirty="0">
              <a:ln w="12700">
                <a:solidFill>
                  <a:schemeClr val="tx2">
                    <a:satMod val="155000"/>
                  </a:schemeClr>
                </a:solidFill>
                <a:prstDash val="solid"/>
              </a:ln>
              <a:solidFill>
                <a:srgbClr val="FFC000"/>
              </a:solidFill>
            </a:endParaRPr>
          </a:p>
        </p:txBody>
      </p:sp>
      <p:sp>
        <p:nvSpPr>
          <p:cNvPr id="8" name="Rectangle 7"/>
          <p:cNvSpPr/>
          <p:nvPr/>
        </p:nvSpPr>
        <p:spPr>
          <a:xfrm>
            <a:off x="1115616" y="3356992"/>
            <a:ext cx="2574744"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66FFFF"/>
                </a:solidFill>
              </a:rPr>
              <a:t>Should</a:t>
            </a:r>
            <a:r>
              <a:rPr lang="en-US" sz="5400" b="1" cap="none" spc="0" dirty="0" smtClean="0">
                <a:ln w="12700">
                  <a:solidFill>
                    <a:schemeClr val="tx2">
                      <a:satMod val="155000"/>
                    </a:schemeClr>
                  </a:solidFill>
                  <a:prstDash val="solid"/>
                </a:ln>
                <a:solidFill>
                  <a:srgbClr val="66FFFF"/>
                </a:solidFill>
              </a:rPr>
              <a:t>?</a:t>
            </a:r>
            <a:endParaRPr lang="en-US" sz="5400" b="1" cap="none" spc="0" dirty="0">
              <a:ln w="12700">
                <a:solidFill>
                  <a:schemeClr val="tx2">
                    <a:satMod val="155000"/>
                  </a:schemeClr>
                </a:solidFill>
                <a:prstDash val="solid"/>
              </a:ln>
              <a:solidFill>
                <a:srgbClr val="66FFFF"/>
              </a:solidFill>
            </a:endParaRPr>
          </a:p>
        </p:txBody>
      </p:sp>
      <p:sp>
        <p:nvSpPr>
          <p:cNvPr id="9" name="Rectangle 8"/>
          <p:cNvSpPr/>
          <p:nvPr/>
        </p:nvSpPr>
        <p:spPr>
          <a:xfrm>
            <a:off x="5868144" y="3068960"/>
            <a:ext cx="2028120"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00B0F0"/>
                </a:solidFill>
              </a:rPr>
              <a:t>Does</a:t>
            </a:r>
            <a:r>
              <a:rPr lang="en-US" sz="5400" b="1" cap="none" spc="0" dirty="0" smtClean="0">
                <a:ln w="12700">
                  <a:solidFill>
                    <a:schemeClr val="tx2">
                      <a:satMod val="155000"/>
                    </a:schemeClr>
                  </a:solidFill>
                  <a:prstDash val="solid"/>
                </a:ln>
                <a:solidFill>
                  <a:srgbClr val="00B0F0"/>
                </a:solidFill>
              </a:rPr>
              <a:t>?</a:t>
            </a:r>
            <a:endParaRPr lang="en-US" sz="5400" b="1" cap="none" spc="0" dirty="0">
              <a:ln w="12700">
                <a:solidFill>
                  <a:schemeClr val="tx2">
                    <a:satMod val="155000"/>
                  </a:schemeClr>
                </a:solidFill>
                <a:prstDash val="solid"/>
              </a:ln>
              <a:solidFill>
                <a:srgbClr val="00B0F0"/>
              </a:solidFill>
            </a:endParaRPr>
          </a:p>
        </p:txBody>
      </p:sp>
      <p:sp>
        <p:nvSpPr>
          <p:cNvPr id="10" name="Rectangle 9"/>
          <p:cNvSpPr/>
          <p:nvPr/>
        </p:nvSpPr>
        <p:spPr>
          <a:xfrm rot="486513">
            <a:off x="6498298" y="4372054"/>
            <a:ext cx="2206053"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rgbClr val="FF0066"/>
                </a:solidFill>
              </a:rPr>
              <a:t>Could?</a:t>
            </a:r>
            <a:endParaRPr lang="en-US" sz="5400" b="1" cap="none" spc="0" dirty="0">
              <a:ln w="12700">
                <a:solidFill>
                  <a:schemeClr val="tx2">
                    <a:satMod val="155000"/>
                  </a:schemeClr>
                </a:solidFill>
                <a:prstDash val="solid"/>
              </a:ln>
              <a:solidFill>
                <a:srgbClr val="FF0066"/>
              </a:solidFill>
            </a:endParaRPr>
          </a:p>
        </p:txBody>
      </p:sp>
      <p:sp>
        <p:nvSpPr>
          <p:cNvPr id="11" name="Rectangle 10"/>
          <p:cNvSpPr/>
          <p:nvPr/>
        </p:nvSpPr>
        <p:spPr>
          <a:xfrm rot="541675">
            <a:off x="3446742" y="2420888"/>
            <a:ext cx="2056974"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accent1">
                    <a:lumMod val="40000"/>
                    <a:lumOff val="60000"/>
                  </a:schemeClr>
                </a:solidFill>
              </a:rPr>
              <a:t>What</a:t>
            </a:r>
            <a:r>
              <a:rPr lang="en-US" sz="5400" b="1" cap="none" spc="0" dirty="0" smtClean="0">
                <a:ln w="12700">
                  <a:solidFill>
                    <a:schemeClr val="tx2">
                      <a:satMod val="155000"/>
                    </a:schemeClr>
                  </a:solidFill>
                  <a:prstDash val="solid"/>
                </a:ln>
                <a:solidFill>
                  <a:schemeClr val="accent1">
                    <a:lumMod val="40000"/>
                    <a:lumOff val="60000"/>
                  </a:schemeClr>
                </a:solidFill>
              </a:rPr>
              <a:t>?</a:t>
            </a:r>
            <a:endParaRPr lang="en-US" sz="5400" b="1" cap="none" spc="0" dirty="0">
              <a:ln w="12700">
                <a:solidFill>
                  <a:schemeClr val="tx2">
                    <a:satMod val="155000"/>
                  </a:schemeClr>
                </a:solidFill>
                <a:prstDash val="solid"/>
              </a:ln>
              <a:solidFill>
                <a:schemeClr val="accent1">
                  <a:lumMod val="40000"/>
                  <a:lumOff val="60000"/>
                </a:schemeClr>
              </a:solidFill>
            </a:endParaRPr>
          </a:p>
        </p:txBody>
      </p:sp>
      <p:sp>
        <p:nvSpPr>
          <p:cNvPr id="12" name="Rectangle 11"/>
          <p:cNvSpPr/>
          <p:nvPr/>
        </p:nvSpPr>
        <p:spPr>
          <a:xfrm rot="446373">
            <a:off x="2029670" y="5232317"/>
            <a:ext cx="233269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7030A0"/>
                </a:solidFill>
              </a:rPr>
              <a:t>Which</a:t>
            </a:r>
            <a:r>
              <a:rPr lang="en-US" sz="5400" b="1" cap="none" spc="0" dirty="0" smtClean="0">
                <a:ln w="12700">
                  <a:solidFill>
                    <a:schemeClr val="tx2">
                      <a:satMod val="155000"/>
                    </a:schemeClr>
                  </a:solidFill>
                  <a:prstDash val="solid"/>
                </a:ln>
                <a:solidFill>
                  <a:srgbClr val="7030A0"/>
                </a:solidFill>
              </a:rPr>
              <a:t>?</a:t>
            </a:r>
            <a:endParaRPr lang="en-US" sz="5400" b="1" cap="none" spc="0" dirty="0">
              <a:ln w="12700">
                <a:solidFill>
                  <a:schemeClr val="tx2">
                    <a:satMod val="155000"/>
                  </a:schemeClr>
                </a:solidFill>
                <a:prstDash val="solid"/>
              </a:ln>
              <a:solidFill>
                <a:srgbClr val="7030A0"/>
              </a:solidFill>
            </a:endParaRPr>
          </a:p>
        </p:txBody>
      </p:sp>
      <p:sp>
        <p:nvSpPr>
          <p:cNvPr id="13" name="Title 1"/>
          <p:cNvSpPr txBox="1">
            <a:spLocks/>
          </p:cNvSpPr>
          <p:nvPr/>
        </p:nvSpPr>
        <p:spPr>
          <a:xfrm>
            <a:off x="539552" y="274638"/>
            <a:ext cx="8147248"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5000" b="1" i="0" u="none" strike="noStrike" kern="1200" cap="none" spc="0" normalizeH="0" baseline="0" noProof="0" smtClean="0">
                <a:ln>
                  <a:noFill/>
                </a:ln>
                <a:solidFill>
                  <a:schemeClr val="tx2"/>
                </a:solidFill>
                <a:effectLst/>
                <a:uLnTx/>
                <a:uFillTx/>
                <a:latin typeface="+mj-lt"/>
                <a:ea typeface="+mj-ea"/>
                <a:cs typeface="+mj-cs"/>
              </a:rPr>
              <a:t>Question Mark</a:t>
            </a:r>
            <a:endParaRPr kumimoji="0" lang="en-GB" sz="5000" b="1" i="0" u="none" strike="noStrike" kern="1200" cap="none" spc="0" normalizeH="0" baseline="0" noProof="0" dirty="0">
              <a:ln>
                <a:noFill/>
              </a:ln>
              <a:solidFill>
                <a:schemeClr val="tx2"/>
              </a:solidFill>
              <a:effectLst/>
              <a:uLnTx/>
              <a:uFillTx/>
              <a:latin typeface="+mj-lt"/>
              <a:ea typeface="+mj-ea"/>
              <a:cs typeface="+mj-cs"/>
            </a:endParaRPr>
          </a:p>
        </p:txBody>
      </p:sp>
      <p:sp>
        <p:nvSpPr>
          <p:cNvPr id="14" name="Content Placeholder 3"/>
          <p:cNvSpPr txBox="1">
            <a:spLocks/>
          </p:cNvSpPr>
          <p:nvPr/>
        </p:nvSpPr>
        <p:spPr>
          <a:xfrm>
            <a:off x="539552" y="1412776"/>
            <a:ext cx="8147248" cy="1045096"/>
          </a:xfrm>
          <a:prstGeom prst="rect">
            <a:avLst/>
          </a:prstGeom>
        </p:spPr>
        <p:txBody>
          <a:bodyPr/>
          <a:lstStyle/>
          <a:p>
            <a:pPr marL="274320" marR="0" lvl="0" indent="-274320" algn="l" defTabSz="914400" rtl="0" eaLnBrk="1" fontAlgn="auto" latinLnBrk="0" hangingPunct="1">
              <a:lnSpc>
                <a:spcPct val="100000"/>
              </a:lnSpc>
              <a:spcBef>
                <a:spcPts val="580"/>
              </a:spcBef>
              <a:spcAft>
                <a:spcPts val="0"/>
              </a:spcAft>
              <a:buClr>
                <a:schemeClr val="accent1"/>
              </a:buClr>
              <a:buSzPct val="85000"/>
              <a:buFont typeface="Wingdings 2"/>
              <a:buChar char=""/>
              <a:tabLst/>
              <a:defRPr/>
            </a:pPr>
            <a:r>
              <a:rPr kumimoji="0" lang="en-GB" sz="2600" b="0" i="0" u="none" strike="noStrike" kern="1200" cap="none" spc="0" normalizeH="0" baseline="0" noProof="0" dirty="0" smtClean="0">
                <a:ln>
                  <a:noFill/>
                </a:ln>
                <a:solidFill>
                  <a:schemeClr val="tx1"/>
                </a:solidFill>
                <a:effectLst/>
                <a:uLnTx/>
                <a:uFillTx/>
                <a:latin typeface="+mn-lt"/>
                <a:ea typeface="+mn-ea"/>
                <a:cs typeface="+mn-cs"/>
              </a:rPr>
              <a:t>If a sentence starts with a question word it will need a question mark at the end. </a:t>
            </a:r>
            <a:endParaRPr kumimoji="0" lang="en-GB" sz="2600" b="0" i="0" u="none" strike="noStrike" kern="1200" cap="none" spc="0" normalizeH="0" baseline="0" noProof="0" dirty="0">
              <a:ln>
                <a:noFill/>
              </a:ln>
              <a:solidFill>
                <a:schemeClr val="tx1"/>
              </a:solidFill>
              <a:effectLst/>
              <a:uLnTx/>
              <a:uFillTx/>
              <a:latin typeface="+mn-lt"/>
              <a:ea typeface="+mn-ea"/>
              <a:cs typeface="+mn-cs"/>
            </a:endParaRPr>
          </a:p>
        </p:txBody>
      </p:sp>
      <p:sp>
        <p:nvSpPr>
          <p:cNvPr id="15" name="Rectangle 14"/>
          <p:cNvSpPr/>
          <p:nvPr/>
        </p:nvSpPr>
        <p:spPr>
          <a:xfrm rot="20988350">
            <a:off x="3772148" y="4265570"/>
            <a:ext cx="221246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FFFF00"/>
                </a:solidFill>
              </a:rPr>
              <a:t>When</a:t>
            </a:r>
            <a:r>
              <a:rPr lang="en-US" sz="5400" b="1" cap="none" spc="0" dirty="0" smtClean="0">
                <a:ln w="12700">
                  <a:solidFill>
                    <a:schemeClr val="tx2">
                      <a:satMod val="155000"/>
                    </a:schemeClr>
                  </a:solidFill>
                  <a:prstDash val="solid"/>
                </a:ln>
                <a:solidFill>
                  <a:srgbClr val="FFFF00"/>
                </a:solidFill>
              </a:rPr>
              <a:t>?</a:t>
            </a:r>
            <a:endParaRPr lang="en-US" sz="5400" b="1" cap="none" spc="0" dirty="0">
              <a:ln w="12700">
                <a:solidFill>
                  <a:schemeClr val="tx2">
                    <a:satMod val="155000"/>
                  </a:schemeClr>
                </a:solidFill>
                <a:prstDash val="solid"/>
              </a:ln>
              <a:solidFill>
                <a:srgbClr val="FFFF00"/>
              </a:solidFill>
            </a:endParaRPr>
          </a:p>
        </p:txBody>
      </p:sp>
      <p:sp>
        <p:nvSpPr>
          <p:cNvPr id="16" name="Rectangle 15"/>
          <p:cNvSpPr/>
          <p:nvPr/>
        </p:nvSpPr>
        <p:spPr>
          <a:xfrm>
            <a:off x="4427984" y="5733256"/>
            <a:ext cx="2520242"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1"/>
                </a:solidFill>
              </a:rPr>
              <a:t>Whose</a:t>
            </a:r>
            <a:r>
              <a:rPr lang="en-US" sz="5400" b="1" cap="none" spc="0" dirty="0" smtClean="0">
                <a:ln w="12700">
                  <a:solidFill>
                    <a:schemeClr val="tx2">
                      <a:satMod val="155000"/>
                    </a:schemeClr>
                  </a:solidFill>
                  <a:prstDash val="solid"/>
                </a:ln>
                <a:solidFill>
                  <a:schemeClr val="bg1"/>
                </a:solidFill>
              </a:rPr>
              <a:t>?</a:t>
            </a:r>
            <a:endParaRPr lang="en-US" sz="5400" b="1" cap="none" spc="0" dirty="0">
              <a:ln w="12700">
                <a:solidFill>
                  <a:schemeClr val="tx2">
                    <a:satMod val="155000"/>
                  </a:schemeClr>
                </a:solidFill>
                <a:prstDash val="solid"/>
              </a:ln>
              <a:solidFill>
                <a:schemeClr val="bg1"/>
              </a:solidFill>
            </a:endParaRPr>
          </a:p>
        </p:txBody>
      </p:sp>
      <p:sp>
        <p:nvSpPr>
          <p:cNvPr id="17" name="Rectangle 16"/>
          <p:cNvSpPr/>
          <p:nvPr/>
        </p:nvSpPr>
        <p:spPr>
          <a:xfrm rot="21237813">
            <a:off x="7497140" y="5657413"/>
            <a:ext cx="1345240"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rgbClr val="800000"/>
                </a:solidFill>
              </a:rPr>
              <a:t>Do</a:t>
            </a:r>
            <a:r>
              <a:rPr lang="en-US" sz="5400" b="1" cap="none" spc="0" dirty="0" smtClean="0">
                <a:ln w="12700">
                  <a:solidFill>
                    <a:schemeClr val="tx2">
                      <a:satMod val="155000"/>
                    </a:schemeClr>
                  </a:solidFill>
                  <a:prstDash val="solid"/>
                </a:ln>
                <a:solidFill>
                  <a:srgbClr val="800000"/>
                </a:solidFill>
              </a:rPr>
              <a:t>?</a:t>
            </a:r>
            <a:endParaRPr lang="en-US" sz="5400" b="1" cap="none" spc="0" dirty="0">
              <a:ln w="12700">
                <a:solidFill>
                  <a:schemeClr val="tx2">
                    <a:satMod val="155000"/>
                  </a:schemeClr>
                </a:solidFill>
                <a:prstDash val="solid"/>
              </a:ln>
              <a:solidFill>
                <a:srgbClr val="800000"/>
              </a:solidFill>
            </a:endParaRP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000" b="1" dirty="0" smtClean="0"/>
              <a:t>Exclamation Mark</a:t>
            </a:r>
            <a:endParaRPr lang="en-GB" sz="7000" b="1" dirty="0"/>
          </a:p>
        </p:txBody>
      </p:sp>
      <p:sp>
        <p:nvSpPr>
          <p:cNvPr id="3" name="TextBox 2"/>
          <p:cNvSpPr txBox="1"/>
          <p:nvPr/>
        </p:nvSpPr>
        <p:spPr>
          <a:xfrm>
            <a:off x="251520" y="2492896"/>
            <a:ext cx="8568952" cy="4708981"/>
          </a:xfrm>
          <a:prstGeom prst="rect">
            <a:avLst/>
          </a:prstGeom>
          <a:noFill/>
        </p:spPr>
        <p:txBody>
          <a:bodyPr wrap="square" rtlCol="0">
            <a:spAutoFit/>
          </a:bodyPr>
          <a:lstStyle/>
          <a:p>
            <a:pPr algn="ctr"/>
            <a:r>
              <a:rPr lang="en-GB" sz="30000" b="1" dirty="0" smtClean="0">
                <a:ln>
                  <a:solidFill>
                    <a:schemeClr val="tx1"/>
                  </a:solidFill>
                </a:ln>
                <a:solidFill>
                  <a:srgbClr val="00B0F0"/>
                </a:solidFill>
                <a:latin typeface="Comic Sans MS" pitchFamily="66" charset="0"/>
              </a:rPr>
              <a:t>!</a:t>
            </a:r>
            <a:endParaRPr lang="en-GB" sz="30000" b="1" dirty="0">
              <a:ln>
                <a:solidFill>
                  <a:schemeClr val="tx1"/>
                </a:solidFill>
              </a:ln>
              <a:solidFill>
                <a:srgbClr val="00B0F0"/>
              </a:solidFill>
              <a:latin typeface="Comic Sans MS" pitchFamily="66" charset="0"/>
            </a:endParaRPr>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normAutofit/>
          </a:bodyPr>
          <a:lstStyle/>
          <a:p>
            <a:pPr algn="ctr"/>
            <a:r>
              <a:rPr lang="en-GB" sz="5000" b="1" dirty="0" smtClean="0"/>
              <a:t>Exclamation Mark</a:t>
            </a:r>
            <a:endParaRPr lang="en-GB" sz="5000" b="1" dirty="0"/>
          </a:p>
        </p:txBody>
      </p:sp>
      <p:sp>
        <p:nvSpPr>
          <p:cNvPr id="4" name="Content Placeholder 3"/>
          <p:cNvSpPr>
            <a:spLocks noGrp="1"/>
          </p:cNvSpPr>
          <p:nvPr>
            <p:ph sz="quarter" idx="1"/>
          </p:nvPr>
        </p:nvSpPr>
        <p:spPr>
          <a:xfrm>
            <a:off x="539552" y="1447800"/>
            <a:ext cx="8147248" cy="4572000"/>
          </a:xfrm>
        </p:spPr>
        <p:txBody>
          <a:bodyPr>
            <a:noAutofit/>
          </a:bodyPr>
          <a:lstStyle/>
          <a:p>
            <a:pPr>
              <a:buNone/>
            </a:pPr>
            <a:r>
              <a:rPr lang="en-GB" dirty="0" smtClean="0"/>
              <a:t>Exclamation marks are used if the sentence: </a:t>
            </a:r>
          </a:p>
          <a:p>
            <a:r>
              <a:rPr lang="en-GB" dirty="0" smtClean="0"/>
              <a:t>Is a command or order</a:t>
            </a:r>
          </a:p>
          <a:p>
            <a:pPr algn="ctr">
              <a:buNone/>
            </a:pPr>
            <a:r>
              <a:rPr lang="en-GB" b="1" dirty="0" smtClean="0"/>
              <a:t>Look out!</a:t>
            </a:r>
          </a:p>
          <a:p>
            <a:r>
              <a:rPr lang="en-GB" dirty="0" smtClean="0"/>
              <a:t>Expresses strong emotion e.g. surprise, very angry/happy/excited etc</a:t>
            </a:r>
          </a:p>
          <a:p>
            <a:pPr algn="ctr">
              <a:buNone/>
            </a:pPr>
            <a:r>
              <a:rPr lang="en-GB" b="1" dirty="0" smtClean="0"/>
              <a:t>This is the best day ever! </a:t>
            </a:r>
          </a:p>
          <a:p>
            <a:r>
              <a:rPr lang="en-GB" dirty="0" smtClean="0"/>
              <a:t>Loudly spoken </a:t>
            </a:r>
          </a:p>
          <a:p>
            <a:pPr algn="ctr">
              <a:buNone/>
            </a:pPr>
            <a:r>
              <a:rPr lang="en-GB" b="1" dirty="0" smtClean="0"/>
              <a:t>“Get down from there!” she yelled.</a:t>
            </a:r>
          </a:p>
          <a:p>
            <a:pPr algn="ctr">
              <a:buNone/>
            </a:pPr>
            <a:endParaRPr lang="en-GB" b="1" dirty="0" smtClean="0"/>
          </a:p>
          <a:p>
            <a:pPr algn="ctr">
              <a:buNone/>
            </a:pPr>
            <a:r>
              <a:rPr lang="en-GB" b="1" dirty="0" smtClean="0">
                <a:solidFill>
                  <a:schemeClr val="accent6">
                    <a:lumMod val="75000"/>
                  </a:schemeClr>
                </a:solidFill>
              </a:rPr>
              <a:t>Can you think of a sentence which would end with an exclamation  mark?</a:t>
            </a:r>
            <a:endParaRPr lang="en-GB" b="1" dirty="0" smtClean="0"/>
          </a:p>
          <a:p>
            <a:pPr algn="ctr">
              <a:buNone/>
            </a:pPr>
            <a:r>
              <a:rPr lang="en-GB" b="1" dirty="0" smtClean="0"/>
              <a:t>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000" b="1" dirty="0" smtClean="0"/>
              <a:t>Quiz</a:t>
            </a:r>
            <a:endParaRPr lang="en-GB" sz="7000" b="1" dirty="0"/>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a:t>W</a:t>
            </a:r>
            <a:r>
              <a:rPr lang="en-GB" sz="2800" b="1" dirty="0" smtClean="0"/>
              <a:t>hat time are we going out.</a:t>
            </a:r>
            <a:endParaRPr lang="en-GB" sz="2800" b="1" dirty="0"/>
          </a:p>
        </p:txBody>
      </p:sp>
      <p:sp>
        <p:nvSpPr>
          <p:cNvPr id="5" name="TextBox 4"/>
          <p:cNvSpPr txBox="1"/>
          <p:nvPr/>
        </p:nvSpPr>
        <p:spPr>
          <a:xfrm>
            <a:off x="323528" y="1988840"/>
            <a:ext cx="8352928" cy="523220"/>
          </a:xfrm>
          <a:prstGeom prst="rect">
            <a:avLst/>
          </a:prstGeom>
          <a:noFill/>
          <a:ln w="28575">
            <a:solidFill>
              <a:schemeClr val="tx1"/>
            </a:solidFill>
          </a:ln>
        </p:spPr>
        <p:txBody>
          <a:bodyPr wrap="square" rtlCol="0">
            <a:spAutoFit/>
          </a:bodyPr>
          <a:lstStyle/>
          <a:p>
            <a:pPr algn="ctr"/>
            <a:r>
              <a:rPr lang="en-GB" sz="2800" b="1" dirty="0" smtClean="0"/>
              <a:t>What time are we going out!</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What time are we going out?</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a:t>W</a:t>
            </a:r>
            <a:r>
              <a:rPr lang="en-GB" sz="2800" b="1" dirty="0" smtClean="0"/>
              <a:t>hat time are we going out.</a:t>
            </a:r>
            <a:endParaRPr lang="en-GB" sz="2800" b="1" dirty="0"/>
          </a:p>
        </p:txBody>
      </p:sp>
      <p:sp>
        <p:nvSpPr>
          <p:cNvPr id="5" name="TextBox 4"/>
          <p:cNvSpPr txBox="1"/>
          <p:nvPr/>
        </p:nvSpPr>
        <p:spPr>
          <a:xfrm>
            <a:off x="323528" y="19888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What time are we going out!</a:t>
            </a:r>
            <a:endParaRPr lang="en-GB" sz="2800" b="1" dirty="0"/>
          </a:p>
        </p:txBody>
      </p:sp>
      <p:sp>
        <p:nvSpPr>
          <p:cNvPr id="6" name="TextBox 5"/>
          <p:cNvSpPr txBox="1"/>
          <p:nvPr/>
        </p:nvSpPr>
        <p:spPr>
          <a:xfrm>
            <a:off x="395536" y="2924944"/>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What time are we going out?</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smtClean="0"/>
              <a:t>Henry and I liked watching ‘Big Hero 6’.</a:t>
            </a:r>
            <a:endParaRPr lang="en-GB" sz="2800" b="1" dirty="0"/>
          </a:p>
        </p:txBody>
      </p:sp>
      <p:sp>
        <p:nvSpPr>
          <p:cNvPr id="5" name="TextBox 4"/>
          <p:cNvSpPr txBox="1"/>
          <p:nvPr/>
        </p:nvSpPr>
        <p:spPr>
          <a:xfrm>
            <a:off x="323528" y="1988840"/>
            <a:ext cx="8352928" cy="523220"/>
          </a:xfrm>
          <a:prstGeom prst="rect">
            <a:avLst/>
          </a:prstGeom>
          <a:noFill/>
          <a:ln w="28575">
            <a:solidFill>
              <a:schemeClr val="tx1"/>
            </a:solidFill>
          </a:ln>
        </p:spPr>
        <p:txBody>
          <a:bodyPr wrap="square" rtlCol="0">
            <a:spAutoFit/>
          </a:bodyPr>
          <a:lstStyle/>
          <a:p>
            <a:pPr algn="ctr"/>
            <a:r>
              <a:rPr lang="en-GB" sz="2800" b="1" dirty="0" smtClean="0"/>
              <a:t>Henry and </a:t>
            </a:r>
            <a:r>
              <a:rPr lang="en-GB" sz="2800" b="1" dirty="0"/>
              <a:t>I</a:t>
            </a:r>
            <a:r>
              <a:rPr lang="en-GB" sz="2800" b="1" dirty="0" smtClean="0"/>
              <a:t> liked watching ‘big hero 6’.</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Henry and </a:t>
            </a:r>
            <a:r>
              <a:rPr lang="en-GB" sz="2800" b="1" dirty="0" err="1" smtClean="0"/>
              <a:t>i</a:t>
            </a:r>
            <a:r>
              <a:rPr lang="en-GB" sz="2800" b="1" dirty="0" smtClean="0"/>
              <a:t> liked watching ‘Big Hero 6’.</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Henry and I liked watching ‘Big Hero 6’.</a:t>
            </a:r>
            <a:endParaRPr lang="en-GB" sz="2800" b="1" dirty="0"/>
          </a:p>
        </p:txBody>
      </p:sp>
      <p:sp>
        <p:nvSpPr>
          <p:cNvPr id="5" name="TextBox 4"/>
          <p:cNvSpPr txBox="1"/>
          <p:nvPr/>
        </p:nvSpPr>
        <p:spPr>
          <a:xfrm>
            <a:off x="323528" y="19888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Henry and </a:t>
            </a:r>
            <a:r>
              <a:rPr lang="en-GB" sz="2800" b="1" dirty="0"/>
              <a:t>I</a:t>
            </a:r>
            <a:r>
              <a:rPr lang="en-GB" sz="2800" b="1" dirty="0" smtClean="0"/>
              <a:t> liked watching ‘big hero 6’.</a:t>
            </a:r>
            <a:endParaRPr lang="en-GB" sz="2800" b="1" dirty="0"/>
          </a:p>
        </p:txBody>
      </p:sp>
      <p:sp>
        <p:nvSpPr>
          <p:cNvPr id="6" name="TextBox 5"/>
          <p:cNvSpPr txBox="1"/>
          <p:nvPr/>
        </p:nvSpPr>
        <p:spPr>
          <a:xfrm>
            <a:off x="395536" y="2924944"/>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Henry and </a:t>
            </a:r>
            <a:r>
              <a:rPr lang="en-GB" sz="2800" b="1" dirty="0" err="1" smtClean="0"/>
              <a:t>i</a:t>
            </a:r>
            <a:r>
              <a:rPr lang="en-GB" sz="2800" b="1" dirty="0" smtClean="0"/>
              <a:t> liked watching ‘Big Hero 6’.</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smtClean="0"/>
              <a:t>Should you really be doing that Millie.</a:t>
            </a:r>
            <a:endParaRPr lang="en-GB" sz="2800" b="1" dirty="0"/>
          </a:p>
        </p:txBody>
      </p:sp>
      <p:sp>
        <p:nvSpPr>
          <p:cNvPr id="5" name="TextBox 4"/>
          <p:cNvSpPr txBox="1"/>
          <p:nvPr/>
        </p:nvSpPr>
        <p:spPr>
          <a:xfrm>
            <a:off x="323528" y="1988840"/>
            <a:ext cx="8352928" cy="523220"/>
          </a:xfrm>
          <a:prstGeom prst="rect">
            <a:avLst/>
          </a:prstGeom>
          <a:noFill/>
          <a:ln w="28575">
            <a:solidFill>
              <a:schemeClr val="tx1"/>
            </a:solidFill>
          </a:ln>
        </p:spPr>
        <p:txBody>
          <a:bodyPr wrap="square" rtlCol="0">
            <a:spAutoFit/>
          </a:bodyPr>
          <a:lstStyle/>
          <a:p>
            <a:pPr algn="ctr"/>
            <a:r>
              <a:rPr lang="en-GB" sz="2800" b="1" dirty="0" smtClean="0"/>
              <a:t>Should you really be doing that Millie?</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Should you really be doing that </a:t>
            </a:r>
            <a:r>
              <a:rPr lang="en-GB" sz="2800" b="1" dirty="0" err="1" smtClean="0"/>
              <a:t>millie</a:t>
            </a:r>
            <a:r>
              <a:rPr lang="en-GB" sz="2800" b="1" dirty="0" smtClean="0"/>
              <a:t>?</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Should you really be doing that Millie.</a:t>
            </a:r>
            <a:endParaRPr lang="en-GB" sz="2800" b="1" dirty="0"/>
          </a:p>
        </p:txBody>
      </p:sp>
      <p:sp>
        <p:nvSpPr>
          <p:cNvPr id="5" name="TextBox 4"/>
          <p:cNvSpPr txBox="1"/>
          <p:nvPr/>
        </p:nvSpPr>
        <p:spPr>
          <a:xfrm>
            <a:off x="323528" y="1988840"/>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Should you really be doing that Millie?</a:t>
            </a:r>
            <a:endParaRPr lang="en-GB" sz="2800" b="1" dirty="0"/>
          </a:p>
        </p:txBody>
      </p:sp>
      <p:sp>
        <p:nvSpPr>
          <p:cNvPr id="6" name="TextBox 5"/>
          <p:cNvSpPr txBox="1"/>
          <p:nvPr/>
        </p:nvSpPr>
        <p:spPr>
          <a:xfrm>
            <a:off x="395536" y="2924944"/>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Should you really be doing that </a:t>
            </a:r>
            <a:r>
              <a:rPr lang="en-GB" sz="2800" b="1" dirty="0" err="1" smtClean="0"/>
              <a:t>millie</a:t>
            </a:r>
            <a:r>
              <a:rPr lang="en-GB" sz="2800" b="1" dirty="0" smtClean="0"/>
              <a:t>?</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a:t>h</a:t>
            </a:r>
            <a:r>
              <a:rPr lang="en-GB" sz="2800" b="1" dirty="0" smtClean="0"/>
              <a:t>ow dare you be so impolite.</a:t>
            </a:r>
            <a:endParaRPr lang="en-GB" sz="2800" b="1" dirty="0"/>
          </a:p>
        </p:txBody>
      </p:sp>
      <p:sp>
        <p:nvSpPr>
          <p:cNvPr id="5" name="TextBox 4"/>
          <p:cNvSpPr txBox="1"/>
          <p:nvPr/>
        </p:nvSpPr>
        <p:spPr>
          <a:xfrm>
            <a:off x="323528" y="1988840"/>
            <a:ext cx="8352928" cy="523220"/>
          </a:xfrm>
          <a:prstGeom prst="rect">
            <a:avLst/>
          </a:prstGeom>
          <a:noFill/>
          <a:ln w="28575">
            <a:solidFill>
              <a:schemeClr val="tx1"/>
            </a:solidFill>
          </a:ln>
        </p:spPr>
        <p:txBody>
          <a:bodyPr wrap="square" rtlCol="0">
            <a:spAutoFit/>
          </a:bodyPr>
          <a:lstStyle/>
          <a:p>
            <a:pPr algn="ctr"/>
            <a:r>
              <a:rPr lang="en-GB" sz="2800" b="1" dirty="0" smtClean="0"/>
              <a:t>How dare you be so impolite.</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How dare you be so impolite!</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a:t>h</a:t>
            </a:r>
            <a:r>
              <a:rPr lang="en-GB" sz="2800" b="1" dirty="0" smtClean="0"/>
              <a:t>ow dare you be so impolite.</a:t>
            </a:r>
            <a:endParaRPr lang="en-GB" sz="2800" b="1" dirty="0"/>
          </a:p>
        </p:txBody>
      </p:sp>
      <p:sp>
        <p:nvSpPr>
          <p:cNvPr id="5" name="TextBox 4"/>
          <p:cNvSpPr txBox="1"/>
          <p:nvPr/>
        </p:nvSpPr>
        <p:spPr>
          <a:xfrm>
            <a:off x="323528" y="19888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How dare you be so impolite.</a:t>
            </a:r>
            <a:endParaRPr lang="en-GB" sz="2800" b="1" dirty="0"/>
          </a:p>
        </p:txBody>
      </p:sp>
      <p:sp>
        <p:nvSpPr>
          <p:cNvPr id="6" name="TextBox 5"/>
          <p:cNvSpPr txBox="1"/>
          <p:nvPr/>
        </p:nvSpPr>
        <p:spPr>
          <a:xfrm>
            <a:off x="395536" y="2924944"/>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How dare you be so impolite!</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smtClean="0"/>
              <a:t>Next Thursday, </a:t>
            </a:r>
            <a:r>
              <a:rPr lang="en-GB" sz="2800" b="1" dirty="0" err="1" smtClean="0"/>
              <a:t>i</a:t>
            </a:r>
            <a:r>
              <a:rPr lang="en-GB" sz="2800" b="1" dirty="0" smtClean="0"/>
              <a:t> am going bowling. </a:t>
            </a:r>
            <a:endParaRPr lang="en-GB" sz="2800" b="1" dirty="0"/>
          </a:p>
        </p:txBody>
      </p:sp>
      <p:sp>
        <p:nvSpPr>
          <p:cNvPr id="5" name="TextBox 4"/>
          <p:cNvSpPr txBox="1"/>
          <p:nvPr/>
        </p:nvSpPr>
        <p:spPr>
          <a:xfrm>
            <a:off x="323528" y="1988840"/>
            <a:ext cx="8352928" cy="523220"/>
          </a:xfrm>
          <a:prstGeom prst="rect">
            <a:avLst/>
          </a:prstGeom>
          <a:noFill/>
          <a:ln w="28575">
            <a:solidFill>
              <a:schemeClr val="tx1"/>
            </a:solidFill>
          </a:ln>
        </p:spPr>
        <p:txBody>
          <a:bodyPr wrap="square" rtlCol="0">
            <a:spAutoFit/>
          </a:bodyPr>
          <a:lstStyle/>
          <a:p>
            <a:pPr algn="ctr"/>
            <a:r>
              <a:rPr lang="en-GB" sz="2800" b="1" dirty="0" smtClean="0"/>
              <a:t>Next Thursday, I am going bowling. </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Next </a:t>
            </a:r>
            <a:r>
              <a:rPr lang="en-GB" sz="2800" b="1" dirty="0" err="1" smtClean="0"/>
              <a:t>thursday</a:t>
            </a:r>
            <a:r>
              <a:rPr lang="en-GB" sz="2800" b="1" dirty="0" smtClean="0"/>
              <a:t>, I am going bowling. </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Next Thursday, </a:t>
            </a:r>
            <a:r>
              <a:rPr lang="en-GB" sz="2800" b="1" dirty="0" err="1" smtClean="0"/>
              <a:t>i</a:t>
            </a:r>
            <a:r>
              <a:rPr lang="en-GB" sz="2800" b="1" dirty="0" smtClean="0"/>
              <a:t> am going bowling. </a:t>
            </a:r>
            <a:endParaRPr lang="en-GB" sz="2800" b="1" dirty="0"/>
          </a:p>
        </p:txBody>
      </p:sp>
      <p:sp>
        <p:nvSpPr>
          <p:cNvPr id="5" name="TextBox 4"/>
          <p:cNvSpPr txBox="1"/>
          <p:nvPr/>
        </p:nvSpPr>
        <p:spPr>
          <a:xfrm>
            <a:off x="323528" y="1988840"/>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Next Thursday, I am going bowling. </a:t>
            </a:r>
            <a:endParaRPr lang="en-GB" sz="2800" b="1" dirty="0"/>
          </a:p>
        </p:txBody>
      </p:sp>
      <p:sp>
        <p:nvSpPr>
          <p:cNvPr id="6" name="TextBox 5"/>
          <p:cNvSpPr txBox="1"/>
          <p:nvPr/>
        </p:nvSpPr>
        <p:spPr>
          <a:xfrm>
            <a:off x="395536" y="2924944"/>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Next </a:t>
            </a:r>
            <a:r>
              <a:rPr lang="en-GB" sz="2800" b="1" dirty="0" err="1" smtClean="0"/>
              <a:t>thursday</a:t>
            </a:r>
            <a:r>
              <a:rPr lang="en-GB" sz="2800" b="1" dirty="0" smtClean="0"/>
              <a:t>, I am going bowling. </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smtClean="0"/>
              <a:t>My favourite book is ‘Awful Aunty ’ by </a:t>
            </a:r>
            <a:r>
              <a:rPr lang="en-GB" sz="2800" b="1" dirty="0" err="1" smtClean="0"/>
              <a:t>david</a:t>
            </a:r>
            <a:r>
              <a:rPr lang="en-GB" sz="2800" b="1" dirty="0" smtClean="0"/>
              <a:t> </a:t>
            </a:r>
            <a:r>
              <a:rPr lang="en-GB" sz="2800" b="1" dirty="0" err="1"/>
              <a:t>w</a:t>
            </a:r>
            <a:r>
              <a:rPr lang="en-GB" sz="2800" b="1" dirty="0" err="1" smtClean="0"/>
              <a:t>alliams</a:t>
            </a:r>
            <a:r>
              <a:rPr lang="en-GB" sz="2800" b="1" dirty="0" smtClean="0"/>
              <a:t>. </a:t>
            </a:r>
            <a:endParaRPr lang="en-GB" sz="2800" b="1" dirty="0"/>
          </a:p>
        </p:txBody>
      </p:sp>
      <p:sp>
        <p:nvSpPr>
          <p:cNvPr id="5" name="TextBox 4"/>
          <p:cNvSpPr txBox="1"/>
          <p:nvPr/>
        </p:nvSpPr>
        <p:spPr>
          <a:xfrm>
            <a:off x="395536" y="1988840"/>
            <a:ext cx="8352928" cy="523220"/>
          </a:xfrm>
          <a:prstGeom prst="rect">
            <a:avLst/>
          </a:prstGeom>
          <a:noFill/>
          <a:ln w="28575">
            <a:solidFill>
              <a:schemeClr val="tx1"/>
            </a:solidFill>
          </a:ln>
        </p:spPr>
        <p:txBody>
          <a:bodyPr wrap="square" rtlCol="0">
            <a:spAutoFit/>
          </a:bodyPr>
          <a:lstStyle/>
          <a:p>
            <a:pPr algn="ctr"/>
            <a:r>
              <a:rPr lang="en-GB" sz="2800" b="1" dirty="0" smtClean="0"/>
              <a:t>My favourite book is ‘Awful Aunty ’ by David </a:t>
            </a:r>
            <a:r>
              <a:rPr lang="en-GB" sz="2800" b="1" dirty="0" err="1" smtClean="0"/>
              <a:t>Walliams</a:t>
            </a:r>
            <a:r>
              <a:rPr lang="en-GB" sz="2800" b="1" dirty="0" smtClean="0"/>
              <a:t>. </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My favourite book is ‘awful </a:t>
            </a:r>
            <a:r>
              <a:rPr lang="en-GB" sz="2800" b="1" dirty="0"/>
              <a:t>a</a:t>
            </a:r>
            <a:r>
              <a:rPr lang="en-GB" sz="2800" b="1" dirty="0" smtClean="0"/>
              <a:t>unty ’ by David </a:t>
            </a:r>
            <a:r>
              <a:rPr lang="en-GB" sz="2800" b="1" dirty="0" err="1" smtClean="0"/>
              <a:t>Walliams</a:t>
            </a:r>
            <a:r>
              <a:rPr lang="en-GB" sz="2800" b="1" dirty="0" smtClean="0"/>
              <a:t>. </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My favourite book is ‘Awful Aunty ’ by </a:t>
            </a:r>
            <a:r>
              <a:rPr lang="en-GB" sz="2800" b="1" dirty="0"/>
              <a:t>D</a:t>
            </a:r>
            <a:r>
              <a:rPr lang="en-GB" sz="2800" b="1" dirty="0" smtClean="0"/>
              <a:t>avid </a:t>
            </a:r>
            <a:r>
              <a:rPr lang="en-GB" sz="2800" b="1" dirty="0" err="1" smtClean="0"/>
              <a:t>Walliams</a:t>
            </a:r>
            <a:r>
              <a:rPr lang="en-GB" sz="2800" b="1" dirty="0"/>
              <a:t>?</a:t>
            </a:r>
            <a:r>
              <a:rPr lang="en-GB" sz="2800" b="1" dirty="0" smtClean="0"/>
              <a:t> </a:t>
            </a:r>
            <a:endParaRPr lang="en-GB" sz="2800" b="1" dirty="0"/>
          </a:p>
        </p:txBody>
      </p:sp>
      <p:sp>
        <p:nvSpPr>
          <p:cNvPr id="5" name="TextBox 4"/>
          <p:cNvSpPr txBox="1"/>
          <p:nvPr/>
        </p:nvSpPr>
        <p:spPr>
          <a:xfrm>
            <a:off x="395536" y="1988840"/>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My favourite book is ‘Awful Aunty ’ by David </a:t>
            </a:r>
            <a:r>
              <a:rPr lang="en-GB" sz="2800" b="1" dirty="0" err="1" smtClean="0"/>
              <a:t>Walliams</a:t>
            </a:r>
            <a:r>
              <a:rPr lang="en-GB" sz="2800" b="1" dirty="0" smtClean="0"/>
              <a:t>. </a:t>
            </a:r>
            <a:endParaRPr lang="en-GB" sz="2800" b="1" dirty="0"/>
          </a:p>
        </p:txBody>
      </p:sp>
      <p:sp>
        <p:nvSpPr>
          <p:cNvPr id="6" name="TextBox 5"/>
          <p:cNvSpPr txBox="1"/>
          <p:nvPr/>
        </p:nvSpPr>
        <p:spPr>
          <a:xfrm>
            <a:off x="395536" y="2924944"/>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My favourite book is ‘awful </a:t>
            </a:r>
            <a:r>
              <a:rPr lang="en-GB" sz="2800" b="1" dirty="0"/>
              <a:t>a</a:t>
            </a:r>
            <a:r>
              <a:rPr lang="en-GB" sz="2800" b="1" dirty="0" smtClean="0"/>
              <a:t>unty ’ by David </a:t>
            </a:r>
            <a:r>
              <a:rPr lang="en-GB" sz="2800" b="1" dirty="0" err="1" smtClean="0"/>
              <a:t>Walliams</a:t>
            </a:r>
            <a:r>
              <a:rPr lang="en-GB" sz="2800" b="1" dirty="0" smtClean="0"/>
              <a:t>. </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noFill/>
          <a:ln w="28575">
            <a:solidFill>
              <a:schemeClr val="tx1"/>
            </a:solidFill>
          </a:ln>
        </p:spPr>
        <p:txBody>
          <a:bodyPr wrap="square" rtlCol="0">
            <a:spAutoFit/>
          </a:bodyPr>
          <a:lstStyle/>
          <a:p>
            <a:pPr algn="ctr"/>
            <a:r>
              <a:rPr lang="en-GB" sz="2800" b="1" dirty="0" smtClean="0"/>
              <a:t>“Get down quickly.” shouted Captain Phillips.</a:t>
            </a:r>
            <a:endParaRPr lang="en-GB" sz="2800" b="1" dirty="0"/>
          </a:p>
        </p:txBody>
      </p:sp>
      <p:sp>
        <p:nvSpPr>
          <p:cNvPr id="5" name="TextBox 4"/>
          <p:cNvSpPr txBox="1"/>
          <p:nvPr/>
        </p:nvSpPr>
        <p:spPr>
          <a:xfrm>
            <a:off x="395536" y="1988840"/>
            <a:ext cx="8352928" cy="523220"/>
          </a:xfrm>
          <a:prstGeom prst="rect">
            <a:avLst/>
          </a:prstGeom>
          <a:noFill/>
          <a:ln w="28575">
            <a:solidFill>
              <a:schemeClr val="tx1"/>
            </a:solidFill>
          </a:ln>
        </p:spPr>
        <p:txBody>
          <a:bodyPr wrap="square" rtlCol="0">
            <a:spAutoFit/>
          </a:bodyPr>
          <a:lstStyle/>
          <a:p>
            <a:pPr algn="ctr"/>
            <a:r>
              <a:rPr lang="en-GB" sz="2800" b="1" dirty="0" smtClean="0"/>
              <a:t>“Get down quickly?” shouted Captain Phillips.</a:t>
            </a:r>
            <a:endParaRPr lang="en-GB" sz="2800" b="1" dirty="0"/>
          </a:p>
        </p:txBody>
      </p:sp>
      <p:sp>
        <p:nvSpPr>
          <p:cNvPr id="6" name="TextBox 5"/>
          <p:cNvSpPr txBox="1"/>
          <p:nvPr/>
        </p:nvSpPr>
        <p:spPr>
          <a:xfrm>
            <a:off x="395536" y="2924944"/>
            <a:ext cx="8352928" cy="523220"/>
          </a:xfrm>
          <a:prstGeom prst="rect">
            <a:avLst/>
          </a:prstGeom>
          <a:noFill/>
          <a:ln w="28575">
            <a:solidFill>
              <a:schemeClr val="tx1"/>
            </a:solidFill>
          </a:ln>
        </p:spPr>
        <p:txBody>
          <a:bodyPr wrap="square" rtlCol="0">
            <a:spAutoFit/>
          </a:bodyPr>
          <a:lstStyle/>
          <a:p>
            <a:pPr algn="ctr"/>
            <a:r>
              <a:rPr lang="en-GB" sz="2800" b="1" dirty="0" smtClean="0"/>
              <a:t>“Get down quickly!” shouted Captain Phillips.</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8147248" cy="1143000"/>
          </a:xfrm>
        </p:spPr>
        <p:txBody>
          <a:bodyPr/>
          <a:lstStyle/>
          <a:p>
            <a:pPr algn="ctr"/>
            <a:r>
              <a:rPr lang="en-GB" b="1" dirty="0" smtClean="0"/>
              <a:t>Which is correct?</a:t>
            </a:r>
            <a:endParaRPr lang="en-GB" b="1" dirty="0"/>
          </a:p>
        </p:txBody>
      </p:sp>
      <p:sp>
        <p:nvSpPr>
          <p:cNvPr id="4" name="TextBox 3"/>
          <p:cNvSpPr txBox="1"/>
          <p:nvPr/>
        </p:nvSpPr>
        <p:spPr>
          <a:xfrm>
            <a:off x="395536" y="37890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“Get down quickly.” shouted Captain Phillips.</a:t>
            </a:r>
            <a:endParaRPr lang="en-GB" sz="2800" b="1" dirty="0"/>
          </a:p>
        </p:txBody>
      </p:sp>
      <p:sp>
        <p:nvSpPr>
          <p:cNvPr id="5" name="TextBox 4"/>
          <p:cNvSpPr txBox="1"/>
          <p:nvPr/>
        </p:nvSpPr>
        <p:spPr>
          <a:xfrm>
            <a:off x="395536" y="1988840"/>
            <a:ext cx="8352928" cy="523220"/>
          </a:xfrm>
          <a:prstGeom prst="rect">
            <a:avLst/>
          </a:prstGeom>
          <a:solidFill>
            <a:srgbClr val="FF0000"/>
          </a:solidFill>
          <a:ln w="28575">
            <a:solidFill>
              <a:schemeClr val="tx1"/>
            </a:solidFill>
          </a:ln>
        </p:spPr>
        <p:txBody>
          <a:bodyPr wrap="square" rtlCol="0">
            <a:spAutoFit/>
          </a:bodyPr>
          <a:lstStyle/>
          <a:p>
            <a:pPr algn="ctr"/>
            <a:r>
              <a:rPr lang="en-GB" sz="2800" b="1" dirty="0" smtClean="0"/>
              <a:t>“Get down quickly?” shouted Captain Phillips.</a:t>
            </a:r>
            <a:endParaRPr lang="en-GB" sz="2800" b="1" dirty="0"/>
          </a:p>
        </p:txBody>
      </p:sp>
      <p:sp>
        <p:nvSpPr>
          <p:cNvPr id="6" name="TextBox 5"/>
          <p:cNvSpPr txBox="1"/>
          <p:nvPr/>
        </p:nvSpPr>
        <p:spPr>
          <a:xfrm>
            <a:off x="395536" y="2924944"/>
            <a:ext cx="8352928" cy="523220"/>
          </a:xfrm>
          <a:prstGeom prst="rect">
            <a:avLst/>
          </a:prstGeom>
          <a:solidFill>
            <a:srgbClr val="00FF00"/>
          </a:solidFill>
          <a:ln w="28575">
            <a:solidFill>
              <a:schemeClr val="tx1"/>
            </a:solidFill>
          </a:ln>
        </p:spPr>
        <p:txBody>
          <a:bodyPr wrap="square" rtlCol="0">
            <a:spAutoFit/>
          </a:bodyPr>
          <a:lstStyle/>
          <a:p>
            <a:pPr algn="ctr"/>
            <a:r>
              <a:rPr lang="en-GB" sz="2800" b="1" dirty="0" smtClean="0"/>
              <a:t>“Get down quickly!” shouted Captain Phillips.</a:t>
            </a:r>
            <a:endParaRPr lang="en-GB" sz="2800" b="1" dirty="0"/>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5445224"/>
            <a:ext cx="7772400" cy="1143000"/>
          </a:xfrm>
        </p:spPr>
        <p:txBody>
          <a:bodyPr>
            <a:normAutofit fontScale="90000"/>
          </a:bodyPr>
          <a:lstStyle/>
          <a:p>
            <a:r>
              <a:rPr lang="en-GB" sz="1800" b="1" u="sng" dirty="0"/>
              <a:t>Capital letters and full stops</a:t>
            </a:r>
            <a:r>
              <a:rPr lang="en-GB" sz="1800" dirty="0"/>
              <a:t/>
            </a:r>
            <a:br>
              <a:rPr lang="en-GB" sz="1800" dirty="0"/>
            </a:br>
            <a:r>
              <a:rPr lang="en-GB" sz="1800" b="1" dirty="0"/>
              <a:t> </a:t>
            </a:r>
            <a:r>
              <a:rPr lang="en-GB" sz="1800" dirty="0"/>
              <a:t/>
            </a:r>
            <a:br>
              <a:rPr lang="en-GB" sz="1800" dirty="0"/>
            </a:br>
            <a:r>
              <a:rPr lang="en-GB" sz="1800" dirty="0"/>
              <a:t>Read through each sentence. Correct the punctuation mistakes with a coloured pencil. Then copy these sentences. Remember to add in the capital letters and full stops.</a:t>
            </a:r>
            <a:br>
              <a:rPr lang="en-GB" sz="1800" dirty="0"/>
            </a:br>
            <a:r>
              <a:rPr lang="en-GB" sz="1800" dirty="0"/>
              <a:t> </a:t>
            </a:r>
            <a:br>
              <a:rPr lang="en-GB" sz="1800" dirty="0"/>
            </a:br>
            <a:r>
              <a:rPr lang="en-GB" sz="1800" dirty="0"/>
              <a:t> </a:t>
            </a:r>
            <a:br>
              <a:rPr lang="en-GB" sz="1800" dirty="0"/>
            </a:br>
            <a:r>
              <a:rPr lang="en-GB" sz="1800" dirty="0" err="1"/>
              <a:t>i</a:t>
            </a:r>
            <a:r>
              <a:rPr lang="en-GB" sz="1800" dirty="0"/>
              <a:t> saw a giraffe at the zoo it was as tall as a house</a:t>
            </a:r>
            <a:br>
              <a:rPr lang="en-GB" sz="1800" dirty="0"/>
            </a:br>
            <a:r>
              <a:rPr lang="en-GB" sz="1800" dirty="0"/>
              <a:t> </a:t>
            </a:r>
            <a:br>
              <a:rPr lang="en-GB" sz="1800" dirty="0"/>
            </a:br>
            <a:r>
              <a:rPr lang="en-GB" sz="1800" dirty="0"/>
              <a:t> </a:t>
            </a:r>
            <a:br>
              <a:rPr lang="en-GB" sz="1800" dirty="0"/>
            </a:br>
            <a:r>
              <a:rPr lang="en-GB" sz="1800" dirty="0"/>
              <a:t>after tea I went to the park my friend peter was there</a:t>
            </a:r>
            <a:br>
              <a:rPr lang="en-GB" sz="1800" dirty="0"/>
            </a:br>
            <a:r>
              <a:rPr lang="en-GB" sz="1800" dirty="0"/>
              <a:t> </a:t>
            </a:r>
            <a:br>
              <a:rPr lang="en-GB" sz="1800" dirty="0"/>
            </a:br>
            <a:r>
              <a:rPr lang="en-GB" sz="1800" dirty="0"/>
              <a:t> </a:t>
            </a:r>
            <a:br>
              <a:rPr lang="en-GB" sz="1800" dirty="0"/>
            </a:br>
            <a:r>
              <a:rPr lang="en-GB" sz="1800" dirty="0"/>
              <a:t>we went to </a:t>
            </a:r>
            <a:r>
              <a:rPr lang="en-GB" sz="1800" dirty="0" err="1"/>
              <a:t>spain</a:t>
            </a:r>
            <a:r>
              <a:rPr lang="en-GB" sz="1800" dirty="0"/>
              <a:t> on holiday it rained heavily all week</a:t>
            </a:r>
            <a:br>
              <a:rPr lang="en-GB" sz="1800" dirty="0"/>
            </a:br>
            <a:r>
              <a:rPr lang="en-GB" sz="1800" dirty="0"/>
              <a:t> </a:t>
            </a:r>
            <a:br>
              <a:rPr lang="en-GB" sz="1800" dirty="0"/>
            </a:br>
            <a:r>
              <a:rPr lang="en-GB" sz="1800" dirty="0"/>
              <a:t> </a:t>
            </a:r>
            <a:br>
              <a:rPr lang="en-GB" sz="1800" dirty="0"/>
            </a:br>
            <a:r>
              <a:rPr lang="en-GB" sz="1800" dirty="0"/>
              <a:t>the power cut lasted for six hours we had to use candles to see</a:t>
            </a:r>
            <a:br>
              <a:rPr lang="en-GB" sz="1800" dirty="0"/>
            </a:br>
            <a:r>
              <a:rPr lang="en-GB" sz="1800" dirty="0"/>
              <a:t> </a:t>
            </a:r>
            <a:br>
              <a:rPr lang="en-GB" sz="1800" dirty="0"/>
            </a:br>
            <a:r>
              <a:rPr lang="en-GB" sz="1800" dirty="0"/>
              <a:t> </a:t>
            </a:r>
            <a:br>
              <a:rPr lang="en-GB" sz="1800" dirty="0"/>
            </a:br>
            <a:r>
              <a:rPr lang="en-GB" sz="1800" dirty="0"/>
              <a:t>my nan is a very good cook her cakes are delicious</a:t>
            </a:r>
            <a:br>
              <a:rPr lang="en-GB" sz="1800" dirty="0"/>
            </a:br>
            <a:r>
              <a:rPr lang="en-GB" sz="1800" dirty="0"/>
              <a:t> </a:t>
            </a:r>
            <a:br>
              <a:rPr lang="en-GB" sz="1800" dirty="0"/>
            </a:br>
            <a:r>
              <a:rPr lang="en-GB" sz="1800" dirty="0"/>
              <a:t> </a:t>
            </a:r>
            <a:br>
              <a:rPr lang="en-GB" sz="1800" dirty="0"/>
            </a:br>
            <a:r>
              <a:rPr lang="en-GB" sz="1800" dirty="0" err="1"/>
              <a:t>i</a:t>
            </a:r>
            <a:r>
              <a:rPr lang="en-GB" sz="1800" dirty="0"/>
              <a:t> live at number forty nine it is the house with the dark blue gate</a:t>
            </a:r>
            <a:r>
              <a:rPr lang="en-GB" dirty="0"/>
              <a:t/>
            </a:r>
            <a:br>
              <a:rPr lang="en-GB" dirty="0"/>
            </a:br>
            <a:endParaRPr lang="en-US" dirty="0"/>
          </a:p>
        </p:txBody>
      </p:sp>
    </p:spTree>
    <p:extLst>
      <p:ext uri="{BB962C8B-B14F-4D97-AF65-F5344CB8AC3E}">
        <p14:creationId xmlns:p14="http://schemas.microsoft.com/office/powerpoint/2010/main" val="5860602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3">
      <a:dk1>
        <a:sysClr val="windowText" lastClr="000000"/>
      </a:dk1>
      <a:lt1>
        <a:sysClr val="window" lastClr="FFFFFF"/>
      </a:lt1>
      <a:dk2>
        <a:srgbClr val="000000"/>
      </a:dk2>
      <a:lt2>
        <a:srgbClr val="D2D2D2"/>
      </a:lt2>
      <a:accent1>
        <a:srgbClr val="FF388C"/>
      </a:accent1>
      <a:accent2>
        <a:srgbClr val="E40059"/>
      </a:accent2>
      <a:accent3>
        <a:srgbClr val="9C007F"/>
      </a:accent3>
      <a:accent4>
        <a:srgbClr val="68007F"/>
      </a:accent4>
      <a:accent5>
        <a:srgbClr val="005BD3"/>
      </a:accent5>
      <a:accent6>
        <a:srgbClr val="0099FF"/>
      </a:accent6>
      <a:hlink>
        <a:srgbClr val="17BBFD"/>
      </a:hlink>
      <a:folHlink>
        <a:srgbClr val="FF79C2"/>
      </a:folHlink>
    </a:clrScheme>
    <a:fontScheme name="Custom 2">
      <a:majorFont>
        <a:latin typeface="Calibri"/>
        <a:ea typeface=""/>
        <a:cs typeface=""/>
      </a:majorFont>
      <a:minorFont>
        <a:latin typeface="Franklin Gothic Book"/>
        <a:ea typeface=""/>
        <a:cs typeface=""/>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1236</TotalTime>
  <Words>845</Words>
  <Application>Microsoft Macintosh PowerPoint</Application>
  <PresentationFormat>On-screen Show (4:3)</PresentationFormat>
  <Paragraphs>130</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Equity</vt:lpstr>
      <vt:lpstr>Basic Punctuation</vt:lpstr>
      <vt:lpstr>Capital Letters </vt:lpstr>
      <vt:lpstr>Capital Letters </vt:lpstr>
      <vt:lpstr>Capital Letters</vt:lpstr>
      <vt:lpstr>Full Stop</vt:lpstr>
      <vt:lpstr>Full Stop </vt:lpstr>
      <vt:lpstr>Full Stop </vt:lpstr>
      <vt:lpstr>Question Mark</vt:lpstr>
      <vt:lpstr>Question Mark</vt:lpstr>
      <vt:lpstr>PowerPoint Presentation</vt:lpstr>
      <vt:lpstr>Exclamation Mark</vt:lpstr>
      <vt:lpstr>Exclamation Mark</vt:lpstr>
      <vt:lpstr>Quiz</vt:lpstr>
      <vt:lpstr>Which is correct?</vt:lpstr>
      <vt:lpstr>Which is correct?</vt:lpstr>
      <vt:lpstr>Which is correct?</vt:lpstr>
      <vt:lpstr>Which is correct?</vt:lpstr>
      <vt:lpstr>Which is correct?</vt:lpstr>
      <vt:lpstr>Which is correct?</vt:lpstr>
      <vt:lpstr>Which is correct?</vt:lpstr>
      <vt:lpstr>Which is correct?</vt:lpstr>
      <vt:lpstr>Which is correct?</vt:lpstr>
      <vt:lpstr>Which is correct?</vt:lpstr>
      <vt:lpstr>Which is correct?</vt:lpstr>
      <vt:lpstr>Which is correct?</vt:lpstr>
      <vt:lpstr>Which is correct?</vt:lpstr>
      <vt:lpstr>Which is correct?</vt:lpstr>
      <vt:lpstr>Capital letters and full stops   Read through each sentence. Correct the punctuation mistakes with a coloured pencil. Then copy these sentences. Remember to add in the capital letters and full stops.     i saw a giraffe at the zoo it was as tall as a house     after tea I went to the park my friend peter was there     we went to spain on holiday it rained heavily all week     the power cut lasted for six hours we had to use candles to see     my nan is a very good cook her cakes are delicious     i live at number forty nine it is the house with the dark blue gate </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Apostrophes</dc:title>
  <dc:creator>Chloe Friell</dc:creator>
  <cp:lastModifiedBy>chester chester</cp:lastModifiedBy>
  <cp:revision>57</cp:revision>
  <dcterms:created xsi:type="dcterms:W3CDTF">2015-07-26T17:45:59Z</dcterms:created>
  <dcterms:modified xsi:type="dcterms:W3CDTF">2020-11-05T16:00:58Z</dcterms:modified>
</cp:coreProperties>
</file>