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jpg" ContentType="image/jpeg"/>
  <Default Extension="rels" ContentType="application/vnd.openxmlformats-package.relationships+xml"/>
  <Default Extension="wdp" ContentType="image/vnd.ms-photo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6" r:id="rId2"/>
    <p:sldId id="257" r:id="rId3"/>
    <p:sldId id="260" r:id="rId4"/>
    <p:sldId id="263" r:id="rId5"/>
    <p:sldId id="264" r:id="rId6"/>
    <p:sldId id="265" r:id="rId7"/>
    <p:sldId id="266" r:id="rId8"/>
    <p:sldId id="267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84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660"/>
  </p:normalViewPr>
  <p:slideViewPr>
    <p:cSldViewPr snapToGrid="0">
      <p:cViewPr varScale="1">
        <p:scale>
          <a:sx n="80" d="100"/>
          <a:sy n="80" d="100"/>
        </p:scale>
        <p:origin x="-1184" y="-11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printerSettings" Target="printerSettings/printerSettings1.bin"/><Relationship Id="rId12" Type="http://schemas.openxmlformats.org/officeDocument/2006/relationships/presProps" Target="presProps.xml"/><Relationship Id="rId13" Type="http://schemas.openxmlformats.org/officeDocument/2006/relationships/viewProps" Target="viewProps.xml"/><Relationship Id="rId14" Type="http://schemas.openxmlformats.org/officeDocument/2006/relationships/theme" Target="theme/theme1.xml"/><Relationship Id="rId15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D3BB7EE-B75A-434F-BDFE-D1B1964CF063}" type="datetimeFigureOut">
              <a:rPr lang="en-GB" smtClean="0"/>
              <a:t>05/11/20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064B717-5658-4DDB-BEEF-6D8F17ED03F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282602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Link attached to image. Link is a pirate ship battle from Pirates of the Caribbean movie.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64B717-5658-4DDB-BEEF-6D8F17ED03F0}" type="slidenum">
              <a:rPr lang="en-GB" smtClean="0"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1424790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64B717-5658-4DDB-BEEF-6D8F17ED03F0}" type="slidenum">
              <a:rPr lang="en-GB" smtClean="0"/>
              <a:t>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448566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04504FD7-9220-4065-ABFF-F86DBD6EB96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39D9B1C9-3156-4979-A63A-30D21FB1629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F4D4633F-F1C0-4843-AFC6-E553C07819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81A2B-7755-48C7-A850-951851783724}" type="datetimeFigureOut">
              <a:rPr lang="en-GB" smtClean="0"/>
              <a:t>05/11/20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92E714E2-3B6F-452D-B021-FA80B50CA4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2786BE4A-9505-4D84-B5A2-88C20E8706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9ACE7-8FC2-4256-A153-EF74F64A9BF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32402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175D18EE-D4A9-4590-804D-7ED1C3D958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A00311E5-5301-468F-9C1C-FFC0E81623C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E6846892-BD24-4345-AB72-EDACBC174C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81A2B-7755-48C7-A850-951851783724}" type="datetimeFigureOut">
              <a:rPr lang="en-GB" smtClean="0"/>
              <a:t>05/11/20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2CC496BD-9F1C-4F35-A760-FB0F5ADAB0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B265B0AD-E47C-4A78-A07E-78BD702E55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9ACE7-8FC2-4256-A153-EF74F64A9BF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16805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C0C2144F-A963-457E-B5B0-4CD89332FE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69CBB434-507C-49DC-A6F3-56013C6D943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9CC69D31-8C58-482E-85DD-C6B09F86E1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81A2B-7755-48C7-A850-951851783724}" type="datetimeFigureOut">
              <a:rPr lang="en-GB" smtClean="0"/>
              <a:t>05/11/20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D0DE4304-81BC-4D25-8DF5-CE30F154C4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9E2E5B27-11B2-4C5E-84E1-EA84AB8150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9ACE7-8FC2-4256-A153-EF74F64A9BF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63661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137B6C49-A855-4891-9F96-CAF1A9E643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9E60A65A-A60A-48C7-8775-C9B774A5144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464A1630-42A1-4266-BE42-28482EA12BC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ACEF32AA-D2C2-45C6-930C-9372FA693D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81A2B-7755-48C7-A850-951851783724}" type="datetimeFigureOut">
              <a:rPr lang="en-GB" smtClean="0"/>
              <a:t>05/11/20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537FDCB7-D4FA-4541-80A4-3FD8A32FCB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1F21B25E-4809-4D89-BA22-8D871339C2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9ACE7-8FC2-4256-A153-EF74F64A9BF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4606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FBBAB6D4-5CF6-4949-9E8D-20EED2415E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6CC68A9D-0C05-4233-B41D-4B40555BBE4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18E3F856-98E1-4158-A6F2-2D8F811CF0C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="" xmlns:a16="http://schemas.microsoft.com/office/drawing/2014/main" id="{D1065C13-476B-4C86-9FFD-11ED1BC3E61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="" xmlns:a16="http://schemas.microsoft.com/office/drawing/2014/main" id="{CC8E1688-A897-4B7E-94DF-D6261A61AF2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="" xmlns:a16="http://schemas.microsoft.com/office/drawing/2014/main" id="{0F9518A8-FEEC-4E7A-8F14-A08C038C51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81A2B-7755-48C7-A850-951851783724}" type="datetimeFigureOut">
              <a:rPr lang="en-GB" smtClean="0"/>
              <a:t>05/11/20</a:t>
            </a:fld>
            <a:endParaRPr lang="en-GB" dirty="0"/>
          </a:p>
        </p:txBody>
      </p:sp>
      <p:sp>
        <p:nvSpPr>
          <p:cNvPr id="8" name="Footer Placeholder 7">
            <a:extLst>
              <a:ext uri="{FF2B5EF4-FFF2-40B4-BE49-F238E27FC236}">
                <a16:creationId xmlns="" xmlns:a16="http://schemas.microsoft.com/office/drawing/2014/main" id="{8BA8ACD2-CCEE-43A1-979F-AE9AD6BA8C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="" xmlns:a16="http://schemas.microsoft.com/office/drawing/2014/main" id="{3E19B760-42C9-4386-8690-2C113755EF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9ACE7-8FC2-4256-A153-EF74F64A9BF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15703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01E586EC-46CC-4C6F-83CE-20DD6E1458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="" xmlns:a16="http://schemas.microsoft.com/office/drawing/2014/main" id="{5FA011BA-6A54-4BBB-8DA3-43E0BF0633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81A2B-7755-48C7-A850-951851783724}" type="datetimeFigureOut">
              <a:rPr lang="en-GB" smtClean="0"/>
              <a:t>05/11/20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="" xmlns:a16="http://schemas.microsoft.com/office/drawing/2014/main" id="{73165B74-1D51-453C-B43A-3283F0B827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="" xmlns:a16="http://schemas.microsoft.com/office/drawing/2014/main" id="{FECA28A8-C773-41B3-BE6D-F01F1CE994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9ACE7-8FC2-4256-A153-EF74F64A9BF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35790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="" xmlns:a16="http://schemas.microsoft.com/office/drawing/2014/main" id="{CE74C4B6-FB39-46F6-96D0-46915FC2AA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81A2B-7755-48C7-A850-951851783724}" type="datetimeFigureOut">
              <a:rPr lang="en-GB" smtClean="0"/>
              <a:t>05/11/20</a:t>
            </a:fld>
            <a:endParaRPr lang="en-GB" dirty="0"/>
          </a:p>
        </p:txBody>
      </p:sp>
      <p:sp>
        <p:nvSpPr>
          <p:cNvPr id="3" name="Footer Placeholder 2">
            <a:extLst>
              <a:ext uri="{FF2B5EF4-FFF2-40B4-BE49-F238E27FC236}">
                <a16:creationId xmlns="" xmlns:a16="http://schemas.microsoft.com/office/drawing/2014/main" id="{F62C7787-6121-4751-8B24-084844C338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="" xmlns:a16="http://schemas.microsoft.com/office/drawing/2014/main" id="{39A26C11-C71E-4A63-B79E-6704D3F8F0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9ACE7-8FC2-4256-A153-EF74F64A9BF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17400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5CC7A85D-1FC7-4D94-9855-8878F84414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BEA48C96-0D8D-4323-856C-DC13680716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09513D5B-17D7-4446-A248-32C2DBD2AD2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6B8D439B-D9B7-4353-BE1A-E44ECD8F07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81A2B-7755-48C7-A850-951851783724}" type="datetimeFigureOut">
              <a:rPr lang="en-GB" smtClean="0"/>
              <a:t>05/11/20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F4DB2ACA-3E1A-45A1-8E5A-211663E5AC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DDCC26A2-5FF8-4DD0-B3FA-FBF0901E14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9ACE7-8FC2-4256-A153-EF74F64A9BF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5317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C5B07A22-31AB-41C2-9C5F-571328807B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="" xmlns:a16="http://schemas.microsoft.com/office/drawing/2014/main" id="{1EE80A90-3244-4294-A110-D38B6119305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9267670C-317F-475C-AECA-D0959B83D32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B97FE931-59F1-44B2-8013-71F6A8D04C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81A2B-7755-48C7-A850-951851783724}" type="datetimeFigureOut">
              <a:rPr lang="en-GB" smtClean="0"/>
              <a:t>05/11/20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083BBACE-435C-45B2-BB4A-B603C58D5E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C312E454-6229-4062-9EFA-3BAC440809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9ACE7-8FC2-4256-A153-EF74F64A9BF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33831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FB88CE41-ED4E-4A6E-9380-2732C848DC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B9164918-1190-437B-B366-5CC84C254AF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82987284-2C2A-44DD-BB95-68AC7F497B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81A2B-7755-48C7-A850-951851783724}" type="datetimeFigureOut">
              <a:rPr lang="en-GB" smtClean="0"/>
              <a:t>05/11/20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9ECC6066-00A9-4960-9E18-0CAA05E4C8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CD27145C-0AC9-4FC7-BDE7-9DFAFDEC02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9ACE7-8FC2-4256-A153-EF74F64A9BF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50067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="" xmlns:a16="http://schemas.microsoft.com/office/drawing/2014/main" id="{C8C849AA-C642-4821-9756-A1FCAEBADBD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485DE1B5-55F0-4826-9B4E-61579590C27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A98CFE0A-6CD9-4B87-A280-4B14BB07C8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81A2B-7755-48C7-A850-951851783724}" type="datetimeFigureOut">
              <a:rPr lang="en-GB" smtClean="0"/>
              <a:t>05/11/20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D8915D68-D682-41A2-BF4D-0C9AE0A3B0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866EA268-10EF-4FE8-89B0-B79782BE52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9ACE7-8FC2-4256-A153-EF74F64A9BF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2780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="" xmlns:a16="http://schemas.microsoft.com/office/drawing/2014/main" id="{D4F12622-1CE0-403A-A268-BDEF303BA4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AFEC1BB3-BC9A-4670-BB19-E41CB3F16A7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4E276885-E166-49CA-B41F-DF54B392DB7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581A2B-7755-48C7-A850-951851783724}" type="datetimeFigureOut">
              <a:rPr lang="en-GB" smtClean="0"/>
              <a:t>05/11/20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F7C003EE-7510-4098-A1A1-502B73BA1F4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2868F39C-56E6-4C5D-99A8-F60B796B6D2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D9ACE7-8FC2-4256-A153-EF74F64A9BF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968679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jpg"/><Relationship Id="rId3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png"/><Relationship Id="rId3" Type="http://schemas.microsoft.com/office/2007/relationships/hdphoto" Target="../media/hdphoto1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2QGeeenRdKQ" TargetMode="External"/><Relationship Id="rId4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="" xmlns:a16="http://schemas.microsoft.com/office/drawing/2014/main" id="{EBD58014-DF4D-433C-B6EC-77D16AFC19E7}"/>
              </a:ext>
            </a:extLst>
          </p:cNvPr>
          <p:cNvSpPr/>
          <p:nvPr/>
        </p:nvSpPr>
        <p:spPr>
          <a:xfrm>
            <a:off x="2052727" y="321715"/>
            <a:ext cx="8175636" cy="31547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19900" dirty="0">
                <a:ln w="0">
                  <a:solidFill>
                    <a:schemeClr val="tx1"/>
                  </a:solidFill>
                </a:ln>
                <a:blipFill dpi="0" rotWithShape="1"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j-lt"/>
                <a:ea typeface="BlackPearl" panose="02000A03000000000000" pitchFamily="2" charset="0"/>
              </a:rPr>
              <a:t>Pirates</a:t>
            </a:r>
            <a:endParaRPr lang="en-US" sz="19900" b="0" cap="none" spc="0" dirty="0">
              <a:ln w="0">
                <a:solidFill>
                  <a:schemeClr val="tx1"/>
                </a:solidFill>
              </a:ln>
              <a:blipFill dpi="0" rotWithShape="1"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+mj-lt"/>
              <a:ea typeface="BlackPearl" panose="02000A03000000000000" pitchFamily="2" charset="0"/>
            </a:endParaRPr>
          </a:p>
        </p:txBody>
      </p:sp>
      <p:cxnSp>
        <p:nvCxnSpPr>
          <p:cNvPr id="6" name="Straight Connector 5">
            <a:extLst>
              <a:ext uri="{FF2B5EF4-FFF2-40B4-BE49-F238E27FC236}">
                <a16:creationId xmlns="" xmlns:a16="http://schemas.microsoft.com/office/drawing/2014/main" id="{7164F501-9945-4612-B485-50E7D2B06F7D}"/>
              </a:ext>
            </a:extLst>
          </p:cNvPr>
          <p:cNvCxnSpPr/>
          <p:nvPr/>
        </p:nvCxnSpPr>
        <p:spPr>
          <a:xfrm>
            <a:off x="3151161" y="3312769"/>
            <a:ext cx="5978769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>
            <a:extLst>
              <a:ext uri="{FF2B5EF4-FFF2-40B4-BE49-F238E27FC236}">
                <a16:creationId xmlns="" xmlns:a16="http://schemas.microsoft.com/office/drawing/2014/main" id="{29CB8E34-952C-4BB9-B298-E7E0C4EA51E2}"/>
              </a:ext>
            </a:extLst>
          </p:cNvPr>
          <p:cNvSpPr/>
          <p:nvPr/>
        </p:nvSpPr>
        <p:spPr>
          <a:xfrm>
            <a:off x="745587" y="3713820"/>
            <a:ext cx="10789919" cy="280076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dirty="0">
                <a:ln w="0">
                  <a:solidFill>
                    <a:schemeClr val="bg1">
                      <a:lumMod val="85000"/>
                    </a:schemeClr>
                  </a:solidFill>
                </a:ln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BlackPearl" panose="02000A03000000000000" pitchFamily="2" charset="0"/>
              </a:rPr>
              <a:t>Ahoy! Today we will be learning about Pirates!</a:t>
            </a:r>
          </a:p>
          <a:p>
            <a:pPr algn="ctr"/>
            <a:r>
              <a:rPr lang="en-US" sz="4400" b="0" cap="none" spc="0" dirty="0">
                <a:ln w="0">
                  <a:solidFill>
                    <a:schemeClr val="bg1">
                      <a:lumMod val="85000"/>
                    </a:schemeClr>
                  </a:solidFill>
                </a:ln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BlackPearl" panose="02000A03000000000000" pitchFamily="2" charset="0"/>
              </a:rPr>
              <a:t>Does anyone know anything about </a:t>
            </a:r>
            <a:r>
              <a:rPr lang="en-US" sz="4400" dirty="0">
                <a:ln w="0">
                  <a:solidFill>
                    <a:schemeClr val="bg1">
                      <a:lumMod val="85000"/>
                    </a:schemeClr>
                  </a:solidFill>
                </a:ln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BlackPearl" panose="02000A03000000000000" pitchFamily="2" charset="0"/>
              </a:rPr>
              <a:t>Pirates?</a:t>
            </a:r>
            <a:endParaRPr lang="en-US" sz="4400" b="0" cap="none" spc="0" dirty="0">
              <a:ln w="0">
                <a:solidFill>
                  <a:schemeClr val="bg1">
                    <a:lumMod val="85000"/>
                  </a:schemeClr>
                </a:solidFill>
              </a:ln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  <a:latin typeface="+mj-lt"/>
              <a:ea typeface="BlackPearl" panose="02000A03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8137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1A6EE53C-ABDE-4A85-A285-D2D8C14174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8256"/>
            <a:ext cx="10515600" cy="1106382"/>
          </a:xfrm>
        </p:spPr>
        <p:txBody>
          <a:bodyPr>
            <a:normAutofit/>
          </a:bodyPr>
          <a:lstStyle/>
          <a:p>
            <a:r>
              <a:rPr lang="en-GB" sz="6600" dirty="0">
                <a:ln w="0">
                  <a:solidFill>
                    <a:srgbClr val="C00000"/>
                  </a:solidFill>
                </a:ln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ea typeface="BlackPearl" panose="02000A03000000000000" pitchFamily="2" charset="0"/>
              </a:rPr>
              <a:t>Who were Pirates?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9520E577-9F49-4CEA-9124-8611BF4B99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122922"/>
            <a:ext cx="8814216" cy="5735078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3050" dirty="0">
                <a:ln w="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A </a:t>
            </a:r>
            <a:r>
              <a:rPr lang="en-GB" sz="3050" dirty="0">
                <a:ln w="0">
                  <a:solidFill>
                    <a:schemeClr val="accent4">
                      <a:lumMod val="50000"/>
                    </a:schemeClr>
                  </a:solidFill>
                </a:ln>
                <a:solidFill>
                  <a:srgbClr val="FFFF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pirate</a:t>
            </a:r>
            <a:r>
              <a:rPr lang="en-GB" sz="3050" dirty="0">
                <a:ln w="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is a robber who roams the seas and steals from others.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3050" dirty="0">
                <a:ln w="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They have been around since </a:t>
            </a:r>
            <a:r>
              <a:rPr lang="en-GB" sz="3050" dirty="0">
                <a:ln w="0">
                  <a:solidFill>
                    <a:schemeClr val="accent4">
                      <a:lumMod val="50000"/>
                    </a:schemeClr>
                  </a:solidFill>
                </a:ln>
                <a:solidFill>
                  <a:srgbClr val="FFFF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ancient times</a:t>
            </a:r>
            <a:r>
              <a:rPr lang="en-GB" sz="3050" dirty="0">
                <a:ln w="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.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3050" dirty="0">
                <a:ln w="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Most famous pirates in the Middle Ages were the </a:t>
            </a:r>
            <a:r>
              <a:rPr lang="en-GB" sz="3050" dirty="0">
                <a:ln w="0">
                  <a:solidFill>
                    <a:schemeClr val="accent4">
                      <a:lumMod val="50000"/>
                    </a:schemeClr>
                  </a:solidFill>
                </a:ln>
                <a:solidFill>
                  <a:srgbClr val="FFFF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Vikings</a:t>
            </a:r>
            <a:r>
              <a:rPr lang="en-GB" sz="3050" dirty="0">
                <a:ln w="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.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3050" dirty="0">
                <a:ln w="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Most targeted </a:t>
            </a:r>
            <a:r>
              <a:rPr lang="en-GB" sz="3050" dirty="0">
                <a:ln w="0">
                  <a:solidFill>
                    <a:schemeClr val="accent4">
                      <a:lumMod val="50000"/>
                    </a:schemeClr>
                  </a:solidFill>
                </a:ln>
                <a:solidFill>
                  <a:srgbClr val="FFFF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other ships</a:t>
            </a:r>
            <a:r>
              <a:rPr lang="en-GB" sz="3050" dirty="0">
                <a:ln w="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, but sometimes </a:t>
            </a:r>
            <a:r>
              <a:rPr lang="en-GB" sz="3050" dirty="0">
                <a:ln w="0">
                  <a:solidFill>
                    <a:schemeClr val="accent4">
                      <a:lumMod val="50000"/>
                    </a:schemeClr>
                  </a:solidFill>
                </a:ln>
                <a:solidFill>
                  <a:srgbClr val="FFFF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coastal towns</a:t>
            </a:r>
            <a:r>
              <a:rPr lang="en-GB" sz="3050" dirty="0">
                <a:ln w="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.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3050" dirty="0">
                <a:ln w="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Men became pirates for lots of reasons:</a:t>
            </a:r>
          </a:p>
          <a:p>
            <a:pPr lvl="2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ü"/>
            </a:pPr>
            <a:r>
              <a:rPr lang="en-GB" sz="3050" dirty="0">
                <a:ln w="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Pirate’s life was full of </a:t>
            </a:r>
            <a:r>
              <a:rPr lang="en-GB" sz="3050" dirty="0">
                <a:ln w="0">
                  <a:solidFill>
                    <a:schemeClr val="accent4">
                      <a:lumMod val="50000"/>
                    </a:schemeClr>
                  </a:solidFill>
                </a:ln>
                <a:solidFill>
                  <a:srgbClr val="FFFF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adventure</a:t>
            </a:r>
            <a:r>
              <a:rPr lang="en-GB" sz="3050" dirty="0">
                <a:ln w="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.</a:t>
            </a:r>
          </a:p>
          <a:p>
            <a:pPr lvl="2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ü"/>
            </a:pPr>
            <a:r>
              <a:rPr lang="en-GB" sz="3050" dirty="0">
                <a:ln w="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Plenty of precious </a:t>
            </a:r>
            <a:r>
              <a:rPr lang="en-GB" sz="3050" dirty="0">
                <a:ln w="0">
                  <a:solidFill>
                    <a:schemeClr val="accent4">
                      <a:lumMod val="50000"/>
                    </a:schemeClr>
                  </a:solidFill>
                </a:ln>
                <a:solidFill>
                  <a:srgbClr val="FFFF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treasure</a:t>
            </a:r>
            <a:r>
              <a:rPr lang="en-GB" sz="3050" dirty="0">
                <a:ln w="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.</a:t>
            </a:r>
          </a:p>
          <a:p>
            <a:pPr lvl="2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ü"/>
            </a:pPr>
            <a:r>
              <a:rPr lang="en-GB" sz="3050" dirty="0">
                <a:ln w="0">
                  <a:solidFill>
                    <a:schemeClr val="accent4">
                      <a:lumMod val="50000"/>
                    </a:schemeClr>
                  </a:solidFill>
                </a:ln>
                <a:solidFill>
                  <a:srgbClr val="FFFF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Easy</a:t>
            </a:r>
            <a:r>
              <a:rPr lang="en-GB" sz="3050" dirty="0">
                <a:ln w="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life.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en-GB" sz="3050" dirty="0">
              <a:ln w="0">
                <a:solidFill>
                  <a:srgbClr val="002060"/>
                </a:solidFill>
              </a:ln>
              <a:solidFill>
                <a:srgbClr val="00B0F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3050" dirty="0">
                <a:ln w="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Pirates sometimes known as </a:t>
            </a:r>
            <a:r>
              <a:rPr lang="en-GB" sz="3050" dirty="0">
                <a:ln w="0">
                  <a:solidFill>
                    <a:schemeClr val="accent4">
                      <a:lumMod val="50000"/>
                    </a:schemeClr>
                  </a:solidFill>
                </a:ln>
                <a:solidFill>
                  <a:srgbClr val="FFFF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corsairs</a:t>
            </a:r>
            <a:r>
              <a:rPr lang="en-GB" sz="3050" dirty="0">
                <a:ln w="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or </a:t>
            </a:r>
            <a:r>
              <a:rPr lang="en-GB" sz="3050" dirty="0">
                <a:ln w="0">
                  <a:solidFill>
                    <a:schemeClr val="accent4">
                      <a:lumMod val="50000"/>
                    </a:schemeClr>
                  </a:solidFill>
                </a:ln>
                <a:solidFill>
                  <a:srgbClr val="FFFF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buccaneers</a:t>
            </a:r>
            <a:r>
              <a:rPr lang="en-GB" sz="3050" dirty="0">
                <a:ln w="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.</a:t>
            </a:r>
          </a:p>
        </p:txBody>
      </p:sp>
      <p:pic>
        <p:nvPicPr>
          <p:cNvPr id="1026" name="Picture 2" descr="Image result for real pirate full body">
            <a:extLst>
              <a:ext uri="{FF2B5EF4-FFF2-40B4-BE49-F238E27FC236}">
                <a16:creationId xmlns="" xmlns:a16="http://schemas.microsoft.com/office/drawing/2014/main" id="{9298FD42-F900-4690-B62B-331002CA60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65700" y="-454484"/>
            <a:ext cx="3273180" cy="84519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91305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Image result for golden age of piracy">
            <a:extLst>
              <a:ext uri="{FF2B5EF4-FFF2-40B4-BE49-F238E27FC236}">
                <a16:creationId xmlns="" xmlns:a16="http://schemas.microsoft.com/office/drawing/2014/main" id="{90704888-004D-4E60-BA33-4EFBFC1DFE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8962" y="472440"/>
            <a:ext cx="5089520" cy="609523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="" xmlns:a16="http://schemas.microsoft.com/office/drawing/2014/main" id="{1A6EE53C-ABDE-4A85-A285-D2D8C14174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8255"/>
            <a:ext cx="10515600" cy="1088127"/>
          </a:xfrm>
        </p:spPr>
        <p:txBody>
          <a:bodyPr>
            <a:normAutofit/>
          </a:bodyPr>
          <a:lstStyle/>
          <a:p>
            <a:pPr>
              <a:tabLst>
                <a:tab pos="1438275" algn="l"/>
              </a:tabLst>
            </a:pPr>
            <a:r>
              <a:rPr lang="en-GB" sz="6600" dirty="0">
                <a:ln w="0">
                  <a:solidFill>
                    <a:srgbClr val="C00000"/>
                  </a:solidFill>
                </a:ln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ea typeface="BlackPearl" panose="02000A03000000000000" pitchFamily="2" charset="0"/>
              </a:rPr>
              <a:t>The Golden Age: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9520E577-9F49-4CEA-9124-8611BF4B99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106382"/>
            <a:ext cx="7794885" cy="5735078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3050" dirty="0">
                <a:ln w="0">
                  <a:solidFill>
                    <a:srgbClr val="684F00"/>
                  </a:solidFill>
                </a:ln>
                <a:solidFill>
                  <a:srgbClr val="FFC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1</a:t>
            </a:r>
            <a:r>
              <a:rPr lang="en-GB" sz="3050" dirty="0">
                <a:ln w="0">
                  <a:solidFill>
                    <a:schemeClr val="accent4">
                      <a:lumMod val="50000"/>
                    </a:schemeClr>
                  </a:solidFill>
                </a:ln>
                <a:solidFill>
                  <a:srgbClr val="FFFF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650-1725</a:t>
            </a:r>
            <a:r>
              <a:rPr lang="en-GB" sz="3050" dirty="0">
                <a:ln w="0">
                  <a:solidFill>
                    <a:srgbClr val="684F00"/>
                  </a:solidFill>
                </a:ln>
                <a:solidFill>
                  <a:srgbClr val="00B0F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en-GB" sz="3050" dirty="0">
                <a:ln w="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– The Golden Age of Piracy.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3050" dirty="0" smtClean="0">
                <a:ln w="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The </a:t>
            </a:r>
            <a:r>
              <a:rPr lang="en-GB" sz="3050" dirty="0">
                <a:ln w="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time when pirates ruled the seas.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3050" dirty="0">
                <a:ln w="0">
                  <a:solidFill>
                    <a:schemeClr val="accent4">
                      <a:lumMod val="50000"/>
                    </a:schemeClr>
                  </a:solidFill>
                </a:ln>
                <a:solidFill>
                  <a:srgbClr val="FFFF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1000’s of pirates</a:t>
            </a:r>
            <a:r>
              <a:rPr lang="en-GB" sz="3050" dirty="0">
                <a:ln w="0">
                  <a:solidFill>
                    <a:schemeClr val="accent4">
                      <a:lumMod val="50000"/>
                    </a:schemeClr>
                  </a:solidFill>
                </a:ln>
                <a:solidFill>
                  <a:srgbClr val="FFC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en-GB" sz="3050" dirty="0">
                <a:ln w="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were around.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3050" dirty="0">
                <a:ln w="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The increase in pirates happened for 2 reasons:</a:t>
            </a:r>
          </a:p>
          <a:p>
            <a:pPr lvl="2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ü"/>
            </a:pPr>
            <a:r>
              <a:rPr lang="en-GB" sz="3050" dirty="0">
                <a:ln w="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Sailors </a:t>
            </a:r>
            <a:r>
              <a:rPr lang="en-GB" sz="3050" dirty="0">
                <a:ln w="0">
                  <a:solidFill>
                    <a:schemeClr val="accent4">
                      <a:lumMod val="50000"/>
                    </a:schemeClr>
                  </a:solidFill>
                </a:ln>
                <a:solidFill>
                  <a:srgbClr val="FFFF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out of work</a:t>
            </a:r>
            <a:r>
              <a:rPr lang="en-GB" sz="3050" dirty="0">
                <a:ln w="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.</a:t>
            </a:r>
          </a:p>
          <a:p>
            <a:pPr lvl="2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ü"/>
            </a:pPr>
            <a:r>
              <a:rPr lang="en-GB" sz="3050" dirty="0">
                <a:ln w="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Shipping </a:t>
            </a:r>
            <a:r>
              <a:rPr lang="en-GB" sz="3050" dirty="0">
                <a:ln w="0">
                  <a:solidFill>
                    <a:schemeClr val="accent4">
                      <a:lumMod val="50000"/>
                    </a:schemeClr>
                  </a:solidFill>
                </a:ln>
                <a:solidFill>
                  <a:srgbClr val="FFFF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traffic grew</a:t>
            </a:r>
            <a:r>
              <a:rPr lang="en-GB" sz="3050" dirty="0">
                <a:ln w="0">
                  <a:solidFill>
                    <a:schemeClr val="accent4">
                      <a:lumMod val="50000"/>
                    </a:schemeClr>
                  </a:solidFill>
                </a:ln>
                <a:solidFill>
                  <a:srgbClr val="FFC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en-GB" sz="3050" dirty="0">
                <a:ln w="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because of slave trade.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3050" dirty="0">
                <a:ln w="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A lot of famous pirates originate from this era:</a:t>
            </a:r>
          </a:p>
          <a:p>
            <a:pPr lvl="2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ü"/>
            </a:pPr>
            <a:r>
              <a:rPr lang="en-GB" sz="3050" dirty="0">
                <a:ln w="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Henry Morgan.</a:t>
            </a:r>
          </a:p>
          <a:p>
            <a:pPr lvl="2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ü"/>
            </a:pPr>
            <a:r>
              <a:rPr lang="en-GB" sz="3050" dirty="0">
                <a:ln w="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Edward “</a:t>
            </a:r>
            <a:r>
              <a:rPr lang="en-GB" sz="3050" dirty="0">
                <a:ln w="0">
                  <a:solidFill>
                    <a:schemeClr val="accent4">
                      <a:lumMod val="50000"/>
                    </a:schemeClr>
                  </a:solidFill>
                </a:ln>
                <a:solidFill>
                  <a:srgbClr val="FFFF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Blackbeard</a:t>
            </a:r>
            <a:r>
              <a:rPr lang="en-GB" sz="3050" dirty="0">
                <a:ln w="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” Teach.</a:t>
            </a:r>
          </a:p>
          <a:p>
            <a:pPr lvl="2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ü"/>
            </a:pPr>
            <a:r>
              <a:rPr lang="en-GB" sz="3050" dirty="0">
                <a:ln w="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Charles Vane.</a:t>
            </a:r>
          </a:p>
          <a:p>
            <a:pPr lvl="2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ü"/>
            </a:pPr>
            <a:r>
              <a:rPr lang="en-GB" sz="3050" dirty="0">
                <a:ln w="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William “</a:t>
            </a:r>
            <a:r>
              <a:rPr lang="en-GB" sz="3050" dirty="0">
                <a:ln w="0">
                  <a:solidFill>
                    <a:schemeClr val="accent4">
                      <a:lumMod val="50000"/>
                    </a:schemeClr>
                  </a:solidFill>
                </a:ln>
                <a:solidFill>
                  <a:srgbClr val="FFFF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Captain</a:t>
            </a:r>
            <a:r>
              <a:rPr lang="en-GB" sz="3050" dirty="0">
                <a:ln w="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” Kidd.</a:t>
            </a:r>
          </a:p>
          <a:p>
            <a:pPr lvl="2">
              <a:lnSpc>
                <a:spcPct val="100000"/>
              </a:lnSpc>
              <a:spcBef>
                <a:spcPts val="0"/>
              </a:spcBef>
            </a:pPr>
            <a:endParaRPr lang="en-GB" sz="3050" dirty="0">
              <a:ln w="0">
                <a:solidFill>
                  <a:srgbClr val="002060"/>
                </a:solidFill>
              </a:ln>
              <a:solidFill>
                <a:srgbClr val="00B0F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en-GB" sz="3050" dirty="0">
              <a:ln w="0">
                <a:solidFill>
                  <a:srgbClr val="002060"/>
                </a:solidFill>
              </a:ln>
              <a:solidFill>
                <a:srgbClr val="00B0F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en-GB" sz="3050" dirty="0">
              <a:ln w="0">
                <a:solidFill>
                  <a:srgbClr val="002060"/>
                </a:solidFill>
              </a:ln>
              <a:solidFill>
                <a:srgbClr val="00B0F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26003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2" descr="pirate clr.png">
            <a:extLst>
              <a:ext uri="{FF2B5EF4-FFF2-40B4-BE49-F238E27FC236}">
                <a16:creationId xmlns="" xmlns:a16="http://schemas.microsoft.com/office/drawing/2014/main" id="{FABD3580-68BD-48A8-8527-2AFDC6507B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4697" y="18256"/>
            <a:ext cx="7717304" cy="92607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>
            <a:extLst>
              <a:ext uri="{FF2B5EF4-FFF2-40B4-BE49-F238E27FC236}">
                <a16:creationId xmlns="" xmlns:a16="http://schemas.microsoft.com/office/drawing/2014/main" id="{1A6EE53C-ABDE-4A85-A285-D2D8C14174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8255"/>
            <a:ext cx="10515600" cy="1088127"/>
          </a:xfrm>
        </p:spPr>
        <p:txBody>
          <a:bodyPr>
            <a:normAutofit/>
          </a:bodyPr>
          <a:lstStyle/>
          <a:p>
            <a:r>
              <a:rPr lang="en-GB" sz="6600" dirty="0">
                <a:ln w="0">
                  <a:solidFill>
                    <a:srgbClr val="C00000"/>
                  </a:solidFill>
                </a:ln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ea typeface="BlackPearl" panose="02000A03000000000000" pitchFamily="2" charset="0"/>
              </a:rPr>
              <a:t>Pirate Clothing: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9520E577-9F49-4CEA-9124-8611BF4B99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106382"/>
            <a:ext cx="8154649" cy="5495927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3100" dirty="0">
                <a:ln w="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Pirates wore </a:t>
            </a:r>
            <a:r>
              <a:rPr lang="en-GB" sz="3100" dirty="0">
                <a:ln w="0">
                  <a:solidFill>
                    <a:schemeClr val="accent4">
                      <a:lumMod val="50000"/>
                    </a:schemeClr>
                  </a:solidFill>
                </a:ln>
                <a:solidFill>
                  <a:srgbClr val="FFFF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rough clothes</a:t>
            </a:r>
            <a:r>
              <a:rPr lang="en-GB" sz="3100" dirty="0">
                <a:ln w="0">
                  <a:solidFill>
                    <a:schemeClr val="accent4">
                      <a:lumMod val="50000"/>
                    </a:schemeClr>
                  </a:solidFill>
                </a:ln>
                <a:solidFill>
                  <a:srgbClr val="FFC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en-GB" sz="3100" dirty="0">
                <a:ln w="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or clothes they had </a:t>
            </a:r>
            <a:r>
              <a:rPr lang="en-GB" sz="3100" dirty="0">
                <a:ln w="0">
                  <a:solidFill>
                    <a:schemeClr val="accent4">
                      <a:lumMod val="50000"/>
                    </a:schemeClr>
                  </a:solidFill>
                </a:ln>
                <a:solidFill>
                  <a:srgbClr val="FFFF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stolen</a:t>
            </a:r>
            <a:r>
              <a:rPr lang="en-GB" sz="3100" dirty="0">
                <a:ln w="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.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3100" dirty="0">
                <a:ln w="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Wore best clothes when they went ashore.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3100" dirty="0">
                <a:ln w="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Common sailors wore </a:t>
            </a:r>
            <a:r>
              <a:rPr lang="en-GB" sz="3100" dirty="0">
                <a:ln w="0">
                  <a:solidFill>
                    <a:schemeClr val="accent4">
                      <a:lumMod val="50000"/>
                    </a:schemeClr>
                  </a:solidFill>
                </a:ln>
                <a:solidFill>
                  <a:srgbClr val="FFFF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simpler clothes</a:t>
            </a:r>
            <a:r>
              <a:rPr lang="en-GB" sz="3100" dirty="0">
                <a:ln w="0">
                  <a:solidFill>
                    <a:schemeClr val="accent4">
                      <a:lumMod val="50000"/>
                    </a:schemeClr>
                  </a:solidFill>
                </a:ln>
                <a:solidFill>
                  <a:srgbClr val="FFC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en-GB" sz="3100" dirty="0">
                <a:ln w="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to captains:</a:t>
            </a:r>
          </a:p>
          <a:p>
            <a:pPr lvl="2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ü"/>
            </a:pPr>
            <a:r>
              <a:rPr lang="en-GB" sz="2800" dirty="0">
                <a:ln w="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Long, loose trousers.</a:t>
            </a:r>
          </a:p>
          <a:p>
            <a:pPr lvl="2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ü"/>
            </a:pPr>
            <a:r>
              <a:rPr lang="en-GB" sz="2800" dirty="0">
                <a:ln w="0">
                  <a:solidFill>
                    <a:schemeClr val="accent4">
                      <a:lumMod val="50000"/>
                    </a:schemeClr>
                  </a:solidFill>
                </a:ln>
                <a:solidFill>
                  <a:srgbClr val="FFFF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No shoes</a:t>
            </a:r>
            <a:r>
              <a:rPr lang="en-GB" sz="2800" dirty="0">
                <a:ln w="0">
                  <a:solidFill>
                    <a:schemeClr val="accent4">
                      <a:lumMod val="50000"/>
                    </a:schemeClr>
                  </a:solidFill>
                </a:ln>
                <a:solidFill>
                  <a:srgbClr val="FFC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en-GB" sz="2800" dirty="0">
                <a:ln w="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on ship, not necessary. </a:t>
            </a:r>
          </a:p>
          <a:p>
            <a:pPr lvl="2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ü"/>
            </a:pPr>
            <a:r>
              <a:rPr lang="en-GB" sz="2800" dirty="0">
                <a:ln w="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Loose, open neck shirt with a neck cloth.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3100" dirty="0">
                <a:ln w="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Pirate hat’s or headscarf protected them from the sun.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3100" dirty="0">
                <a:ln w="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Ribbons &amp; sashes used to </a:t>
            </a:r>
            <a:r>
              <a:rPr lang="en-GB" sz="3100" dirty="0">
                <a:ln w="0">
                  <a:solidFill>
                    <a:schemeClr val="accent4">
                      <a:lumMod val="50000"/>
                    </a:schemeClr>
                  </a:solidFill>
                </a:ln>
                <a:solidFill>
                  <a:srgbClr val="FFFF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attach weapons</a:t>
            </a:r>
            <a:r>
              <a:rPr lang="en-GB" sz="3100" dirty="0">
                <a:ln w="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.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3100" dirty="0">
                <a:ln w="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Boots were </a:t>
            </a:r>
            <a:r>
              <a:rPr lang="en-GB" sz="3100" dirty="0">
                <a:ln w="0">
                  <a:solidFill>
                    <a:schemeClr val="accent4">
                      <a:lumMod val="50000"/>
                    </a:schemeClr>
                  </a:solidFill>
                </a:ln>
                <a:solidFill>
                  <a:srgbClr val="FFFF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strong</a:t>
            </a:r>
            <a:r>
              <a:rPr lang="en-GB" sz="3100" dirty="0">
                <a:ln w="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&amp; kept feet dry.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3100" dirty="0">
                <a:ln w="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Pirates wore lots of </a:t>
            </a:r>
            <a:r>
              <a:rPr lang="en-GB" sz="3100" dirty="0">
                <a:ln w="0">
                  <a:solidFill>
                    <a:schemeClr val="accent4">
                      <a:lumMod val="50000"/>
                    </a:schemeClr>
                  </a:solidFill>
                </a:ln>
                <a:solidFill>
                  <a:srgbClr val="FFFF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jewellery</a:t>
            </a:r>
            <a:r>
              <a:rPr lang="en-GB" sz="3100" dirty="0">
                <a:ln w="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.</a:t>
            </a:r>
          </a:p>
          <a:p>
            <a:pPr lvl="2">
              <a:lnSpc>
                <a:spcPct val="100000"/>
              </a:lnSpc>
              <a:spcBef>
                <a:spcPts val="0"/>
              </a:spcBef>
            </a:pPr>
            <a:endParaRPr lang="en-GB" sz="2800" dirty="0">
              <a:ln w="0">
                <a:solidFill>
                  <a:srgbClr val="002060"/>
                </a:solidFill>
              </a:ln>
              <a:solidFill>
                <a:srgbClr val="00B0F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en-GB" dirty="0">
              <a:ln w="0">
                <a:solidFill>
                  <a:srgbClr val="002060"/>
                </a:solidFill>
              </a:ln>
              <a:solidFill>
                <a:srgbClr val="00B0F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en-GB" dirty="0">
              <a:ln w="0">
                <a:solidFill>
                  <a:srgbClr val="002060"/>
                </a:solidFill>
              </a:ln>
              <a:solidFill>
                <a:srgbClr val="00B0F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38800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 result for pirate treasure">
            <a:extLst>
              <a:ext uri="{FF2B5EF4-FFF2-40B4-BE49-F238E27FC236}">
                <a16:creationId xmlns="" xmlns:a16="http://schemas.microsoft.com/office/drawing/2014/main" id="{E107556E-C343-4D63-9176-241201A91D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178" b="95029" l="3339" r="96160">
                        <a14:foregroundMark x1="13856" y1="10707" x2="63606" y2="22371"/>
                        <a14:foregroundMark x1="63606" y1="22371" x2="85142" y2="22945"/>
                        <a14:foregroundMark x1="85142" y1="22945" x2="89482" y2="21797"/>
                        <a14:foregroundMark x1="91152" y1="16061" x2="93656" y2="39006"/>
                        <a14:foregroundMark x1="93656" y1="39006" x2="91152" y2="59082"/>
                        <a14:foregroundMark x1="91152" y1="59082" x2="95826" y2="35755"/>
                        <a14:foregroundMark x1="95826" y1="35755" x2="96661" y2="34034"/>
                        <a14:foregroundMark x1="20868" y1="34990" x2="36227" y2="34034"/>
                        <a14:foregroundMark x1="3339" y1="23518" x2="14691" y2="20841"/>
                        <a14:foregroundMark x1="18865" y1="9178" x2="30050" y2="9751"/>
                        <a14:foregroundMark x1="21202" y1="35946" x2="18865" y2="30784"/>
                        <a14:foregroundMark x1="5175" y1="38050" x2="11686" y2="56023"/>
                        <a14:foregroundMark x1="6678" y1="78011" x2="22037" y2="59082"/>
                        <a14:foregroundMark x1="50417" y1="87763" x2="71786" y2="95029"/>
                        <a14:foregroundMark x1="71786" y1="95029" x2="73456" y2="92161"/>
                        <a14:foregroundMark x1="6177" y1="82218" x2="6010" y2="74379"/>
                        <a14:foregroundMark x1="6010" y1="74379" x2="15192" y2="75717"/>
                        <a14:foregroundMark x1="15192" y1="75717" x2="19032" y2="79924"/>
                        <a14:foregroundMark x1="6010" y1="73614" x2="9683" y2="66539"/>
                        <a14:foregroundMark x1="73289" y1="79924" x2="58264" y2="60038"/>
                        <a14:foregroundMark x1="58264" y1="60038" x2="54257" y2="48948"/>
                        <a14:foregroundMark x1="55092" y1="63862" x2="64107" y2="68834"/>
                        <a14:foregroundMark x1="64107" y1="68834" x2="59098" y2="58891"/>
                        <a14:foregroundMark x1="59098" y1="58891" x2="60267" y2="7571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006" y="2472072"/>
            <a:ext cx="5705475" cy="498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="" xmlns:a16="http://schemas.microsoft.com/office/drawing/2014/main" id="{1A6EE53C-ABDE-4A85-A285-D2D8C14174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8255"/>
            <a:ext cx="10515600" cy="1088127"/>
          </a:xfrm>
        </p:spPr>
        <p:txBody>
          <a:bodyPr>
            <a:normAutofit/>
          </a:bodyPr>
          <a:lstStyle/>
          <a:p>
            <a:r>
              <a:rPr lang="en-GB" sz="6600" dirty="0">
                <a:ln w="0">
                  <a:solidFill>
                    <a:srgbClr val="C00000"/>
                  </a:solidFill>
                </a:ln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ea typeface="BlackPearl" panose="02000A03000000000000" pitchFamily="2" charset="0"/>
              </a:rPr>
              <a:t>Pirate Treasure: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9520E577-9F49-4CEA-9124-8611BF4B99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106382"/>
            <a:ext cx="7719934" cy="5735078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3100" dirty="0">
                <a:ln w="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Pirate’s loved </a:t>
            </a:r>
            <a:r>
              <a:rPr lang="en-GB" sz="3100" dirty="0">
                <a:ln w="0">
                  <a:solidFill>
                    <a:schemeClr val="accent4">
                      <a:lumMod val="50000"/>
                    </a:schemeClr>
                  </a:solidFill>
                </a:ln>
                <a:solidFill>
                  <a:srgbClr val="FFFF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treasure</a:t>
            </a:r>
            <a:r>
              <a:rPr lang="en-GB" sz="3100" dirty="0">
                <a:ln w="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– which wasn’t always gold.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3100" dirty="0">
                <a:ln w="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Pirate treasure was often called “</a:t>
            </a:r>
            <a:r>
              <a:rPr lang="en-GB" sz="3100" dirty="0">
                <a:ln w="0">
                  <a:solidFill>
                    <a:schemeClr val="accent4">
                      <a:lumMod val="50000"/>
                    </a:schemeClr>
                  </a:solidFill>
                </a:ln>
                <a:solidFill>
                  <a:srgbClr val="FFFF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booty</a:t>
            </a:r>
            <a:r>
              <a:rPr lang="en-GB" sz="3100" dirty="0">
                <a:ln w="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”.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3100" dirty="0">
                <a:ln w="0">
                  <a:solidFill>
                    <a:schemeClr val="accent4">
                      <a:lumMod val="50000"/>
                    </a:schemeClr>
                  </a:solidFill>
                </a:ln>
                <a:solidFill>
                  <a:srgbClr val="FFFF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Quartermaster</a:t>
            </a:r>
            <a:r>
              <a:rPr lang="en-GB" sz="3100" dirty="0">
                <a:ln w="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was in charge of the treasure </a:t>
            </a:r>
            <a:r>
              <a:rPr lang="en-GB" sz="3100" dirty="0">
                <a:ln w="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sym typeface="Wingdings" panose="05000000000000000000" pitchFamily="2" charset="2"/>
              </a:rPr>
              <a:t> he </a:t>
            </a:r>
            <a:r>
              <a:rPr lang="en-GB" sz="3100" dirty="0">
                <a:ln w="0">
                  <a:solidFill>
                    <a:schemeClr val="accent4">
                      <a:lumMod val="50000"/>
                    </a:schemeClr>
                  </a:solidFill>
                </a:ln>
                <a:solidFill>
                  <a:srgbClr val="FFFF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sym typeface="Wingdings" panose="05000000000000000000" pitchFamily="2" charset="2"/>
              </a:rPr>
              <a:t>shared it</a:t>
            </a:r>
            <a:r>
              <a:rPr lang="en-GB" sz="3100" dirty="0">
                <a:ln w="0">
                  <a:solidFill>
                    <a:srgbClr val="684F00"/>
                  </a:solidFill>
                </a:ln>
                <a:solidFill>
                  <a:srgbClr val="FFC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sym typeface="Wingdings" panose="05000000000000000000" pitchFamily="2" charset="2"/>
              </a:rPr>
              <a:t> </a:t>
            </a:r>
            <a:r>
              <a:rPr lang="en-GB" sz="3100" dirty="0">
                <a:ln w="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sym typeface="Wingdings" panose="05000000000000000000" pitchFamily="2" charset="2"/>
              </a:rPr>
              <a:t>among the crew.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3100" dirty="0">
                <a:ln w="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sym typeface="Wingdings" panose="05000000000000000000" pitchFamily="2" charset="2"/>
              </a:rPr>
              <a:t>A captured ship was called a “</a:t>
            </a:r>
            <a:r>
              <a:rPr lang="en-GB" sz="3100" dirty="0">
                <a:ln w="0">
                  <a:solidFill>
                    <a:schemeClr val="accent4">
                      <a:lumMod val="50000"/>
                    </a:schemeClr>
                  </a:solidFill>
                </a:ln>
                <a:solidFill>
                  <a:srgbClr val="FFFF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sym typeface="Wingdings" panose="05000000000000000000" pitchFamily="2" charset="2"/>
              </a:rPr>
              <a:t>prize</a:t>
            </a:r>
            <a:r>
              <a:rPr lang="en-GB" sz="3100" dirty="0">
                <a:ln w="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sym typeface="Wingdings" panose="05000000000000000000" pitchFamily="2" charset="2"/>
              </a:rPr>
              <a:t>”.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3100" dirty="0">
                <a:ln w="0">
                  <a:solidFill>
                    <a:schemeClr val="accent4">
                      <a:lumMod val="50000"/>
                    </a:schemeClr>
                  </a:solidFill>
                </a:ln>
                <a:solidFill>
                  <a:srgbClr val="FFFF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sym typeface="Wingdings" panose="05000000000000000000" pitchFamily="2" charset="2"/>
              </a:rPr>
              <a:t>Gold coins</a:t>
            </a:r>
            <a:r>
              <a:rPr lang="en-GB" sz="3100" dirty="0">
                <a:ln w="0">
                  <a:solidFill>
                    <a:schemeClr val="accent4">
                      <a:lumMod val="50000"/>
                    </a:schemeClr>
                  </a:solidFill>
                </a:ln>
                <a:solidFill>
                  <a:srgbClr val="FFC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sym typeface="Wingdings" panose="05000000000000000000" pitchFamily="2" charset="2"/>
              </a:rPr>
              <a:t> </a:t>
            </a:r>
            <a:r>
              <a:rPr lang="en-GB" sz="3100" dirty="0">
                <a:ln w="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sym typeface="Wingdings" panose="05000000000000000000" pitchFamily="2" charset="2"/>
              </a:rPr>
              <a:t>were the most popular as they were easy to share.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3100" dirty="0">
                <a:ln w="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Gold, silver &amp; jewels were the most </a:t>
            </a:r>
            <a:r>
              <a:rPr lang="en-GB" sz="3100" dirty="0">
                <a:ln w="0">
                  <a:solidFill>
                    <a:schemeClr val="accent4">
                      <a:lumMod val="50000"/>
                    </a:schemeClr>
                  </a:solidFill>
                </a:ln>
                <a:solidFill>
                  <a:srgbClr val="FFFF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precious</a:t>
            </a:r>
            <a:r>
              <a:rPr lang="en-GB" sz="3100" dirty="0">
                <a:ln w="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.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3100" dirty="0">
                <a:ln w="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Also took prizes they thought were </a:t>
            </a:r>
            <a:r>
              <a:rPr lang="en-GB" sz="3100" dirty="0">
                <a:ln w="0">
                  <a:solidFill>
                    <a:schemeClr val="accent4">
                      <a:lumMod val="50000"/>
                    </a:schemeClr>
                  </a:solidFill>
                </a:ln>
                <a:solidFill>
                  <a:srgbClr val="FFFF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useful</a:t>
            </a:r>
            <a:r>
              <a:rPr lang="en-GB" sz="3100" dirty="0">
                <a:ln w="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.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3100" dirty="0">
                <a:ln w="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Took </a:t>
            </a:r>
            <a:r>
              <a:rPr lang="en-GB" sz="3100" dirty="0">
                <a:ln w="0">
                  <a:solidFill>
                    <a:schemeClr val="accent4">
                      <a:lumMod val="50000"/>
                    </a:schemeClr>
                  </a:solidFill>
                </a:ln>
                <a:solidFill>
                  <a:srgbClr val="FFFF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sails</a:t>
            </a:r>
            <a:r>
              <a:rPr lang="en-GB" sz="3100" dirty="0">
                <a:ln w="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, </a:t>
            </a:r>
            <a:r>
              <a:rPr lang="en-GB" sz="3100" dirty="0">
                <a:ln w="0">
                  <a:solidFill>
                    <a:schemeClr val="accent4">
                      <a:lumMod val="50000"/>
                    </a:schemeClr>
                  </a:solidFill>
                </a:ln>
                <a:solidFill>
                  <a:srgbClr val="FFFF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clothes</a:t>
            </a:r>
            <a:r>
              <a:rPr lang="en-GB" sz="3100" dirty="0">
                <a:ln w="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, </a:t>
            </a:r>
            <a:r>
              <a:rPr lang="en-GB" sz="3100" dirty="0">
                <a:ln w="0">
                  <a:solidFill>
                    <a:schemeClr val="accent4">
                      <a:lumMod val="50000"/>
                    </a:schemeClr>
                  </a:solidFill>
                </a:ln>
                <a:solidFill>
                  <a:srgbClr val="FFFF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food</a:t>
            </a:r>
            <a:r>
              <a:rPr lang="en-GB" sz="3100" dirty="0">
                <a:ln w="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&amp; </a:t>
            </a:r>
            <a:r>
              <a:rPr lang="en-GB" sz="3100" dirty="0">
                <a:ln w="0">
                  <a:solidFill>
                    <a:schemeClr val="accent4">
                      <a:lumMod val="50000"/>
                    </a:schemeClr>
                  </a:solidFill>
                </a:ln>
                <a:solidFill>
                  <a:srgbClr val="FFFF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tools</a:t>
            </a:r>
            <a:r>
              <a:rPr lang="en-GB" sz="3100" dirty="0">
                <a:ln w="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.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3100" dirty="0">
                <a:ln w="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Often set the enemy crew </a:t>
            </a:r>
            <a:r>
              <a:rPr lang="en-GB" sz="3100" dirty="0">
                <a:ln w="0">
                  <a:solidFill>
                    <a:schemeClr val="accent4">
                      <a:lumMod val="50000"/>
                    </a:schemeClr>
                  </a:solidFill>
                </a:ln>
                <a:solidFill>
                  <a:srgbClr val="FFFF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adrift</a:t>
            </a:r>
            <a:r>
              <a:rPr lang="en-GB" sz="3100" dirty="0">
                <a:ln w="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on a small boat.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en-GB" sz="3100" dirty="0">
              <a:ln w="0">
                <a:solidFill>
                  <a:srgbClr val="002060"/>
                </a:solidFill>
              </a:ln>
              <a:solidFill>
                <a:srgbClr val="00B0F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lvl="2">
              <a:lnSpc>
                <a:spcPct val="100000"/>
              </a:lnSpc>
              <a:spcBef>
                <a:spcPts val="0"/>
              </a:spcBef>
            </a:pPr>
            <a:endParaRPr lang="en-GB" sz="3100" dirty="0">
              <a:ln w="0">
                <a:solidFill>
                  <a:srgbClr val="002060"/>
                </a:solidFill>
              </a:ln>
              <a:solidFill>
                <a:srgbClr val="00B0F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en-GB" sz="3100" dirty="0">
              <a:ln w="0">
                <a:solidFill>
                  <a:srgbClr val="002060"/>
                </a:solidFill>
              </a:ln>
              <a:solidFill>
                <a:srgbClr val="00B0F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en-GB" sz="3100" dirty="0">
              <a:ln w="0">
                <a:solidFill>
                  <a:srgbClr val="002060"/>
                </a:solidFill>
              </a:ln>
              <a:solidFill>
                <a:srgbClr val="00B0F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57089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1A6EE53C-ABDE-4A85-A285-D2D8C14174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8255"/>
            <a:ext cx="10515600" cy="1088127"/>
          </a:xfrm>
        </p:spPr>
        <p:txBody>
          <a:bodyPr>
            <a:normAutofit/>
          </a:bodyPr>
          <a:lstStyle/>
          <a:p>
            <a:r>
              <a:rPr lang="en-GB" sz="6600" dirty="0">
                <a:ln w="0">
                  <a:solidFill>
                    <a:srgbClr val="C00000"/>
                  </a:solidFill>
                </a:ln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ea typeface="BlackPearl" panose="02000A03000000000000" pitchFamily="2" charset="0"/>
              </a:rPr>
              <a:t>Pirates in Battle: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9520E577-9F49-4CEA-9124-8611BF4B99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106382"/>
            <a:ext cx="6193280" cy="5735078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dirty="0">
                <a:ln w="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Pirates very </a:t>
            </a:r>
            <a:r>
              <a:rPr lang="en-GB" dirty="0">
                <a:ln w="0">
                  <a:solidFill>
                    <a:schemeClr val="accent4">
                      <a:lumMod val="50000"/>
                    </a:schemeClr>
                  </a:solidFill>
                </a:ln>
                <a:solidFill>
                  <a:srgbClr val="FFFF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rarely lost </a:t>
            </a:r>
            <a:r>
              <a:rPr lang="en-GB" dirty="0">
                <a:ln w="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a battle on the sea.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dirty="0">
                <a:ln w="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Usually carried far </a:t>
            </a:r>
            <a:r>
              <a:rPr lang="en-GB" dirty="0">
                <a:ln w="0">
                  <a:solidFill>
                    <a:schemeClr val="accent4">
                      <a:lumMod val="50000"/>
                    </a:schemeClr>
                  </a:solidFill>
                </a:ln>
                <a:solidFill>
                  <a:srgbClr val="FFFF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more crew </a:t>
            </a:r>
            <a:r>
              <a:rPr lang="en-GB" dirty="0">
                <a:ln w="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than a normal ship of the same size.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en-GB" dirty="0">
              <a:ln w="0">
                <a:solidFill>
                  <a:srgbClr val="002060"/>
                </a:solidFill>
              </a:ln>
              <a:solidFill>
                <a:srgbClr val="00B0F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en-GB" dirty="0">
              <a:ln w="0">
                <a:solidFill>
                  <a:srgbClr val="002060"/>
                </a:solidFill>
              </a:ln>
              <a:solidFill>
                <a:srgbClr val="00B0F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pic>
        <p:nvPicPr>
          <p:cNvPr id="3074" name="Picture 2" descr="Related image">
            <a:hlinkClick r:id="rId3"/>
            <a:extLst>
              <a:ext uri="{FF2B5EF4-FFF2-40B4-BE49-F238E27FC236}">
                <a16:creationId xmlns="" xmlns:a16="http://schemas.microsoft.com/office/drawing/2014/main" id="{1A9BF902-3545-4328-A55B-1CE11BD6A4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6" y="2798290"/>
            <a:ext cx="5923926" cy="396396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ontent Placeholder 2">
            <a:extLst>
              <a:ext uri="{FF2B5EF4-FFF2-40B4-BE49-F238E27FC236}">
                <a16:creationId xmlns="" xmlns:a16="http://schemas.microsoft.com/office/drawing/2014/main" id="{76B3269B-AB62-4DC4-8094-E426A6E09FA7}"/>
              </a:ext>
            </a:extLst>
          </p:cNvPr>
          <p:cNvSpPr txBox="1">
            <a:spLocks/>
          </p:cNvSpPr>
          <p:nvPr/>
        </p:nvSpPr>
        <p:spPr>
          <a:xfrm>
            <a:off x="6096001" y="1106382"/>
            <a:ext cx="6095999" cy="573507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3200" dirty="0">
                <a:ln w="0">
                  <a:solidFill>
                    <a:schemeClr val="accent4">
                      <a:lumMod val="50000"/>
                    </a:schemeClr>
                  </a:solidFill>
                </a:ln>
                <a:solidFill>
                  <a:srgbClr val="FFFF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Outnumbered</a:t>
            </a:r>
            <a:r>
              <a:rPr lang="en-GB" sz="3200" dirty="0">
                <a:ln w="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their enemies during battle.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3200" dirty="0">
                <a:ln w="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Pirates changed their ships a lot.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3200" dirty="0">
                <a:ln w="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Carried a lot </a:t>
            </a:r>
            <a:r>
              <a:rPr lang="en-GB" sz="3200" dirty="0">
                <a:ln w="0">
                  <a:solidFill>
                    <a:schemeClr val="accent4">
                      <a:lumMod val="50000"/>
                    </a:schemeClr>
                  </a:solidFill>
                </a:ln>
                <a:solidFill>
                  <a:srgbClr val="FFFF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more cannons </a:t>
            </a:r>
            <a:r>
              <a:rPr lang="en-GB" sz="3200" dirty="0">
                <a:ln w="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than other ships.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3200" dirty="0">
                <a:ln w="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Most had cannons on </a:t>
            </a:r>
            <a:r>
              <a:rPr lang="en-GB" sz="3200" dirty="0">
                <a:ln w="0">
                  <a:solidFill>
                    <a:schemeClr val="accent4">
                      <a:lumMod val="50000"/>
                    </a:schemeClr>
                  </a:solidFill>
                </a:ln>
                <a:solidFill>
                  <a:srgbClr val="FFFF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both sides </a:t>
            </a:r>
            <a:r>
              <a:rPr lang="en-GB" sz="3200" dirty="0">
                <a:ln w="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of the ship.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3200" dirty="0">
                <a:ln w="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Pirates also </a:t>
            </a:r>
            <a:r>
              <a:rPr lang="en-GB" sz="3200" dirty="0">
                <a:ln w="0">
                  <a:solidFill>
                    <a:schemeClr val="accent4">
                      <a:lumMod val="50000"/>
                    </a:schemeClr>
                  </a:solidFill>
                </a:ln>
                <a:solidFill>
                  <a:srgbClr val="FFFF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boarded enemy ships </a:t>
            </a:r>
            <a:r>
              <a:rPr lang="en-GB" sz="3200" dirty="0">
                <a:ln w="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to take them over.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3200" dirty="0" smtClean="0">
                <a:ln w="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Swing </a:t>
            </a:r>
            <a:r>
              <a:rPr lang="en-GB" sz="3200" dirty="0">
                <a:ln w="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on ropes &amp; board the enemy ship with their weapons.</a:t>
            </a:r>
          </a:p>
          <a:p>
            <a:pPr lvl="2">
              <a:lnSpc>
                <a:spcPct val="100000"/>
              </a:lnSpc>
              <a:spcBef>
                <a:spcPts val="0"/>
              </a:spcBef>
            </a:pPr>
            <a:endParaRPr lang="en-GB" sz="3200" dirty="0">
              <a:ln w="0">
                <a:solidFill>
                  <a:srgbClr val="002060"/>
                </a:solidFill>
              </a:ln>
              <a:solidFill>
                <a:srgbClr val="00B0F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en-GB" sz="3200" dirty="0">
              <a:ln w="0">
                <a:solidFill>
                  <a:srgbClr val="002060"/>
                </a:solidFill>
              </a:ln>
              <a:solidFill>
                <a:srgbClr val="00B0F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en-GB" sz="3200" dirty="0">
              <a:ln w="0">
                <a:solidFill>
                  <a:srgbClr val="002060"/>
                </a:solidFill>
              </a:ln>
              <a:solidFill>
                <a:srgbClr val="00B0F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7912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 uiExpan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https://i0.wp.com/www.military-history.org/wp-content/uploads/2012/04/ARNXWC.jpg">
            <a:extLst>
              <a:ext uri="{FF2B5EF4-FFF2-40B4-BE49-F238E27FC236}">
                <a16:creationId xmlns="" xmlns:a16="http://schemas.microsoft.com/office/drawing/2014/main" id="{5AB9B977-5C57-476B-9A78-FFC41F9A40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45885" y="1000053"/>
            <a:ext cx="4456812" cy="580797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="" xmlns:a16="http://schemas.microsoft.com/office/drawing/2014/main" id="{1A6EE53C-ABDE-4A85-A285-D2D8C14174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8255"/>
            <a:ext cx="12192000" cy="1088127"/>
          </a:xfrm>
        </p:spPr>
        <p:txBody>
          <a:bodyPr>
            <a:normAutofit/>
          </a:bodyPr>
          <a:lstStyle/>
          <a:p>
            <a:r>
              <a:rPr lang="en-GB" sz="6600" dirty="0">
                <a:ln w="0">
                  <a:solidFill>
                    <a:srgbClr val="C00000"/>
                  </a:solidFill>
                </a:ln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ea typeface="BlackPearl" panose="02000A03000000000000" pitchFamily="2" charset="0"/>
              </a:rPr>
              <a:t>What happened to Pirates?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9520E577-9F49-4CEA-9124-8611BF4B99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106382"/>
            <a:ext cx="7794885" cy="5735078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3200" dirty="0">
                <a:ln w="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After a while, the British got sick of pirates.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3200" dirty="0">
                <a:ln w="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Too many British ships were being attacked by pirates.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3200" dirty="0">
                <a:ln w="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The </a:t>
            </a:r>
            <a:r>
              <a:rPr lang="en-GB" sz="3200" dirty="0">
                <a:ln w="0">
                  <a:solidFill>
                    <a:schemeClr val="accent4">
                      <a:lumMod val="50000"/>
                    </a:schemeClr>
                  </a:solidFill>
                </a:ln>
                <a:solidFill>
                  <a:srgbClr val="FFFF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British Navy </a:t>
            </a:r>
            <a:r>
              <a:rPr lang="en-GB" sz="3200" dirty="0">
                <a:ln w="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decided to </a:t>
            </a:r>
            <a:r>
              <a:rPr lang="en-GB" sz="3200" dirty="0">
                <a:ln w="0">
                  <a:solidFill>
                    <a:schemeClr val="accent4">
                      <a:lumMod val="50000"/>
                    </a:schemeClr>
                  </a:solidFill>
                </a:ln>
                <a:solidFill>
                  <a:srgbClr val="FFFF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fight back</a:t>
            </a:r>
            <a:r>
              <a:rPr lang="en-GB" sz="3200" dirty="0">
                <a:ln w="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.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3200" dirty="0">
                <a:ln w="0">
                  <a:solidFill>
                    <a:schemeClr val="accent4">
                      <a:lumMod val="50000"/>
                    </a:schemeClr>
                  </a:solidFill>
                </a:ln>
                <a:solidFill>
                  <a:srgbClr val="FFFF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Warships</a:t>
            </a:r>
            <a:r>
              <a:rPr lang="en-GB" sz="3200" dirty="0">
                <a:ln w="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began hunting down &amp; capturing pirates.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3200" dirty="0">
                <a:ln w="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Many pirates were put on </a:t>
            </a:r>
            <a:r>
              <a:rPr lang="en-GB" sz="3200" dirty="0">
                <a:ln w="0">
                  <a:solidFill>
                    <a:schemeClr val="accent4">
                      <a:lumMod val="50000"/>
                    </a:schemeClr>
                  </a:solidFill>
                </a:ln>
                <a:solidFill>
                  <a:srgbClr val="FFFF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trial</a:t>
            </a:r>
            <a:r>
              <a:rPr lang="en-GB" sz="3200" dirty="0">
                <a:ln w="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for their crimes.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3200" dirty="0">
                <a:ln w="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Most of these pirates were found </a:t>
            </a:r>
            <a:r>
              <a:rPr lang="en-GB" sz="3200" dirty="0">
                <a:ln w="0">
                  <a:solidFill>
                    <a:schemeClr val="accent4">
                      <a:lumMod val="50000"/>
                    </a:schemeClr>
                  </a:solidFill>
                </a:ln>
                <a:solidFill>
                  <a:srgbClr val="FFFF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guilty</a:t>
            </a:r>
            <a:r>
              <a:rPr lang="en-GB" sz="3200" dirty="0">
                <a:ln w="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&amp; were </a:t>
            </a:r>
            <a:r>
              <a:rPr lang="en-GB" sz="3200" dirty="0">
                <a:ln w="0">
                  <a:solidFill>
                    <a:schemeClr val="accent4">
                      <a:lumMod val="50000"/>
                    </a:schemeClr>
                  </a:solidFill>
                </a:ln>
                <a:solidFill>
                  <a:srgbClr val="FFFF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killed</a:t>
            </a:r>
            <a:r>
              <a:rPr lang="en-GB" sz="3200" dirty="0">
                <a:ln w="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.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3200" dirty="0">
                <a:ln w="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The “Golden Age” of pirates ended with most of the </a:t>
            </a:r>
            <a:r>
              <a:rPr lang="en-GB" sz="3200" dirty="0">
                <a:ln w="0">
                  <a:solidFill>
                    <a:schemeClr val="accent4">
                      <a:lumMod val="50000"/>
                    </a:schemeClr>
                  </a:solidFill>
                </a:ln>
                <a:solidFill>
                  <a:srgbClr val="FFFF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famous pirates </a:t>
            </a:r>
            <a:r>
              <a:rPr lang="en-GB" sz="3200" dirty="0">
                <a:ln w="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being captured &amp; killed.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en-GB" sz="3200" dirty="0">
              <a:ln w="0">
                <a:solidFill>
                  <a:srgbClr val="002060"/>
                </a:solidFill>
              </a:ln>
              <a:solidFill>
                <a:srgbClr val="00B0F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en-GB" sz="3200" dirty="0">
              <a:ln w="0">
                <a:solidFill>
                  <a:srgbClr val="002060"/>
                </a:solidFill>
              </a:ln>
              <a:solidFill>
                <a:srgbClr val="00B0F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4031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u="sng" dirty="0" smtClean="0"/>
              <a:t>Task</a:t>
            </a:r>
            <a:endParaRPr lang="en-US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4200" dirty="0" smtClean="0"/>
              <a:t>Using the information from the previous slides as well as your own research create a fact file all about Pirates!</a:t>
            </a:r>
            <a:endParaRPr lang="en-US" sz="4200" dirty="0"/>
          </a:p>
        </p:txBody>
      </p:sp>
    </p:spTree>
    <p:extLst>
      <p:ext uri="{BB962C8B-B14F-4D97-AF65-F5344CB8AC3E}">
        <p14:creationId xmlns:p14="http://schemas.microsoft.com/office/powerpoint/2010/main" val="387813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RESOURCES">
      <a:majorFont>
        <a:latin typeface="Berlin Sans FB Demi"/>
        <a:ea typeface=""/>
        <a:cs typeface=""/>
      </a:majorFont>
      <a:minorFont>
        <a:latin typeface="Franklin Gothic Demi Cond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446</TotalTime>
  <Words>563</Words>
  <Application>Microsoft Macintosh PowerPoint</Application>
  <PresentationFormat>Custom</PresentationFormat>
  <Paragraphs>74</Paragraphs>
  <Slides>8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Office Theme</vt:lpstr>
      <vt:lpstr>PowerPoint Presentation</vt:lpstr>
      <vt:lpstr>Who were Pirates?</vt:lpstr>
      <vt:lpstr>The Golden Age:</vt:lpstr>
      <vt:lpstr>Pirate Clothing:</vt:lpstr>
      <vt:lpstr>Pirate Treasure:</vt:lpstr>
      <vt:lpstr>Pirates in Battle:</vt:lpstr>
      <vt:lpstr>What happened to Pirates?</vt:lpstr>
      <vt:lpstr>Task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Ryan Hollywood</dc:creator>
  <cp:lastModifiedBy>chester chester</cp:lastModifiedBy>
  <cp:revision>125</cp:revision>
  <dcterms:created xsi:type="dcterms:W3CDTF">2018-01-30T23:49:26Z</dcterms:created>
  <dcterms:modified xsi:type="dcterms:W3CDTF">2020-11-05T16:03:14Z</dcterms:modified>
</cp:coreProperties>
</file>