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5" r:id="rId3"/>
    <p:sldId id="266" r:id="rId4"/>
    <p:sldId id="267" r:id="rId5"/>
    <p:sldId id="269" r:id="rId6"/>
    <p:sldId id="270" r:id="rId7"/>
    <p:sldId id="264" r:id="rId8"/>
    <p:sldId id="271" r:id="rId9"/>
    <p:sldId id="272" r:id="rId10"/>
    <p:sldId id="273" r:id="rId11"/>
    <p:sldId id="274" r:id="rId12"/>
    <p:sldId id="275" r:id="rId13"/>
    <p:sldId id="277" r:id="rId14"/>
    <p:sldId id="278" r:id="rId15"/>
    <p:sldId id="279" r:id="rId16"/>
    <p:sldId id="280" r:id="rId17"/>
    <p:sldId id="281" r:id="rId18"/>
    <p:sldId id="282" r:id="rId19"/>
    <p:sldId id="284" r:id="rId20"/>
    <p:sldId id="285" r:id="rId21"/>
    <p:sldId id="263" r:id="rId22"/>
    <p:sldId id="276" r:id="rId23"/>
    <p:sldId id="283" r:id="rId24"/>
    <p:sldId id="286" r:id="rId25"/>
    <p:sldId id="258" r:id="rId26"/>
  </p:sldIdLst>
  <p:sldSz cx="9144000" cy="6858000" type="screen4x3"/>
  <p:notesSz cx="66484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5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D016039-FA9A-4EB3-9704-81A0D3F3BC7A}" type="datetimeFigureOut">
              <a:rPr lang="en-GB" smtClean="0"/>
              <a:t>17/10/2014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3851171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016039-FA9A-4EB3-9704-81A0D3F3BC7A}" type="datetimeFigureOut">
              <a:rPr lang="en-GB" smtClean="0"/>
              <a:t>17/10/2014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2259841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016039-FA9A-4EB3-9704-81A0D3F3BC7A}" type="datetimeFigureOut">
              <a:rPr lang="en-GB" smtClean="0"/>
              <a:t>17/10/2014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3569471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D016039-FA9A-4EB3-9704-81A0D3F3BC7A}" type="datetimeFigureOut">
              <a:rPr lang="en-GB" smtClean="0"/>
              <a:t>17/10/2014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3548406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D016039-FA9A-4EB3-9704-81A0D3F3BC7A}" type="datetimeFigureOut">
              <a:rPr lang="en-GB" smtClean="0"/>
              <a:t>17/10/2014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3144114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D016039-FA9A-4EB3-9704-81A0D3F3BC7A}" type="datetimeFigureOut">
              <a:rPr lang="en-GB" smtClean="0"/>
              <a:t>17/10/2014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2668527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016039-FA9A-4EB3-9704-81A0D3F3BC7A}" type="datetimeFigureOut">
              <a:rPr lang="en-GB" smtClean="0"/>
              <a:t>17/10/2014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2887514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016039-FA9A-4EB3-9704-81A0D3F3BC7A}" type="datetimeFigureOut">
              <a:rPr lang="en-GB" smtClean="0"/>
              <a:t>17/10/2014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989868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016039-FA9A-4EB3-9704-81A0D3F3BC7A}" type="datetimeFigureOut">
              <a:rPr lang="en-GB" smtClean="0"/>
              <a:t>17/10/2014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2893452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016039-FA9A-4EB3-9704-81A0D3F3BC7A}" type="datetimeFigureOut">
              <a:rPr lang="en-GB" smtClean="0"/>
              <a:t>17/10/2014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1094986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016039-FA9A-4EB3-9704-81A0D3F3BC7A}" type="datetimeFigureOut">
              <a:rPr lang="en-GB" smtClean="0"/>
              <a:t>17/10/2014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A3922-F273-47F5-9C58-D7733BB653CD}" type="slidenum">
              <a:rPr lang="en-GB" smtClean="0"/>
              <a:t>‹#›</a:t>
            </a:fld>
            <a:endParaRPr lang="en-GB"/>
          </a:p>
        </p:txBody>
      </p:sp>
    </p:spTree>
    <p:extLst>
      <p:ext uri="{BB962C8B-B14F-4D97-AF65-F5344CB8AC3E}">
        <p14:creationId xmlns:p14="http://schemas.microsoft.com/office/powerpoint/2010/main" val="1587939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016039-FA9A-4EB3-9704-81A0D3F3BC7A}" type="datetimeFigureOut">
              <a:rPr lang="en-GB" smtClean="0"/>
              <a:t>17/10/2014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AA3922-F273-47F5-9C58-D7733BB653CD}" type="slidenum">
              <a:rPr lang="en-GB" smtClean="0"/>
              <a:t>‹#›</a:t>
            </a:fld>
            <a:endParaRPr lang="en-GB"/>
          </a:p>
        </p:txBody>
      </p:sp>
    </p:spTree>
    <p:extLst>
      <p:ext uri="{BB962C8B-B14F-4D97-AF65-F5344CB8AC3E}">
        <p14:creationId xmlns:p14="http://schemas.microsoft.com/office/powerpoint/2010/main" val="3695397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bbc.co.uk/schools/pshe_and_citizenship/personal_wellbeing/relationships/sexual_relationships/pages/teenage_pressures_relationships_and_sex.shtml"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youtube.com/watch?v=RzDr18UYO18"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7" name="Rectangle 6"/>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 name="Picture 1">
            <a:hlinkClick r:id="rId3"/>
          </p:cNvPr>
          <p:cNvPicPr>
            <a:picLocks noChangeAspect="1"/>
          </p:cNvPicPr>
          <p:nvPr/>
        </p:nvPicPr>
        <p:blipFill rotWithShape="1">
          <a:blip r:embed="rId4"/>
          <a:srcRect l="15687" t="17516" r="42252" b="27359"/>
          <a:stretch/>
        </p:blipFill>
        <p:spPr>
          <a:xfrm>
            <a:off x="683568" y="1095884"/>
            <a:ext cx="7632848" cy="5624203"/>
          </a:xfrm>
          <a:prstGeom prst="rect">
            <a:avLst/>
          </a:prstGeom>
        </p:spPr>
      </p:pic>
    </p:spTree>
    <p:extLst>
      <p:ext uri="{BB962C8B-B14F-4D97-AF65-F5344CB8AC3E}">
        <p14:creationId xmlns:p14="http://schemas.microsoft.com/office/powerpoint/2010/main" val="18668245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7" name="Rectangle 6"/>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TextBox 2"/>
          <p:cNvSpPr txBox="1"/>
          <p:nvPr/>
        </p:nvSpPr>
        <p:spPr>
          <a:xfrm>
            <a:off x="539552" y="1268760"/>
            <a:ext cx="8280920" cy="3416320"/>
          </a:xfrm>
          <a:prstGeom prst="rect">
            <a:avLst/>
          </a:prstGeom>
          <a:noFill/>
        </p:spPr>
        <p:txBody>
          <a:bodyPr wrap="square" rtlCol="0">
            <a:spAutoFit/>
          </a:bodyPr>
          <a:lstStyle/>
          <a:p>
            <a:r>
              <a:rPr lang="en-GB" sz="2400" dirty="0" smtClean="0">
                <a:solidFill>
                  <a:schemeClr val="tx2"/>
                </a:solidFill>
              </a:rPr>
              <a:t>You should know all about the mechanics of sex from Biology lessons</a:t>
            </a:r>
          </a:p>
          <a:p>
            <a:endParaRPr lang="en-GB" sz="2400" dirty="0" smtClean="0">
              <a:solidFill>
                <a:schemeClr val="tx2"/>
              </a:solidFill>
            </a:endParaRPr>
          </a:p>
          <a:p>
            <a:r>
              <a:rPr lang="en-GB" sz="2400" dirty="0" smtClean="0">
                <a:solidFill>
                  <a:schemeClr val="tx2"/>
                </a:solidFill>
              </a:rPr>
              <a:t>In PSHCE we will focus on </a:t>
            </a:r>
            <a:r>
              <a:rPr lang="en-GB" sz="2400" b="1" dirty="0" smtClean="0">
                <a:solidFill>
                  <a:schemeClr val="tx2"/>
                </a:solidFill>
              </a:rPr>
              <a:t>relationships</a:t>
            </a:r>
            <a:r>
              <a:rPr lang="en-GB" sz="2400" dirty="0" smtClean="0">
                <a:solidFill>
                  <a:schemeClr val="tx2"/>
                </a:solidFill>
              </a:rPr>
              <a:t> and the </a:t>
            </a:r>
            <a:r>
              <a:rPr lang="en-GB" sz="2400" b="1" dirty="0" smtClean="0">
                <a:solidFill>
                  <a:schemeClr val="tx2"/>
                </a:solidFill>
              </a:rPr>
              <a:t>risks</a:t>
            </a:r>
            <a:r>
              <a:rPr lang="en-GB" sz="2400" dirty="0" smtClean="0">
                <a:solidFill>
                  <a:schemeClr val="tx2"/>
                </a:solidFill>
              </a:rPr>
              <a:t> of sex</a:t>
            </a:r>
          </a:p>
          <a:p>
            <a:endParaRPr lang="en-GB" sz="2400" dirty="0">
              <a:solidFill>
                <a:schemeClr val="tx2"/>
              </a:solidFill>
            </a:endParaRPr>
          </a:p>
          <a:p>
            <a:r>
              <a:rPr lang="en-GB" sz="2400" dirty="0" smtClean="0">
                <a:solidFill>
                  <a:schemeClr val="tx2"/>
                </a:solidFill>
              </a:rPr>
              <a:t>If you want to know anything about the mechanics of sex then there are lots of decent websites you can use…</a:t>
            </a:r>
          </a:p>
          <a:p>
            <a:endParaRPr lang="en-GB" sz="2400" dirty="0">
              <a:solidFill>
                <a:schemeClr val="tx2"/>
              </a:solidFill>
            </a:endParaRPr>
          </a:p>
          <a:p>
            <a:endParaRPr lang="en-GB" sz="2400" dirty="0">
              <a:solidFill>
                <a:schemeClr val="tx2"/>
              </a:solidFill>
            </a:endParaRPr>
          </a:p>
        </p:txBody>
      </p:sp>
    </p:spTree>
    <p:extLst>
      <p:ext uri="{BB962C8B-B14F-4D97-AF65-F5344CB8AC3E}">
        <p14:creationId xmlns:p14="http://schemas.microsoft.com/office/powerpoint/2010/main" val="2926308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3474" t="7672" r="14580" b="9642"/>
          <a:stretch/>
        </p:blipFill>
        <p:spPr>
          <a:xfrm>
            <a:off x="1043608" y="1844824"/>
            <a:ext cx="7272808" cy="4699352"/>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6" name="Rectangle 5"/>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022474" y="1253665"/>
            <a:ext cx="7293942" cy="369332"/>
          </a:xfrm>
          <a:prstGeom prst="rect">
            <a:avLst/>
          </a:prstGeom>
        </p:spPr>
        <p:txBody>
          <a:bodyPr wrap="square">
            <a:spAutoFit/>
          </a:bodyPr>
          <a:lstStyle/>
          <a:p>
            <a:pPr algn="ctr"/>
            <a:r>
              <a:rPr lang="en-GB" dirty="0">
                <a:solidFill>
                  <a:schemeClr val="tx2"/>
                </a:solidFill>
              </a:rPr>
              <a:t>http://www.bbc.co.uk/radio1/advice/sex_relationships/sex</a:t>
            </a:r>
          </a:p>
        </p:txBody>
      </p:sp>
    </p:spTree>
    <p:extLst>
      <p:ext uri="{BB962C8B-B14F-4D97-AF65-F5344CB8AC3E}">
        <p14:creationId xmlns:p14="http://schemas.microsoft.com/office/powerpoint/2010/main" val="25206258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6" name="Rectangle 5"/>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022474" y="1253665"/>
            <a:ext cx="7293942" cy="646331"/>
          </a:xfrm>
          <a:prstGeom prst="rect">
            <a:avLst/>
          </a:prstGeom>
        </p:spPr>
        <p:txBody>
          <a:bodyPr wrap="square">
            <a:spAutoFit/>
          </a:bodyPr>
          <a:lstStyle/>
          <a:p>
            <a:pPr algn="ctr"/>
            <a:r>
              <a:rPr lang="en-GB" dirty="0">
                <a:solidFill>
                  <a:schemeClr val="tx2"/>
                </a:solidFill>
              </a:rPr>
              <a:t>http://www.nhs.uk/livewell/sexandyoungpeople/Pages/Sex-and-young-people-hub.aspx</a:t>
            </a:r>
          </a:p>
        </p:txBody>
      </p:sp>
      <p:pic>
        <p:nvPicPr>
          <p:cNvPr id="2" name="Picture 1"/>
          <p:cNvPicPr>
            <a:picLocks noChangeAspect="1"/>
          </p:cNvPicPr>
          <p:nvPr/>
        </p:nvPicPr>
        <p:blipFill rotWithShape="1">
          <a:blip r:embed="rId3"/>
          <a:srcRect l="14580" t="12594" r="15687" b="7673"/>
          <a:stretch/>
        </p:blipFill>
        <p:spPr>
          <a:xfrm>
            <a:off x="853021" y="1622997"/>
            <a:ext cx="7632848" cy="4906830"/>
          </a:xfrm>
          <a:prstGeom prst="rect">
            <a:avLst/>
          </a:prstGeom>
        </p:spPr>
      </p:pic>
    </p:spTree>
    <p:extLst>
      <p:ext uri="{BB962C8B-B14F-4D97-AF65-F5344CB8AC3E}">
        <p14:creationId xmlns:p14="http://schemas.microsoft.com/office/powerpoint/2010/main" val="1485769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7" name="Rectangle 6"/>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Rectangle 7"/>
          <p:cNvSpPr/>
          <p:nvPr/>
        </p:nvSpPr>
        <p:spPr>
          <a:xfrm>
            <a:off x="395536" y="1095884"/>
            <a:ext cx="8748464" cy="5632311"/>
          </a:xfrm>
          <a:prstGeom prst="rect">
            <a:avLst/>
          </a:prstGeom>
        </p:spPr>
        <p:txBody>
          <a:bodyPr wrap="square">
            <a:spAutoFit/>
          </a:bodyPr>
          <a:lstStyle/>
          <a:p>
            <a:r>
              <a:rPr lang="en-GB" b="1" dirty="0">
                <a:solidFill>
                  <a:schemeClr val="tx2"/>
                </a:solidFill>
                <a:latin typeface="PT Sans"/>
              </a:rPr>
              <a:t>Sex myths</a:t>
            </a:r>
          </a:p>
          <a:p>
            <a:r>
              <a:rPr lang="en-GB" b="1" dirty="0">
                <a:solidFill>
                  <a:schemeClr val="tx2"/>
                </a:solidFill>
                <a:latin typeface="PT Sans"/>
              </a:rPr>
              <a:t>1.)</a:t>
            </a:r>
            <a:r>
              <a:rPr lang="en-GB" dirty="0">
                <a:solidFill>
                  <a:schemeClr val="tx2"/>
                </a:solidFill>
                <a:latin typeface="PT Sans"/>
              </a:rPr>
              <a:t> You can't catch STIs from oral sex.</a:t>
            </a:r>
          </a:p>
          <a:p>
            <a:r>
              <a:rPr lang="en-GB" b="1" dirty="0">
                <a:solidFill>
                  <a:schemeClr val="tx2"/>
                </a:solidFill>
                <a:latin typeface="PT Sans"/>
              </a:rPr>
              <a:t>2.)</a:t>
            </a:r>
            <a:r>
              <a:rPr lang="en-GB" dirty="0">
                <a:solidFill>
                  <a:schemeClr val="tx2"/>
                </a:solidFill>
                <a:latin typeface="PT Sans"/>
              </a:rPr>
              <a:t> Wearing two condoms is better than one.</a:t>
            </a:r>
          </a:p>
          <a:p>
            <a:r>
              <a:rPr lang="en-GB" b="1" dirty="0">
                <a:solidFill>
                  <a:schemeClr val="tx2"/>
                </a:solidFill>
                <a:latin typeface="PT Sans"/>
              </a:rPr>
              <a:t>3.)</a:t>
            </a:r>
            <a:r>
              <a:rPr lang="en-GB" dirty="0">
                <a:solidFill>
                  <a:schemeClr val="tx2"/>
                </a:solidFill>
                <a:latin typeface="PT Sans"/>
              </a:rPr>
              <a:t> Men think about sex more than women.</a:t>
            </a:r>
          </a:p>
          <a:p>
            <a:r>
              <a:rPr lang="en-GB" b="1" dirty="0">
                <a:solidFill>
                  <a:schemeClr val="tx2"/>
                </a:solidFill>
                <a:latin typeface="PT Sans"/>
              </a:rPr>
              <a:t>4.)</a:t>
            </a:r>
            <a:r>
              <a:rPr lang="en-GB" dirty="0">
                <a:solidFill>
                  <a:schemeClr val="tx2"/>
                </a:solidFill>
                <a:latin typeface="PT Sans"/>
              </a:rPr>
              <a:t> No women like porn.</a:t>
            </a:r>
          </a:p>
          <a:p>
            <a:r>
              <a:rPr lang="en-GB" b="1" dirty="0">
                <a:solidFill>
                  <a:schemeClr val="tx2"/>
                </a:solidFill>
                <a:latin typeface="PT Sans"/>
              </a:rPr>
              <a:t>5.)</a:t>
            </a:r>
            <a:r>
              <a:rPr lang="en-GB" dirty="0">
                <a:solidFill>
                  <a:schemeClr val="tx2"/>
                </a:solidFill>
                <a:latin typeface="PT Sans"/>
              </a:rPr>
              <a:t> If you don't have a condom you can use </a:t>
            </a:r>
            <a:r>
              <a:rPr lang="en-GB" dirty="0" err="1">
                <a:solidFill>
                  <a:schemeClr val="tx2"/>
                </a:solidFill>
                <a:latin typeface="PT Sans"/>
              </a:rPr>
              <a:t>clingfilm</a:t>
            </a:r>
            <a:r>
              <a:rPr lang="en-GB" dirty="0">
                <a:solidFill>
                  <a:schemeClr val="tx2"/>
                </a:solidFill>
                <a:latin typeface="PT Sans"/>
              </a:rPr>
              <a:t> or a crisp packet.</a:t>
            </a:r>
          </a:p>
          <a:p>
            <a:r>
              <a:rPr lang="en-GB" b="1" dirty="0">
                <a:solidFill>
                  <a:schemeClr val="tx2"/>
                </a:solidFill>
                <a:latin typeface="PT Sans"/>
              </a:rPr>
              <a:t>6.)</a:t>
            </a:r>
            <a:r>
              <a:rPr lang="en-GB" dirty="0">
                <a:solidFill>
                  <a:schemeClr val="tx2"/>
                </a:solidFill>
                <a:latin typeface="PT Sans"/>
              </a:rPr>
              <a:t> Masturbation makes you blind.</a:t>
            </a:r>
          </a:p>
          <a:p>
            <a:r>
              <a:rPr lang="en-GB" b="1" dirty="0">
                <a:solidFill>
                  <a:schemeClr val="tx2"/>
                </a:solidFill>
                <a:latin typeface="PT Sans"/>
              </a:rPr>
              <a:t>7.)</a:t>
            </a:r>
            <a:r>
              <a:rPr lang="en-GB" dirty="0">
                <a:solidFill>
                  <a:schemeClr val="tx2"/>
                </a:solidFill>
                <a:latin typeface="PT Sans"/>
              </a:rPr>
              <a:t> Men think about sex every seven seconds.</a:t>
            </a:r>
          </a:p>
          <a:p>
            <a:r>
              <a:rPr lang="en-GB" b="1" dirty="0">
                <a:solidFill>
                  <a:schemeClr val="tx2"/>
                </a:solidFill>
                <a:latin typeface="PT Sans"/>
              </a:rPr>
              <a:t>8.)</a:t>
            </a:r>
            <a:r>
              <a:rPr lang="en-GB" dirty="0">
                <a:solidFill>
                  <a:schemeClr val="tx2"/>
                </a:solidFill>
                <a:latin typeface="PT Sans"/>
              </a:rPr>
              <a:t> You can judge the size of a man's package by the size of his feet.</a:t>
            </a:r>
          </a:p>
          <a:p>
            <a:r>
              <a:rPr lang="en-GB" b="1" dirty="0">
                <a:solidFill>
                  <a:schemeClr val="tx2"/>
                </a:solidFill>
                <a:latin typeface="PT Sans"/>
              </a:rPr>
              <a:t>9.)</a:t>
            </a:r>
            <a:r>
              <a:rPr lang="en-GB" dirty="0">
                <a:solidFill>
                  <a:schemeClr val="tx2"/>
                </a:solidFill>
                <a:latin typeface="PT Sans"/>
              </a:rPr>
              <a:t> "Pulling out" is an effective form of birth control.</a:t>
            </a:r>
          </a:p>
          <a:p>
            <a:r>
              <a:rPr lang="en-GB" b="1" dirty="0">
                <a:solidFill>
                  <a:schemeClr val="tx2"/>
                </a:solidFill>
                <a:latin typeface="PT Sans"/>
              </a:rPr>
              <a:t>10.)</a:t>
            </a:r>
            <a:r>
              <a:rPr lang="en-GB" dirty="0">
                <a:solidFill>
                  <a:schemeClr val="tx2"/>
                </a:solidFill>
                <a:latin typeface="PT Sans"/>
              </a:rPr>
              <a:t> Men enjoy sex more than women.</a:t>
            </a:r>
          </a:p>
          <a:p>
            <a:r>
              <a:rPr lang="en-GB" b="1" dirty="0">
                <a:solidFill>
                  <a:schemeClr val="tx2"/>
                </a:solidFill>
                <a:latin typeface="PT Sans"/>
              </a:rPr>
              <a:t>11.)</a:t>
            </a:r>
            <a:r>
              <a:rPr lang="en-GB" dirty="0">
                <a:solidFill>
                  <a:schemeClr val="tx2"/>
                </a:solidFill>
                <a:latin typeface="PT Sans"/>
              </a:rPr>
              <a:t> Taking 'The Pill' leads to weight gain.</a:t>
            </a:r>
          </a:p>
          <a:p>
            <a:r>
              <a:rPr lang="en-GB" b="1" dirty="0">
                <a:solidFill>
                  <a:schemeClr val="tx2"/>
                </a:solidFill>
                <a:latin typeface="PT Sans"/>
              </a:rPr>
              <a:t>12.)</a:t>
            </a:r>
            <a:r>
              <a:rPr lang="en-GB" dirty="0">
                <a:solidFill>
                  <a:schemeClr val="tx2"/>
                </a:solidFill>
                <a:latin typeface="PT Sans"/>
              </a:rPr>
              <a:t> Size is all that matters.</a:t>
            </a:r>
          </a:p>
          <a:p>
            <a:r>
              <a:rPr lang="en-GB" b="1" dirty="0">
                <a:solidFill>
                  <a:schemeClr val="tx2"/>
                </a:solidFill>
                <a:latin typeface="PT Sans"/>
              </a:rPr>
              <a:t>13.)</a:t>
            </a:r>
            <a:r>
              <a:rPr lang="en-GB" dirty="0">
                <a:solidFill>
                  <a:schemeClr val="tx2"/>
                </a:solidFill>
                <a:latin typeface="PT Sans"/>
              </a:rPr>
              <a:t> Some penises are just too big for condoms.</a:t>
            </a:r>
          </a:p>
          <a:p>
            <a:r>
              <a:rPr lang="en-GB" b="1" dirty="0">
                <a:solidFill>
                  <a:schemeClr val="tx2"/>
                </a:solidFill>
                <a:latin typeface="PT Sans"/>
              </a:rPr>
              <a:t>14.)</a:t>
            </a:r>
            <a:r>
              <a:rPr lang="en-GB" dirty="0">
                <a:solidFill>
                  <a:schemeClr val="tx2"/>
                </a:solidFill>
                <a:latin typeface="PT Sans"/>
              </a:rPr>
              <a:t> Jumping up and down immediately after sex prevents pregnancy.</a:t>
            </a:r>
          </a:p>
          <a:p>
            <a:r>
              <a:rPr lang="en-GB" b="1" dirty="0">
                <a:solidFill>
                  <a:schemeClr val="tx2"/>
                </a:solidFill>
                <a:latin typeface="PT Sans"/>
              </a:rPr>
              <a:t>15.)</a:t>
            </a:r>
            <a:r>
              <a:rPr lang="en-GB" dirty="0">
                <a:solidFill>
                  <a:schemeClr val="tx2"/>
                </a:solidFill>
                <a:latin typeface="PT Sans"/>
              </a:rPr>
              <a:t> Guys who watch porn will treat girls like porn stars.</a:t>
            </a:r>
          </a:p>
          <a:p>
            <a:r>
              <a:rPr lang="en-GB" b="1" dirty="0">
                <a:solidFill>
                  <a:schemeClr val="tx2"/>
                </a:solidFill>
                <a:latin typeface="PT Sans"/>
              </a:rPr>
              <a:t>16.)</a:t>
            </a:r>
            <a:r>
              <a:rPr lang="en-GB" dirty="0">
                <a:solidFill>
                  <a:schemeClr val="tx2"/>
                </a:solidFill>
                <a:latin typeface="PT Sans"/>
              </a:rPr>
              <a:t> You can make your penis bigger by taking certain pills.</a:t>
            </a:r>
          </a:p>
          <a:p>
            <a:r>
              <a:rPr lang="en-GB" b="1" dirty="0">
                <a:solidFill>
                  <a:schemeClr val="tx2"/>
                </a:solidFill>
                <a:latin typeface="PT Sans"/>
              </a:rPr>
              <a:t>17.)</a:t>
            </a:r>
            <a:r>
              <a:rPr lang="en-GB" dirty="0">
                <a:solidFill>
                  <a:schemeClr val="tx2"/>
                </a:solidFill>
                <a:latin typeface="PT Sans"/>
              </a:rPr>
              <a:t> If she isn't making any noises then she isn't enjoying the sex.</a:t>
            </a:r>
          </a:p>
          <a:p>
            <a:r>
              <a:rPr lang="en-GB" b="1" dirty="0">
                <a:solidFill>
                  <a:schemeClr val="tx2"/>
                </a:solidFill>
                <a:latin typeface="PT Sans"/>
              </a:rPr>
              <a:t>18.)</a:t>
            </a:r>
            <a:r>
              <a:rPr lang="en-GB" dirty="0">
                <a:solidFill>
                  <a:schemeClr val="tx2"/>
                </a:solidFill>
                <a:latin typeface="PT Sans"/>
              </a:rPr>
              <a:t> It's 100% guaranteed that you won't get pregnant during your period.</a:t>
            </a:r>
          </a:p>
          <a:p>
            <a:r>
              <a:rPr lang="en-GB" b="1" dirty="0">
                <a:solidFill>
                  <a:schemeClr val="tx2"/>
                </a:solidFill>
                <a:latin typeface="PT Sans"/>
              </a:rPr>
              <a:t>19.)</a:t>
            </a:r>
            <a:r>
              <a:rPr lang="en-GB" dirty="0">
                <a:solidFill>
                  <a:schemeClr val="tx2"/>
                </a:solidFill>
                <a:latin typeface="PT Sans"/>
              </a:rPr>
              <a:t> "Blue balls" can cause long term damage</a:t>
            </a:r>
            <a:r>
              <a:rPr lang="en-GB" dirty="0" smtClean="0">
                <a:solidFill>
                  <a:schemeClr val="tx2"/>
                </a:solidFill>
                <a:latin typeface="PT Sans"/>
              </a:rPr>
              <a:t>.</a:t>
            </a:r>
            <a:endParaRPr lang="en-GB" dirty="0">
              <a:solidFill>
                <a:schemeClr val="tx2"/>
              </a:solidFill>
              <a:latin typeface="PT Sans"/>
            </a:endParaRPr>
          </a:p>
        </p:txBody>
      </p:sp>
    </p:spTree>
    <p:extLst>
      <p:ext uri="{BB962C8B-B14F-4D97-AF65-F5344CB8AC3E}">
        <p14:creationId xmlns:p14="http://schemas.microsoft.com/office/powerpoint/2010/main" val="5518044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7336" y="1095884"/>
            <a:ext cx="8892480" cy="4801314"/>
          </a:xfrm>
          <a:prstGeom prst="rect">
            <a:avLst/>
          </a:prstGeom>
        </p:spPr>
        <p:txBody>
          <a:bodyPr wrap="square">
            <a:spAutoFit/>
          </a:bodyPr>
          <a:lstStyle/>
          <a:p>
            <a:r>
              <a:rPr lang="en-GB" b="1" dirty="0">
                <a:solidFill>
                  <a:schemeClr val="tx2"/>
                </a:solidFill>
                <a:latin typeface="PT Sans"/>
              </a:rPr>
              <a:t>20.)</a:t>
            </a:r>
            <a:r>
              <a:rPr lang="en-GB" dirty="0">
                <a:solidFill>
                  <a:schemeClr val="tx2"/>
                </a:solidFill>
                <a:latin typeface="PT Sans"/>
              </a:rPr>
              <a:t> The G-spot is a myth.</a:t>
            </a:r>
          </a:p>
          <a:p>
            <a:r>
              <a:rPr lang="en-GB" b="1" dirty="0">
                <a:solidFill>
                  <a:schemeClr val="tx2"/>
                </a:solidFill>
                <a:latin typeface="PT Sans"/>
              </a:rPr>
              <a:t>21.)</a:t>
            </a:r>
            <a:r>
              <a:rPr lang="en-GB" dirty="0">
                <a:solidFill>
                  <a:schemeClr val="tx2"/>
                </a:solidFill>
                <a:latin typeface="PT Sans"/>
              </a:rPr>
              <a:t> Stimulating a woman's 'G-spot' is guaranteed to give her an orgasm.</a:t>
            </a:r>
          </a:p>
          <a:p>
            <a:r>
              <a:rPr lang="en-GB" b="1" dirty="0">
                <a:solidFill>
                  <a:schemeClr val="tx2"/>
                </a:solidFill>
                <a:latin typeface="PT Sans"/>
              </a:rPr>
              <a:t>22.)</a:t>
            </a:r>
            <a:r>
              <a:rPr lang="en-GB" dirty="0">
                <a:solidFill>
                  <a:schemeClr val="tx2"/>
                </a:solidFill>
                <a:latin typeface="PT Sans"/>
              </a:rPr>
              <a:t> Green M&amp;Ms make you horny.</a:t>
            </a:r>
          </a:p>
          <a:p>
            <a:r>
              <a:rPr lang="en-GB" b="1" dirty="0">
                <a:solidFill>
                  <a:schemeClr val="tx2"/>
                </a:solidFill>
                <a:latin typeface="PT Sans"/>
              </a:rPr>
              <a:t>23.)</a:t>
            </a:r>
            <a:r>
              <a:rPr lang="en-GB" dirty="0">
                <a:solidFill>
                  <a:schemeClr val="tx2"/>
                </a:solidFill>
                <a:latin typeface="PT Sans"/>
              </a:rPr>
              <a:t> The average penis is 8 inches long when erect.</a:t>
            </a:r>
          </a:p>
          <a:p>
            <a:r>
              <a:rPr lang="en-GB" b="1" dirty="0">
                <a:solidFill>
                  <a:schemeClr val="tx2"/>
                </a:solidFill>
                <a:latin typeface="PT Sans"/>
              </a:rPr>
              <a:t>24.)</a:t>
            </a:r>
            <a:r>
              <a:rPr lang="en-GB" dirty="0">
                <a:solidFill>
                  <a:schemeClr val="tx2"/>
                </a:solidFill>
                <a:latin typeface="PT Sans"/>
              </a:rPr>
              <a:t> First time sex doesn't lead to pregnancy.</a:t>
            </a:r>
          </a:p>
          <a:p>
            <a:r>
              <a:rPr lang="en-GB" b="1" dirty="0">
                <a:solidFill>
                  <a:schemeClr val="tx2"/>
                </a:solidFill>
                <a:latin typeface="PT Sans"/>
              </a:rPr>
              <a:t>25.)</a:t>
            </a:r>
            <a:r>
              <a:rPr lang="en-GB" dirty="0">
                <a:solidFill>
                  <a:schemeClr val="tx2"/>
                </a:solidFill>
                <a:latin typeface="PT Sans"/>
              </a:rPr>
              <a:t> Women are incapable of having just casual sex because they're so emotional.</a:t>
            </a:r>
          </a:p>
          <a:p>
            <a:r>
              <a:rPr lang="en-GB" b="1" dirty="0">
                <a:solidFill>
                  <a:schemeClr val="tx2"/>
                </a:solidFill>
                <a:latin typeface="PT Sans"/>
              </a:rPr>
              <a:t>26.)</a:t>
            </a:r>
            <a:r>
              <a:rPr lang="en-GB" dirty="0">
                <a:solidFill>
                  <a:schemeClr val="tx2"/>
                </a:solidFill>
                <a:latin typeface="PT Sans"/>
              </a:rPr>
              <a:t> You can get pregnant from kissing.</a:t>
            </a:r>
          </a:p>
          <a:p>
            <a:r>
              <a:rPr lang="en-GB" b="1" dirty="0">
                <a:solidFill>
                  <a:schemeClr val="tx2"/>
                </a:solidFill>
                <a:latin typeface="PT Sans"/>
              </a:rPr>
              <a:t>27.)</a:t>
            </a:r>
            <a:r>
              <a:rPr lang="en-GB" dirty="0">
                <a:solidFill>
                  <a:schemeClr val="tx2"/>
                </a:solidFill>
                <a:latin typeface="PT Sans"/>
              </a:rPr>
              <a:t> You can contract an STD from a toilet seat.</a:t>
            </a:r>
          </a:p>
          <a:p>
            <a:r>
              <a:rPr lang="en-GB" b="1" dirty="0">
                <a:solidFill>
                  <a:schemeClr val="tx2"/>
                </a:solidFill>
                <a:latin typeface="PT Sans"/>
              </a:rPr>
              <a:t>28.)</a:t>
            </a:r>
            <a:r>
              <a:rPr lang="en-GB" dirty="0">
                <a:solidFill>
                  <a:schemeClr val="tx2"/>
                </a:solidFill>
                <a:latin typeface="PT Sans"/>
              </a:rPr>
              <a:t> If you masturbate too much you'll get hairy palms.</a:t>
            </a:r>
          </a:p>
          <a:p>
            <a:r>
              <a:rPr lang="en-GB" b="1" dirty="0">
                <a:solidFill>
                  <a:schemeClr val="tx2"/>
                </a:solidFill>
                <a:latin typeface="PT Sans"/>
              </a:rPr>
              <a:t>29.)</a:t>
            </a:r>
            <a:r>
              <a:rPr lang="en-GB" dirty="0">
                <a:solidFill>
                  <a:schemeClr val="tx2"/>
                </a:solidFill>
                <a:latin typeface="PT Sans"/>
              </a:rPr>
              <a:t> Steroids make your penis smaller.</a:t>
            </a:r>
          </a:p>
          <a:p>
            <a:r>
              <a:rPr lang="en-GB" b="1" dirty="0">
                <a:solidFill>
                  <a:schemeClr val="tx2"/>
                </a:solidFill>
                <a:latin typeface="PT Sans"/>
              </a:rPr>
              <a:t>30.)</a:t>
            </a:r>
            <a:r>
              <a:rPr lang="en-GB" dirty="0">
                <a:solidFill>
                  <a:schemeClr val="tx2"/>
                </a:solidFill>
                <a:latin typeface="PT Sans"/>
              </a:rPr>
              <a:t> Having sexual partners before marriage will ruin sex after marriage.</a:t>
            </a:r>
          </a:p>
          <a:p>
            <a:r>
              <a:rPr lang="en-GB" b="1" dirty="0">
                <a:solidFill>
                  <a:schemeClr val="tx2"/>
                </a:solidFill>
                <a:latin typeface="PT Sans"/>
              </a:rPr>
              <a:t>31.)</a:t>
            </a:r>
            <a:r>
              <a:rPr lang="en-GB" dirty="0">
                <a:solidFill>
                  <a:schemeClr val="tx2"/>
                </a:solidFill>
                <a:latin typeface="PT Sans"/>
              </a:rPr>
              <a:t> Peeing after sex helps prevent pregnancy.</a:t>
            </a:r>
          </a:p>
          <a:p>
            <a:r>
              <a:rPr lang="en-GB" b="1" dirty="0">
                <a:solidFill>
                  <a:schemeClr val="tx2"/>
                </a:solidFill>
                <a:latin typeface="PT Sans"/>
              </a:rPr>
              <a:t>32.)</a:t>
            </a:r>
            <a:r>
              <a:rPr lang="en-GB" dirty="0">
                <a:solidFill>
                  <a:schemeClr val="tx2"/>
                </a:solidFill>
                <a:latin typeface="PT Sans"/>
              </a:rPr>
              <a:t> Oysters will make you horny.</a:t>
            </a:r>
          </a:p>
          <a:p>
            <a:r>
              <a:rPr lang="en-GB" b="1" dirty="0">
                <a:solidFill>
                  <a:schemeClr val="tx2"/>
                </a:solidFill>
                <a:latin typeface="PT Sans"/>
              </a:rPr>
              <a:t>33.)</a:t>
            </a:r>
            <a:r>
              <a:rPr lang="en-GB" dirty="0">
                <a:solidFill>
                  <a:schemeClr val="tx2"/>
                </a:solidFill>
                <a:latin typeface="PT Sans"/>
              </a:rPr>
              <a:t> Longer sex is always better sex.</a:t>
            </a:r>
          </a:p>
          <a:p>
            <a:r>
              <a:rPr lang="en-GB" b="1" dirty="0">
                <a:solidFill>
                  <a:schemeClr val="tx2"/>
                </a:solidFill>
                <a:latin typeface="PT Sans"/>
              </a:rPr>
              <a:t>34.)</a:t>
            </a:r>
            <a:r>
              <a:rPr lang="en-GB" dirty="0">
                <a:solidFill>
                  <a:schemeClr val="tx2"/>
                </a:solidFill>
                <a:latin typeface="PT Sans"/>
              </a:rPr>
              <a:t> Fantasizing about someone else means that you don't fancy who you are with any more.</a:t>
            </a:r>
          </a:p>
          <a:p>
            <a:r>
              <a:rPr lang="en-GB" b="1" dirty="0">
                <a:solidFill>
                  <a:schemeClr val="tx2"/>
                </a:solidFill>
                <a:latin typeface="PT Sans"/>
              </a:rPr>
              <a:t>35.)</a:t>
            </a:r>
            <a:r>
              <a:rPr lang="en-GB" dirty="0">
                <a:solidFill>
                  <a:schemeClr val="tx2"/>
                </a:solidFill>
                <a:latin typeface="PT Sans"/>
              </a:rPr>
              <a:t> Old people don't have sex</a:t>
            </a:r>
            <a:endParaRPr lang="en-GB" dirty="0">
              <a:solidFill>
                <a:schemeClr val="tx2"/>
              </a:solidFill>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6" name="Rectangle 5"/>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5318624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539552" y="1196752"/>
            <a:ext cx="8208912" cy="5693866"/>
          </a:xfrm>
          <a:prstGeom prst="rect">
            <a:avLst/>
          </a:prstGeom>
        </p:spPr>
        <p:txBody>
          <a:bodyPr wrap="square">
            <a:spAutoFit/>
          </a:bodyPr>
          <a:lstStyle/>
          <a:p>
            <a:r>
              <a:rPr lang="en-GB" sz="2800" u="sng" dirty="0" smtClean="0">
                <a:solidFill>
                  <a:schemeClr val="tx2"/>
                </a:solidFill>
              </a:rPr>
              <a:t>Aims</a:t>
            </a:r>
          </a:p>
          <a:p>
            <a:endParaRPr lang="en-GB" sz="2800" u="sng" dirty="0">
              <a:solidFill>
                <a:schemeClr val="tx2"/>
              </a:solidFill>
            </a:endParaRPr>
          </a:p>
          <a:p>
            <a:r>
              <a:rPr lang="en-GB" sz="2800" dirty="0" smtClean="0">
                <a:solidFill>
                  <a:schemeClr val="tx2"/>
                </a:solidFill>
              </a:rPr>
              <a:t>To </a:t>
            </a:r>
            <a:r>
              <a:rPr lang="en-GB" sz="2800" dirty="0">
                <a:solidFill>
                  <a:schemeClr val="tx2"/>
                </a:solidFill>
              </a:rPr>
              <a:t>develop appropriate relationships with a widening range of adults in a variety of contexts</a:t>
            </a:r>
          </a:p>
          <a:p>
            <a:r>
              <a:rPr lang="en-GB" sz="2800" dirty="0" smtClean="0">
                <a:solidFill>
                  <a:schemeClr val="tx2"/>
                </a:solidFill>
              </a:rPr>
              <a:t>To </a:t>
            </a:r>
            <a:r>
              <a:rPr lang="en-GB" sz="2800" dirty="0">
                <a:solidFill>
                  <a:schemeClr val="tx2"/>
                </a:solidFill>
              </a:rPr>
              <a:t>explain the importance of different relationships and associated responsibilities, including the significance of marriage, stable relationships, civil partnerships, and long term commitments</a:t>
            </a:r>
          </a:p>
          <a:p>
            <a:r>
              <a:rPr lang="en-GB" sz="2800" dirty="0" smtClean="0">
                <a:solidFill>
                  <a:schemeClr val="tx2"/>
                </a:solidFill>
              </a:rPr>
              <a:t>To </a:t>
            </a:r>
            <a:r>
              <a:rPr lang="en-GB" sz="2800" dirty="0">
                <a:solidFill>
                  <a:schemeClr val="tx2"/>
                </a:solidFill>
              </a:rPr>
              <a:t>describe some of the possible effects of family and other significant events on feelings, emotions and personal wellbeing, and the impact these may have on relationships</a:t>
            </a:r>
            <a:endParaRPr lang="en-GB" sz="2800" u="sng" dirty="0" smtClean="0">
              <a:solidFill>
                <a:schemeClr val="tx2"/>
              </a:solidFill>
            </a:endParaRPr>
          </a:p>
          <a:p>
            <a:endParaRPr lang="en-GB" sz="2800" u="sng" dirty="0">
              <a:solidFill>
                <a:schemeClr val="tx2"/>
              </a:solidFill>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7" name="Rectangle 6"/>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907352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95536" y="1024769"/>
            <a:ext cx="8280920" cy="1815882"/>
          </a:xfrm>
          <a:prstGeom prst="rect">
            <a:avLst/>
          </a:prstGeom>
        </p:spPr>
        <p:txBody>
          <a:bodyPr wrap="square">
            <a:spAutoFit/>
          </a:bodyPr>
          <a:lstStyle/>
          <a:p>
            <a:r>
              <a:rPr lang="en-GB" sz="2800" u="sng" dirty="0" smtClean="0">
                <a:solidFill>
                  <a:schemeClr val="tx2"/>
                </a:solidFill>
              </a:rPr>
              <a:t>Task</a:t>
            </a:r>
          </a:p>
          <a:p>
            <a:endParaRPr lang="en-GB" sz="2800" u="sng" dirty="0">
              <a:solidFill>
                <a:schemeClr val="tx2"/>
              </a:solidFill>
            </a:endParaRPr>
          </a:p>
          <a:p>
            <a:r>
              <a:rPr lang="en-GB" sz="2800" dirty="0" smtClean="0">
                <a:solidFill>
                  <a:schemeClr val="tx2"/>
                </a:solidFill>
              </a:rPr>
              <a:t>Write the types of relationship below into the first column of your table. Try to include one of your own</a:t>
            </a:r>
          </a:p>
        </p:txBody>
      </p:sp>
      <p:pic>
        <p:nvPicPr>
          <p:cNvPr id="2" name="Picture 1"/>
          <p:cNvPicPr>
            <a:picLocks noChangeAspect="1"/>
          </p:cNvPicPr>
          <p:nvPr/>
        </p:nvPicPr>
        <p:blipFill>
          <a:blip r:embed="rId3"/>
          <a:stretch>
            <a:fillRect/>
          </a:stretch>
        </p:blipFill>
        <p:spPr>
          <a:xfrm>
            <a:off x="395536" y="3062259"/>
            <a:ext cx="1737127" cy="1302845"/>
          </a:xfrm>
          <a:prstGeom prst="rect">
            <a:avLst/>
          </a:prstGeom>
        </p:spPr>
      </p:pic>
      <p:sp>
        <p:nvSpPr>
          <p:cNvPr id="6" name="TextBox 5"/>
          <p:cNvSpPr txBox="1"/>
          <p:nvPr/>
        </p:nvSpPr>
        <p:spPr>
          <a:xfrm>
            <a:off x="251520" y="4368346"/>
            <a:ext cx="2232248" cy="369332"/>
          </a:xfrm>
          <a:prstGeom prst="rect">
            <a:avLst/>
          </a:prstGeom>
          <a:noFill/>
        </p:spPr>
        <p:txBody>
          <a:bodyPr wrap="square" rtlCol="0">
            <a:spAutoFit/>
          </a:bodyPr>
          <a:lstStyle/>
          <a:p>
            <a:r>
              <a:rPr lang="en-GB" dirty="0" smtClean="0">
                <a:solidFill>
                  <a:schemeClr val="tx2"/>
                </a:solidFill>
              </a:rPr>
              <a:t>1. Parent and child</a:t>
            </a:r>
            <a:endParaRPr lang="en-GB" dirty="0">
              <a:solidFill>
                <a:schemeClr val="tx2"/>
              </a:solidFill>
            </a:endParaRPr>
          </a:p>
        </p:txBody>
      </p:sp>
      <p:pic>
        <p:nvPicPr>
          <p:cNvPr id="7" name="Picture 6"/>
          <p:cNvPicPr>
            <a:picLocks noChangeAspect="1"/>
          </p:cNvPicPr>
          <p:nvPr/>
        </p:nvPicPr>
        <p:blipFill rotWithShape="1">
          <a:blip r:embed="rId4"/>
          <a:srcRect t="13746" b="17528"/>
          <a:stretch/>
        </p:blipFill>
        <p:spPr>
          <a:xfrm>
            <a:off x="2483768" y="2852936"/>
            <a:ext cx="3205642" cy="1514645"/>
          </a:xfrm>
          <a:prstGeom prst="rect">
            <a:avLst/>
          </a:prstGeom>
        </p:spPr>
      </p:pic>
      <p:sp>
        <p:nvSpPr>
          <p:cNvPr id="8" name="TextBox 7"/>
          <p:cNvSpPr txBox="1"/>
          <p:nvPr/>
        </p:nvSpPr>
        <p:spPr>
          <a:xfrm>
            <a:off x="2862177" y="4367581"/>
            <a:ext cx="2232248" cy="369332"/>
          </a:xfrm>
          <a:prstGeom prst="rect">
            <a:avLst/>
          </a:prstGeom>
          <a:noFill/>
        </p:spPr>
        <p:txBody>
          <a:bodyPr wrap="square" rtlCol="0">
            <a:spAutoFit/>
          </a:bodyPr>
          <a:lstStyle/>
          <a:p>
            <a:r>
              <a:rPr lang="en-GB" dirty="0" smtClean="0">
                <a:solidFill>
                  <a:schemeClr val="tx2"/>
                </a:solidFill>
              </a:rPr>
              <a:t>2. Friends </a:t>
            </a:r>
            <a:endParaRPr lang="en-GB" dirty="0">
              <a:solidFill>
                <a:schemeClr val="tx2"/>
              </a:solidFill>
            </a:endParaRPr>
          </a:p>
        </p:txBody>
      </p:sp>
      <p:pic>
        <p:nvPicPr>
          <p:cNvPr id="9" name="Picture 8"/>
          <p:cNvPicPr>
            <a:picLocks noChangeAspect="1"/>
          </p:cNvPicPr>
          <p:nvPr/>
        </p:nvPicPr>
        <p:blipFill>
          <a:blip r:embed="rId5"/>
          <a:stretch>
            <a:fillRect/>
          </a:stretch>
        </p:blipFill>
        <p:spPr>
          <a:xfrm>
            <a:off x="6089363" y="2736329"/>
            <a:ext cx="2286000" cy="1628775"/>
          </a:xfrm>
          <a:prstGeom prst="rect">
            <a:avLst/>
          </a:prstGeom>
        </p:spPr>
      </p:pic>
      <p:sp>
        <p:nvSpPr>
          <p:cNvPr id="10" name="TextBox 9"/>
          <p:cNvSpPr txBox="1"/>
          <p:nvPr/>
        </p:nvSpPr>
        <p:spPr>
          <a:xfrm>
            <a:off x="6067819" y="4365104"/>
            <a:ext cx="2631903" cy="369332"/>
          </a:xfrm>
          <a:prstGeom prst="rect">
            <a:avLst/>
          </a:prstGeom>
          <a:noFill/>
        </p:spPr>
        <p:txBody>
          <a:bodyPr wrap="square" rtlCol="0">
            <a:spAutoFit/>
          </a:bodyPr>
          <a:lstStyle/>
          <a:p>
            <a:r>
              <a:rPr lang="en-GB" dirty="0" smtClean="0">
                <a:solidFill>
                  <a:schemeClr val="tx2"/>
                </a:solidFill>
              </a:rPr>
              <a:t>3. Boyfriend and girlfriend</a:t>
            </a:r>
            <a:endParaRPr lang="en-GB" dirty="0">
              <a:solidFill>
                <a:schemeClr val="tx2"/>
              </a:solidFill>
            </a:endParaRPr>
          </a:p>
        </p:txBody>
      </p:sp>
      <p:pic>
        <p:nvPicPr>
          <p:cNvPr id="11" name="Picture 10"/>
          <p:cNvPicPr>
            <a:picLocks noChangeAspect="1"/>
          </p:cNvPicPr>
          <p:nvPr/>
        </p:nvPicPr>
        <p:blipFill>
          <a:blip r:embed="rId6"/>
          <a:stretch>
            <a:fillRect/>
          </a:stretch>
        </p:blipFill>
        <p:spPr>
          <a:xfrm>
            <a:off x="251520" y="4730688"/>
            <a:ext cx="2733675" cy="1676400"/>
          </a:xfrm>
          <a:prstGeom prst="rect">
            <a:avLst/>
          </a:prstGeom>
        </p:spPr>
      </p:pic>
      <p:sp>
        <p:nvSpPr>
          <p:cNvPr id="12" name="TextBox 11"/>
          <p:cNvSpPr txBox="1"/>
          <p:nvPr/>
        </p:nvSpPr>
        <p:spPr>
          <a:xfrm>
            <a:off x="179512" y="6400098"/>
            <a:ext cx="2952328" cy="369332"/>
          </a:xfrm>
          <a:prstGeom prst="rect">
            <a:avLst/>
          </a:prstGeom>
          <a:noFill/>
        </p:spPr>
        <p:txBody>
          <a:bodyPr wrap="square" rtlCol="0">
            <a:spAutoFit/>
          </a:bodyPr>
          <a:lstStyle/>
          <a:p>
            <a:r>
              <a:rPr lang="en-GB" dirty="0" smtClean="0">
                <a:solidFill>
                  <a:schemeClr val="tx2"/>
                </a:solidFill>
              </a:rPr>
              <a:t>4. Employer and employee</a:t>
            </a:r>
            <a:endParaRPr lang="en-GB" dirty="0">
              <a:solidFill>
                <a:schemeClr val="tx2"/>
              </a:solidFill>
            </a:endParaRPr>
          </a:p>
        </p:txBody>
      </p:sp>
      <p:pic>
        <p:nvPicPr>
          <p:cNvPr id="13" name="Picture 12"/>
          <p:cNvPicPr>
            <a:picLocks noChangeAspect="1"/>
          </p:cNvPicPr>
          <p:nvPr/>
        </p:nvPicPr>
        <p:blipFill>
          <a:blip r:embed="rId7"/>
          <a:stretch>
            <a:fillRect/>
          </a:stretch>
        </p:blipFill>
        <p:spPr>
          <a:xfrm>
            <a:off x="3149179" y="4803464"/>
            <a:ext cx="2407206" cy="1603624"/>
          </a:xfrm>
          <a:prstGeom prst="rect">
            <a:avLst/>
          </a:prstGeom>
        </p:spPr>
      </p:pic>
      <p:sp>
        <p:nvSpPr>
          <p:cNvPr id="14" name="TextBox 13"/>
          <p:cNvSpPr txBox="1"/>
          <p:nvPr/>
        </p:nvSpPr>
        <p:spPr>
          <a:xfrm>
            <a:off x="3059832" y="6400098"/>
            <a:ext cx="2952328" cy="369332"/>
          </a:xfrm>
          <a:prstGeom prst="rect">
            <a:avLst/>
          </a:prstGeom>
          <a:noFill/>
        </p:spPr>
        <p:txBody>
          <a:bodyPr wrap="square" rtlCol="0">
            <a:spAutoFit/>
          </a:bodyPr>
          <a:lstStyle/>
          <a:p>
            <a:r>
              <a:rPr lang="en-GB" dirty="0" smtClean="0">
                <a:solidFill>
                  <a:schemeClr val="tx2"/>
                </a:solidFill>
              </a:rPr>
              <a:t>5. Brother and sister</a:t>
            </a:r>
            <a:endParaRPr lang="en-GB" dirty="0">
              <a:solidFill>
                <a:schemeClr val="tx2"/>
              </a:solidFill>
            </a:endParaRPr>
          </a:p>
        </p:txBody>
      </p:sp>
      <p:pic>
        <p:nvPicPr>
          <p:cNvPr id="15" name="Picture 14"/>
          <p:cNvPicPr>
            <a:picLocks noChangeAspect="1"/>
          </p:cNvPicPr>
          <p:nvPr/>
        </p:nvPicPr>
        <p:blipFill>
          <a:blip r:embed="rId8"/>
          <a:stretch>
            <a:fillRect/>
          </a:stretch>
        </p:blipFill>
        <p:spPr>
          <a:xfrm>
            <a:off x="5956560" y="4803463"/>
            <a:ext cx="2656928" cy="1594157"/>
          </a:xfrm>
          <a:prstGeom prst="rect">
            <a:avLst/>
          </a:prstGeom>
        </p:spPr>
      </p:pic>
      <p:sp>
        <p:nvSpPr>
          <p:cNvPr id="16" name="TextBox 15"/>
          <p:cNvSpPr txBox="1"/>
          <p:nvPr/>
        </p:nvSpPr>
        <p:spPr>
          <a:xfrm>
            <a:off x="5981904" y="6400098"/>
            <a:ext cx="2952328" cy="369332"/>
          </a:xfrm>
          <a:prstGeom prst="rect">
            <a:avLst/>
          </a:prstGeom>
          <a:noFill/>
        </p:spPr>
        <p:txBody>
          <a:bodyPr wrap="square" rtlCol="0">
            <a:spAutoFit/>
          </a:bodyPr>
          <a:lstStyle/>
          <a:p>
            <a:r>
              <a:rPr lang="en-GB" dirty="0" smtClean="0">
                <a:solidFill>
                  <a:schemeClr val="tx2"/>
                </a:solidFill>
              </a:rPr>
              <a:t>6. Teacher and pupil</a:t>
            </a:r>
            <a:endParaRPr lang="en-GB" dirty="0">
              <a:solidFill>
                <a:schemeClr val="tx2"/>
              </a:solidFill>
            </a:endParaRPr>
          </a:p>
        </p:txBody>
      </p:sp>
      <p:sp>
        <p:nvSpPr>
          <p:cNvPr id="17" name="Rectangle 16"/>
          <p:cNvSpPr/>
          <p:nvPr/>
        </p:nvSpPr>
        <p:spPr>
          <a:xfrm>
            <a:off x="3149179" y="4365104"/>
            <a:ext cx="829122" cy="36558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9" name="Rectangle 18"/>
          <p:cNvSpPr/>
          <p:nvPr/>
        </p:nvSpPr>
        <p:spPr>
          <a:xfrm>
            <a:off x="6367694" y="4415768"/>
            <a:ext cx="2245793" cy="36558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0" name="Rectangle 19"/>
          <p:cNvSpPr/>
          <p:nvPr/>
        </p:nvSpPr>
        <p:spPr>
          <a:xfrm>
            <a:off x="487985" y="6492416"/>
            <a:ext cx="2374191" cy="36558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1" name="Rectangle 20"/>
          <p:cNvSpPr/>
          <p:nvPr/>
        </p:nvSpPr>
        <p:spPr>
          <a:xfrm>
            <a:off x="3359345" y="6473639"/>
            <a:ext cx="1735080" cy="36558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2" name="Rectangle 21"/>
          <p:cNvSpPr/>
          <p:nvPr/>
        </p:nvSpPr>
        <p:spPr>
          <a:xfrm>
            <a:off x="6247660" y="6430865"/>
            <a:ext cx="1852731" cy="36558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23" name="Picture 22"/>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4" name="Rectangle 23"/>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5" name="Picture 24"/>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6" name="Rectangle 25"/>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59776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0"/>
                                        </p:tgtEl>
                                      </p:cBhvr>
                                    </p:animEffect>
                                    <p:set>
                                      <p:cBhvr>
                                        <p:cTn id="17" dur="1" fill="hold">
                                          <p:stCondLst>
                                            <p:cond delay="499"/>
                                          </p:stCondLst>
                                        </p:cTn>
                                        <p:tgtEl>
                                          <p:spTgt spid="2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2"/>
                                        </p:tgtEl>
                                      </p:cBhvr>
                                    </p:animEffect>
                                    <p:set>
                                      <p:cBhvr>
                                        <p:cTn id="27"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95536" y="1052736"/>
            <a:ext cx="8280920" cy="954107"/>
          </a:xfrm>
          <a:prstGeom prst="rect">
            <a:avLst/>
          </a:prstGeom>
        </p:spPr>
        <p:txBody>
          <a:bodyPr wrap="square">
            <a:spAutoFit/>
          </a:bodyPr>
          <a:lstStyle/>
          <a:p>
            <a:r>
              <a:rPr lang="en-GB" sz="2800" dirty="0" smtClean="0">
                <a:solidFill>
                  <a:schemeClr val="tx2"/>
                </a:solidFill>
              </a:rPr>
              <a:t>Add a similarity and a difference for each subsequent type of relationship </a:t>
            </a:r>
          </a:p>
        </p:txBody>
      </p:sp>
      <p:graphicFrame>
        <p:nvGraphicFramePr>
          <p:cNvPr id="23" name="Table 22"/>
          <p:cNvGraphicFramePr>
            <a:graphicFrameLocks noGrp="1"/>
          </p:cNvGraphicFramePr>
          <p:nvPr>
            <p:extLst>
              <p:ext uri="{D42A27DB-BD31-4B8C-83A1-F6EECF244321}">
                <p14:modId xmlns:p14="http://schemas.microsoft.com/office/powerpoint/2010/main" val="917552515"/>
              </p:ext>
            </p:extLst>
          </p:nvPr>
        </p:nvGraphicFramePr>
        <p:xfrm>
          <a:off x="179512" y="1916832"/>
          <a:ext cx="2232248" cy="4907984"/>
        </p:xfrm>
        <a:graphic>
          <a:graphicData uri="http://schemas.openxmlformats.org/drawingml/2006/table">
            <a:tbl>
              <a:tblPr firstRow="1" bandRow="1">
                <a:tableStyleId>{5940675A-B579-460E-94D1-54222C63F5DA}</a:tableStyleId>
              </a:tblPr>
              <a:tblGrid>
                <a:gridCol w="2232248"/>
              </a:tblGrid>
              <a:tr h="575916">
                <a:tc>
                  <a:txBody>
                    <a:bodyPr/>
                    <a:lstStyle/>
                    <a:p>
                      <a:r>
                        <a:rPr lang="en-GB" sz="1400" dirty="0" smtClean="0">
                          <a:solidFill>
                            <a:schemeClr val="tx2"/>
                          </a:solidFill>
                        </a:rPr>
                        <a:t>Relationship</a:t>
                      </a:r>
                      <a:endParaRPr lang="en-GB" sz="1400" dirty="0">
                        <a:solidFill>
                          <a:schemeClr val="tx2"/>
                        </a:solidFill>
                      </a:endParaRPr>
                    </a:p>
                  </a:txBody>
                  <a:tcPr/>
                </a:tc>
              </a:tr>
              <a:tr h="504204">
                <a:tc>
                  <a:txBody>
                    <a:bodyPr/>
                    <a:lstStyle/>
                    <a:p>
                      <a:r>
                        <a:rPr lang="en-GB" sz="1400" dirty="0" smtClean="0">
                          <a:solidFill>
                            <a:schemeClr val="tx2"/>
                          </a:solidFill>
                        </a:rPr>
                        <a:t>1. Parent and child</a:t>
                      </a:r>
                      <a:endParaRPr lang="en-GB" sz="1400" dirty="0">
                        <a:solidFill>
                          <a:schemeClr val="tx2"/>
                        </a:solidFill>
                      </a:endParaRPr>
                    </a:p>
                  </a:txBody>
                  <a:tcPr/>
                </a:tc>
              </a:tr>
              <a:tr h="720080">
                <a:tc>
                  <a:txBody>
                    <a:bodyPr/>
                    <a:lstStyle/>
                    <a:p>
                      <a:r>
                        <a:rPr lang="en-GB" sz="1400" dirty="0" smtClean="0">
                          <a:solidFill>
                            <a:schemeClr val="tx2"/>
                          </a:solidFill>
                        </a:rPr>
                        <a:t>2. Friend</a:t>
                      </a:r>
                      <a:r>
                        <a:rPr lang="en-GB" sz="1400" baseline="0" dirty="0" smtClean="0">
                          <a:solidFill>
                            <a:schemeClr val="tx2"/>
                          </a:solidFill>
                        </a:rPr>
                        <a:t> and (best) friends</a:t>
                      </a:r>
                      <a:endParaRPr lang="en-GB" sz="1400" dirty="0">
                        <a:solidFill>
                          <a:schemeClr val="tx2"/>
                        </a:solidFill>
                      </a:endParaRPr>
                    </a:p>
                  </a:txBody>
                  <a:tcPr/>
                </a:tc>
              </a:tr>
              <a:tr h="625186">
                <a:tc>
                  <a:txBody>
                    <a:bodyPr/>
                    <a:lstStyle/>
                    <a:p>
                      <a:r>
                        <a:rPr lang="en-GB" sz="1400" dirty="0" smtClean="0">
                          <a:solidFill>
                            <a:schemeClr val="tx2"/>
                          </a:solidFill>
                        </a:rPr>
                        <a:t>3. Boyfriend and girlfriend</a:t>
                      </a:r>
                      <a:endParaRPr lang="en-GB" sz="1400" dirty="0">
                        <a:solidFill>
                          <a:schemeClr val="tx2"/>
                        </a:solidFill>
                      </a:endParaRPr>
                    </a:p>
                  </a:txBody>
                  <a:tcPr/>
                </a:tc>
              </a:tr>
              <a:tr h="625186">
                <a:tc>
                  <a:txBody>
                    <a:bodyPr/>
                    <a:lstStyle/>
                    <a:p>
                      <a:r>
                        <a:rPr lang="en-GB" sz="1400" dirty="0" smtClean="0">
                          <a:solidFill>
                            <a:schemeClr val="tx2"/>
                          </a:solidFill>
                        </a:rPr>
                        <a:t>4. Employer and employee</a:t>
                      </a:r>
                      <a:endParaRPr lang="en-GB" sz="1400" dirty="0">
                        <a:solidFill>
                          <a:schemeClr val="tx2"/>
                        </a:solidFill>
                      </a:endParaRPr>
                    </a:p>
                  </a:txBody>
                  <a:tcPr/>
                </a:tc>
              </a:tr>
              <a:tr h="549828">
                <a:tc>
                  <a:txBody>
                    <a:bodyPr/>
                    <a:lstStyle/>
                    <a:p>
                      <a:r>
                        <a:rPr lang="en-GB" sz="1400" dirty="0" smtClean="0">
                          <a:solidFill>
                            <a:schemeClr val="tx2"/>
                          </a:solidFill>
                        </a:rPr>
                        <a:t>5. Siblings</a:t>
                      </a:r>
                      <a:endParaRPr lang="en-GB" sz="1400" dirty="0">
                        <a:solidFill>
                          <a:schemeClr val="tx2"/>
                        </a:solidFill>
                      </a:endParaRPr>
                    </a:p>
                  </a:txBody>
                  <a:tcPr/>
                </a:tc>
              </a:tr>
              <a:tr h="576064">
                <a:tc>
                  <a:txBody>
                    <a:bodyPr/>
                    <a:lstStyle/>
                    <a:p>
                      <a:r>
                        <a:rPr lang="en-GB" sz="1400" dirty="0" smtClean="0">
                          <a:solidFill>
                            <a:schemeClr val="tx2"/>
                          </a:solidFill>
                        </a:rPr>
                        <a:t>6. Teacher and pupil</a:t>
                      </a:r>
                      <a:endParaRPr lang="en-GB" sz="1400" dirty="0">
                        <a:solidFill>
                          <a:schemeClr val="tx2"/>
                        </a:solidFill>
                      </a:endParaRPr>
                    </a:p>
                  </a:txBody>
                  <a:tcPr/>
                </a:tc>
              </a:tr>
              <a:tr h="5759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2"/>
                          </a:solidFill>
                        </a:rPr>
                        <a:t>7</a:t>
                      </a:r>
                      <a:r>
                        <a:rPr lang="en-GB" sz="1400" dirty="0" smtClean="0">
                          <a:solidFill>
                            <a:schemeClr val="tx2"/>
                          </a:solidFill>
                        </a:rPr>
                        <a:t>. Coach?</a:t>
                      </a:r>
                      <a:r>
                        <a:rPr lang="en-GB" sz="1400" baseline="0" dirty="0" smtClean="0">
                          <a:solidFill>
                            <a:schemeClr val="tx2"/>
                          </a:solidFill>
                        </a:rPr>
                        <a:t> Stranger? Religion leader? Friends with benefits?</a:t>
                      </a:r>
                      <a:endParaRPr lang="en-GB" sz="1400" dirty="0">
                        <a:solidFill>
                          <a:schemeClr val="tx2"/>
                        </a:solidFill>
                      </a:endParaRPr>
                    </a:p>
                  </a:txBody>
                  <a:tcPr/>
                </a:tc>
              </a:tr>
            </a:tbl>
          </a:graphicData>
        </a:graphic>
      </p:graphicFrame>
      <p:graphicFrame>
        <p:nvGraphicFramePr>
          <p:cNvPr id="24" name="Table 23"/>
          <p:cNvGraphicFramePr>
            <a:graphicFrameLocks noGrp="1"/>
          </p:cNvGraphicFramePr>
          <p:nvPr>
            <p:extLst/>
          </p:nvPr>
        </p:nvGraphicFramePr>
        <p:xfrm>
          <a:off x="2411760" y="2190472"/>
          <a:ext cx="6552728" cy="4170760"/>
        </p:xfrm>
        <a:graphic>
          <a:graphicData uri="http://schemas.openxmlformats.org/drawingml/2006/table">
            <a:tbl>
              <a:tblPr firstRow="1" bandRow="1">
                <a:tableStyleId>{5940675A-B579-460E-94D1-54222C63F5DA}</a:tableStyleId>
              </a:tblPr>
              <a:tblGrid>
                <a:gridCol w="3276364"/>
                <a:gridCol w="3276364"/>
              </a:tblGrid>
              <a:tr h="578120">
                <a:tc>
                  <a:txBody>
                    <a:bodyPr/>
                    <a:lstStyle/>
                    <a:p>
                      <a:r>
                        <a:rPr lang="en-GB" dirty="0" smtClean="0">
                          <a:solidFill>
                            <a:schemeClr val="tx2"/>
                          </a:solidFill>
                        </a:rPr>
                        <a:t>Similarity</a:t>
                      </a:r>
                      <a:endParaRPr lang="en-GB" dirty="0">
                        <a:solidFill>
                          <a:schemeClr val="tx2"/>
                        </a:solidFill>
                      </a:endParaRPr>
                    </a:p>
                  </a:txBody>
                  <a:tcPr/>
                </a:tc>
                <a:tc>
                  <a:txBody>
                    <a:bodyPr/>
                    <a:lstStyle/>
                    <a:p>
                      <a:r>
                        <a:rPr lang="en-GB" dirty="0" smtClean="0">
                          <a:solidFill>
                            <a:schemeClr val="tx2"/>
                          </a:solidFill>
                        </a:rPr>
                        <a:t>Difference</a:t>
                      </a:r>
                      <a:endParaRPr lang="en-GB" dirty="0">
                        <a:solidFill>
                          <a:schemeClr val="tx2"/>
                        </a:solidFill>
                      </a:endParaRPr>
                    </a:p>
                  </a:txBody>
                  <a:tcPr/>
                </a:tc>
              </a:tr>
              <a:tr h="578120">
                <a:tc>
                  <a:txBody>
                    <a:bodyPr/>
                    <a:lstStyle/>
                    <a:p>
                      <a:endParaRPr lang="en-GB" dirty="0">
                        <a:solidFill>
                          <a:schemeClr val="tx2"/>
                        </a:solidFill>
                      </a:endParaRPr>
                    </a:p>
                  </a:txBody>
                  <a:tcPr/>
                </a:tc>
                <a:tc>
                  <a:txBody>
                    <a:bodyPr/>
                    <a:lstStyle/>
                    <a:p>
                      <a:endParaRPr lang="en-GB">
                        <a:solidFill>
                          <a:schemeClr val="tx2"/>
                        </a:solidFill>
                      </a:endParaRPr>
                    </a:p>
                  </a:txBody>
                  <a:tcPr/>
                </a:tc>
              </a:tr>
              <a:tr h="578120">
                <a:tc>
                  <a:txBody>
                    <a:bodyPr/>
                    <a:lstStyle/>
                    <a:p>
                      <a:r>
                        <a:rPr lang="en-GB" dirty="0" smtClean="0">
                          <a:solidFill>
                            <a:schemeClr val="tx2"/>
                          </a:solidFill>
                        </a:rPr>
                        <a:t>Share</a:t>
                      </a:r>
                      <a:r>
                        <a:rPr lang="en-GB" baseline="0" dirty="0" smtClean="0">
                          <a:solidFill>
                            <a:schemeClr val="tx2"/>
                          </a:solidFill>
                        </a:rPr>
                        <a:t> common interests and a sense of humour</a:t>
                      </a:r>
                      <a:endParaRPr lang="en-GB" dirty="0">
                        <a:solidFill>
                          <a:schemeClr val="tx2"/>
                        </a:solidFill>
                      </a:endParaRPr>
                    </a:p>
                  </a:txBody>
                  <a:tcPr/>
                </a:tc>
                <a:tc>
                  <a:txBody>
                    <a:bodyPr/>
                    <a:lstStyle/>
                    <a:p>
                      <a:endParaRPr lang="en-GB">
                        <a:solidFill>
                          <a:schemeClr val="tx2"/>
                        </a:solidFill>
                      </a:endParaRPr>
                    </a:p>
                  </a:txBody>
                  <a:tcPr/>
                </a:tc>
              </a:tr>
              <a:tr h="578120">
                <a:tc>
                  <a:txBody>
                    <a:bodyPr/>
                    <a:lstStyle/>
                    <a:p>
                      <a:endParaRPr lang="en-GB">
                        <a:solidFill>
                          <a:schemeClr val="tx2"/>
                        </a:solidFill>
                      </a:endParaRPr>
                    </a:p>
                  </a:txBody>
                  <a:tcPr/>
                </a:tc>
                <a:tc>
                  <a:txBody>
                    <a:bodyPr/>
                    <a:lstStyle/>
                    <a:p>
                      <a:r>
                        <a:rPr lang="en-GB" dirty="0" smtClean="0">
                          <a:solidFill>
                            <a:schemeClr val="tx2"/>
                          </a:solidFill>
                        </a:rPr>
                        <a:t>Wouldn’t want a sexual</a:t>
                      </a:r>
                      <a:r>
                        <a:rPr lang="en-GB" baseline="0" dirty="0" smtClean="0">
                          <a:solidFill>
                            <a:schemeClr val="tx2"/>
                          </a:solidFill>
                        </a:rPr>
                        <a:t> relationship with the boss!</a:t>
                      </a:r>
                      <a:endParaRPr lang="en-GB" dirty="0">
                        <a:solidFill>
                          <a:schemeClr val="tx2"/>
                        </a:solidFill>
                      </a:endParaRPr>
                    </a:p>
                  </a:txBody>
                  <a:tcPr/>
                </a:tc>
              </a:tr>
              <a:tr h="578120">
                <a:tc>
                  <a:txBody>
                    <a:bodyPr/>
                    <a:lstStyle/>
                    <a:p>
                      <a:endParaRPr lang="en-GB">
                        <a:solidFill>
                          <a:schemeClr val="tx2"/>
                        </a:solidFill>
                      </a:endParaRPr>
                    </a:p>
                  </a:txBody>
                  <a:tcPr/>
                </a:tc>
                <a:tc>
                  <a:txBody>
                    <a:bodyPr/>
                    <a:lstStyle/>
                    <a:p>
                      <a:endParaRPr lang="en-GB">
                        <a:solidFill>
                          <a:schemeClr val="tx2"/>
                        </a:solidFill>
                      </a:endParaRPr>
                    </a:p>
                  </a:txBody>
                  <a:tcPr/>
                </a:tc>
              </a:tr>
              <a:tr h="578120">
                <a:tc>
                  <a:txBody>
                    <a:bodyPr/>
                    <a:lstStyle/>
                    <a:p>
                      <a:endParaRPr lang="en-GB" dirty="0">
                        <a:solidFill>
                          <a:schemeClr val="tx2"/>
                        </a:solidFill>
                      </a:endParaRPr>
                    </a:p>
                  </a:txBody>
                  <a:tcPr/>
                </a:tc>
                <a:tc>
                  <a:txBody>
                    <a:bodyPr/>
                    <a:lstStyle/>
                    <a:p>
                      <a:endParaRPr lang="en-GB">
                        <a:solidFill>
                          <a:schemeClr val="tx2"/>
                        </a:solidFill>
                      </a:endParaRPr>
                    </a:p>
                  </a:txBody>
                  <a:tcPr/>
                </a:tc>
              </a:tr>
              <a:tr h="578120">
                <a:tc>
                  <a:txBody>
                    <a:bodyPr/>
                    <a:lstStyle/>
                    <a:p>
                      <a:endParaRPr lang="en-GB" dirty="0">
                        <a:solidFill>
                          <a:schemeClr val="tx2"/>
                        </a:solidFill>
                      </a:endParaRPr>
                    </a:p>
                  </a:txBody>
                  <a:tcPr/>
                </a:tc>
                <a:tc>
                  <a:txBody>
                    <a:bodyPr/>
                    <a:lstStyle/>
                    <a:p>
                      <a:endParaRPr lang="en-GB" dirty="0">
                        <a:solidFill>
                          <a:schemeClr val="tx2"/>
                        </a:solidFill>
                      </a:endParaRPr>
                    </a:p>
                  </a:txBody>
                  <a:tcPr/>
                </a:tc>
              </a:tr>
            </a:tbl>
          </a:graphicData>
        </a:graphic>
      </p:graphicFrame>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8" name="Rectangle 7"/>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10" name="Rectangle 9"/>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88931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95536" y="1024769"/>
            <a:ext cx="8280920" cy="2246769"/>
          </a:xfrm>
          <a:prstGeom prst="rect">
            <a:avLst/>
          </a:prstGeom>
        </p:spPr>
        <p:txBody>
          <a:bodyPr wrap="square">
            <a:spAutoFit/>
          </a:bodyPr>
          <a:lstStyle/>
          <a:p>
            <a:r>
              <a:rPr lang="en-GB" sz="2800" u="sng" dirty="0" smtClean="0">
                <a:solidFill>
                  <a:schemeClr val="tx2"/>
                </a:solidFill>
              </a:rPr>
              <a:t>Task</a:t>
            </a:r>
          </a:p>
          <a:p>
            <a:endParaRPr lang="en-GB" sz="2800" u="sng" dirty="0">
              <a:solidFill>
                <a:schemeClr val="tx2"/>
              </a:solidFill>
            </a:endParaRPr>
          </a:p>
          <a:p>
            <a:r>
              <a:rPr lang="en-GB" sz="2800" dirty="0" smtClean="0">
                <a:solidFill>
                  <a:schemeClr val="tx2"/>
                </a:solidFill>
              </a:rPr>
              <a:t>For the relationship you have been allocated, create a spider diagram of all the qualities and aspects that would make the relationship healthy</a:t>
            </a:r>
            <a:endParaRPr lang="en-GB" sz="2800" dirty="0">
              <a:solidFill>
                <a:schemeClr val="tx2"/>
              </a:solidFill>
            </a:endParaRPr>
          </a:p>
        </p:txBody>
      </p:sp>
      <p:pic>
        <p:nvPicPr>
          <p:cNvPr id="9" name="Picture 8"/>
          <p:cNvPicPr>
            <a:picLocks noChangeAspect="1"/>
          </p:cNvPicPr>
          <p:nvPr/>
        </p:nvPicPr>
        <p:blipFill>
          <a:blip r:embed="rId3"/>
          <a:stretch>
            <a:fillRect/>
          </a:stretch>
        </p:blipFill>
        <p:spPr>
          <a:xfrm>
            <a:off x="3491880" y="4653136"/>
            <a:ext cx="2286000" cy="1628775"/>
          </a:xfrm>
          <a:prstGeom prst="rect">
            <a:avLst/>
          </a:prstGeom>
        </p:spPr>
      </p:pic>
      <p:sp>
        <p:nvSpPr>
          <p:cNvPr id="10" name="TextBox 9"/>
          <p:cNvSpPr txBox="1"/>
          <p:nvPr/>
        </p:nvSpPr>
        <p:spPr>
          <a:xfrm>
            <a:off x="3470336" y="6281911"/>
            <a:ext cx="2631903" cy="369332"/>
          </a:xfrm>
          <a:prstGeom prst="rect">
            <a:avLst/>
          </a:prstGeom>
          <a:noFill/>
        </p:spPr>
        <p:txBody>
          <a:bodyPr wrap="square" rtlCol="0">
            <a:spAutoFit/>
          </a:bodyPr>
          <a:lstStyle/>
          <a:p>
            <a:r>
              <a:rPr lang="en-GB" dirty="0" smtClean="0">
                <a:solidFill>
                  <a:schemeClr val="tx2"/>
                </a:solidFill>
              </a:rPr>
              <a:t>3. Boyfriend and girlfriend</a:t>
            </a:r>
            <a:endParaRPr lang="en-GB" dirty="0">
              <a:solidFill>
                <a:schemeClr val="tx2"/>
              </a:solidFill>
            </a:endParaRPr>
          </a:p>
        </p:txBody>
      </p:sp>
      <p:sp>
        <p:nvSpPr>
          <p:cNvPr id="18" name="TextBox 17"/>
          <p:cNvSpPr txBox="1"/>
          <p:nvPr/>
        </p:nvSpPr>
        <p:spPr>
          <a:xfrm>
            <a:off x="179512" y="5820246"/>
            <a:ext cx="2448272" cy="461665"/>
          </a:xfrm>
          <a:prstGeom prst="rect">
            <a:avLst/>
          </a:prstGeom>
          <a:noFill/>
        </p:spPr>
        <p:txBody>
          <a:bodyPr wrap="square" rtlCol="0">
            <a:spAutoFit/>
          </a:bodyPr>
          <a:lstStyle/>
          <a:p>
            <a:r>
              <a:rPr lang="en-GB" sz="2400" dirty="0" smtClean="0">
                <a:solidFill>
                  <a:schemeClr val="tx2"/>
                </a:solidFill>
              </a:rPr>
              <a:t>Trust each other</a:t>
            </a:r>
            <a:endParaRPr lang="en-GB" sz="2400" dirty="0">
              <a:solidFill>
                <a:schemeClr val="tx2"/>
              </a:solidFill>
            </a:endParaRPr>
          </a:p>
        </p:txBody>
      </p:sp>
      <p:sp>
        <p:nvSpPr>
          <p:cNvPr id="23" name="TextBox 22"/>
          <p:cNvSpPr txBox="1"/>
          <p:nvPr/>
        </p:nvSpPr>
        <p:spPr>
          <a:xfrm>
            <a:off x="401305" y="4371378"/>
            <a:ext cx="2448272" cy="830997"/>
          </a:xfrm>
          <a:prstGeom prst="rect">
            <a:avLst/>
          </a:prstGeom>
          <a:noFill/>
        </p:spPr>
        <p:txBody>
          <a:bodyPr wrap="square" rtlCol="0">
            <a:spAutoFit/>
          </a:bodyPr>
          <a:lstStyle/>
          <a:p>
            <a:r>
              <a:rPr lang="en-GB" sz="2400" dirty="0" smtClean="0">
                <a:solidFill>
                  <a:schemeClr val="tx2"/>
                </a:solidFill>
              </a:rPr>
              <a:t>Listen to each other</a:t>
            </a:r>
            <a:endParaRPr lang="en-GB" sz="2400" dirty="0">
              <a:solidFill>
                <a:schemeClr val="tx2"/>
              </a:solidFill>
            </a:endParaRPr>
          </a:p>
        </p:txBody>
      </p:sp>
      <p:sp>
        <p:nvSpPr>
          <p:cNvPr id="24" name="TextBox 23"/>
          <p:cNvSpPr txBox="1"/>
          <p:nvPr/>
        </p:nvSpPr>
        <p:spPr>
          <a:xfrm>
            <a:off x="2077717" y="3529436"/>
            <a:ext cx="3112897" cy="461665"/>
          </a:xfrm>
          <a:prstGeom prst="rect">
            <a:avLst/>
          </a:prstGeom>
          <a:noFill/>
        </p:spPr>
        <p:txBody>
          <a:bodyPr wrap="square" rtlCol="0">
            <a:spAutoFit/>
          </a:bodyPr>
          <a:lstStyle/>
          <a:p>
            <a:r>
              <a:rPr lang="en-GB" sz="2400" dirty="0" smtClean="0">
                <a:solidFill>
                  <a:schemeClr val="tx2"/>
                </a:solidFill>
              </a:rPr>
              <a:t>Make each other laugh</a:t>
            </a:r>
            <a:endParaRPr lang="en-GB" sz="2400" dirty="0">
              <a:solidFill>
                <a:schemeClr val="tx2"/>
              </a:solidFill>
            </a:endParaRPr>
          </a:p>
        </p:txBody>
      </p:sp>
      <p:sp>
        <p:nvSpPr>
          <p:cNvPr id="25" name="TextBox 24"/>
          <p:cNvSpPr txBox="1"/>
          <p:nvPr/>
        </p:nvSpPr>
        <p:spPr>
          <a:xfrm>
            <a:off x="6018009" y="3542959"/>
            <a:ext cx="3112897" cy="830997"/>
          </a:xfrm>
          <a:prstGeom prst="rect">
            <a:avLst/>
          </a:prstGeom>
          <a:noFill/>
        </p:spPr>
        <p:txBody>
          <a:bodyPr wrap="square" rtlCol="0">
            <a:spAutoFit/>
          </a:bodyPr>
          <a:lstStyle/>
          <a:p>
            <a:r>
              <a:rPr lang="en-GB" sz="2400" dirty="0" smtClean="0">
                <a:solidFill>
                  <a:schemeClr val="tx2"/>
                </a:solidFill>
              </a:rPr>
              <a:t>Are attracted to each other</a:t>
            </a:r>
            <a:endParaRPr lang="en-GB" sz="2400" dirty="0">
              <a:solidFill>
                <a:schemeClr val="tx2"/>
              </a:solidFill>
            </a:endParaRPr>
          </a:p>
        </p:txBody>
      </p:sp>
      <p:sp>
        <p:nvSpPr>
          <p:cNvPr id="26" name="TextBox 25"/>
          <p:cNvSpPr txBox="1"/>
          <p:nvPr/>
        </p:nvSpPr>
        <p:spPr>
          <a:xfrm>
            <a:off x="6641976" y="4653136"/>
            <a:ext cx="2255979" cy="830997"/>
          </a:xfrm>
          <a:prstGeom prst="rect">
            <a:avLst/>
          </a:prstGeom>
          <a:noFill/>
        </p:spPr>
        <p:txBody>
          <a:bodyPr wrap="square" rtlCol="0">
            <a:spAutoFit/>
          </a:bodyPr>
          <a:lstStyle/>
          <a:p>
            <a:r>
              <a:rPr lang="en-GB" sz="2400" dirty="0" smtClean="0">
                <a:solidFill>
                  <a:schemeClr val="tx2"/>
                </a:solidFill>
              </a:rPr>
              <a:t>Treat each other as equals</a:t>
            </a:r>
            <a:endParaRPr lang="en-GB" sz="2400" dirty="0">
              <a:solidFill>
                <a:schemeClr val="tx2"/>
              </a:solidFill>
            </a:endParaRPr>
          </a:p>
        </p:txBody>
      </p:sp>
      <p:sp>
        <p:nvSpPr>
          <p:cNvPr id="27" name="TextBox 26"/>
          <p:cNvSpPr txBox="1"/>
          <p:nvPr/>
        </p:nvSpPr>
        <p:spPr>
          <a:xfrm>
            <a:off x="6641975" y="5846500"/>
            <a:ext cx="2255979" cy="461665"/>
          </a:xfrm>
          <a:prstGeom prst="rect">
            <a:avLst/>
          </a:prstGeom>
          <a:noFill/>
        </p:spPr>
        <p:txBody>
          <a:bodyPr wrap="square" rtlCol="0">
            <a:spAutoFit/>
          </a:bodyPr>
          <a:lstStyle/>
          <a:p>
            <a:r>
              <a:rPr lang="en-GB" sz="2400" dirty="0" smtClean="0">
                <a:solidFill>
                  <a:schemeClr val="tx2"/>
                </a:solidFill>
              </a:rPr>
              <a:t>Love each other</a:t>
            </a:r>
            <a:endParaRPr lang="en-GB" sz="2400" dirty="0">
              <a:solidFill>
                <a:schemeClr val="tx2"/>
              </a:solidFill>
            </a:endParaRPr>
          </a:p>
        </p:txBody>
      </p:sp>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14" name="Rectangle 13"/>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5" name="Picture 14"/>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27384"/>
            <a:ext cx="9151754" cy="980728"/>
          </a:xfrm>
          <a:prstGeom prst="rect">
            <a:avLst/>
          </a:prstGeom>
        </p:spPr>
      </p:pic>
      <p:sp>
        <p:nvSpPr>
          <p:cNvPr id="16" name="Rectangle 15"/>
          <p:cNvSpPr/>
          <p:nvPr/>
        </p:nvSpPr>
        <p:spPr>
          <a:xfrm>
            <a:off x="2527403" y="58893"/>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055945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95536" y="1024769"/>
            <a:ext cx="8280920" cy="1815882"/>
          </a:xfrm>
          <a:prstGeom prst="rect">
            <a:avLst/>
          </a:prstGeom>
        </p:spPr>
        <p:txBody>
          <a:bodyPr wrap="square">
            <a:spAutoFit/>
          </a:bodyPr>
          <a:lstStyle/>
          <a:p>
            <a:r>
              <a:rPr lang="en-GB" sz="2800" u="sng" dirty="0" smtClean="0">
                <a:solidFill>
                  <a:schemeClr val="tx2"/>
                </a:solidFill>
              </a:rPr>
              <a:t>Task</a:t>
            </a:r>
          </a:p>
          <a:p>
            <a:endParaRPr lang="en-GB" sz="2800" dirty="0">
              <a:solidFill>
                <a:schemeClr val="tx2"/>
              </a:solidFill>
            </a:endParaRPr>
          </a:p>
          <a:p>
            <a:r>
              <a:rPr lang="en-GB" sz="2800" dirty="0" smtClean="0">
                <a:solidFill>
                  <a:schemeClr val="tx2"/>
                </a:solidFill>
              </a:rPr>
              <a:t>With those who have examined a different relationship, discuss the common aspects of healthy relationships</a:t>
            </a:r>
          </a:p>
        </p:txBody>
      </p:sp>
      <p:pic>
        <p:nvPicPr>
          <p:cNvPr id="13" name="Picture 12"/>
          <p:cNvPicPr>
            <a:picLocks noChangeAspect="1"/>
          </p:cNvPicPr>
          <p:nvPr/>
        </p:nvPicPr>
        <p:blipFill>
          <a:blip r:embed="rId3"/>
          <a:stretch>
            <a:fillRect/>
          </a:stretch>
        </p:blipFill>
        <p:spPr>
          <a:xfrm>
            <a:off x="395536" y="3062259"/>
            <a:ext cx="1737127" cy="1302845"/>
          </a:xfrm>
          <a:prstGeom prst="rect">
            <a:avLst/>
          </a:prstGeom>
        </p:spPr>
      </p:pic>
      <p:sp>
        <p:nvSpPr>
          <p:cNvPr id="14" name="TextBox 13"/>
          <p:cNvSpPr txBox="1"/>
          <p:nvPr/>
        </p:nvSpPr>
        <p:spPr>
          <a:xfrm>
            <a:off x="251520" y="4368346"/>
            <a:ext cx="2232248" cy="369332"/>
          </a:xfrm>
          <a:prstGeom prst="rect">
            <a:avLst/>
          </a:prstGeom>
          <a:noFill/>
        </p:spPr>
        <p:txBody>
          <a:bodyPr wrap="square" rtlCol="0">
            <a:spAutoFit/>
          </a:bodyPr>
          <a:lstStyle/>
          <a:p>
            <a:r>
              <a:rPr lang="en-GB" dirty="0" smtClean="0">
                <a:solidFill>
                  <a:schemeClr val="tx2"/>
                </a:solidFill>
              </a:rPr>
              <a:t>1. Parent and child</a:t>
            </a:r>
            <a:endParaRPr lang="en-GB" dirty="0">
              <a:solidFill>
                <a:schemeClr val="tx2"/>
              </a:solidFill>
            </a:endParaRPr>
          </a:p>
        </p:txBody>
      </p:sp>
      <p:pic>
        <p:nvPicPr>
          <p:cNvPr id="15" name="Picture 14"/>
          <p:cNvPicPr>
            <a:picLocks noChangeAspect="1"/>
          </p:cNvPicPr>
          <p:nvPr/>
        </p:nvPicPr>
        <p:blipFill rotWithShape="1">
          <a:blip r:embed="rId4"/>
          <a:srcRect t="13746" b="17528"/>
          <a:stretch/>
        </p:blipFill>
        <p:spPr>
          <a:xfrm>
            <a:off x="2483768" y="2852936"/>
            <a:ext cx="3205642" cy="1514645"/>
          </a:xfrm>
          <a:prstGeom prst="rect">
            <a:avLst/>
          </a:prstGeom>
        </p:spPr>
      </p:pic>
      <p:sp>
        <p:nvSpPr>
          <p:cNvPr id="16" name="TextBox 15"/>
          <p:cNvSpPr txBox="1"/>
          <p:nvPr/>
        </p:nvSpPr>
        <p:spPr>
          <a:xfrm>
            <a:off x="2862177" y="4367581"/>
            <a:ext cx="2232248" cy="369332"/>
          </a:xfrm>
          <a:prstGeom prst="rect">
            <a:avLst/>
          </a:prstGeom>
          <a:noFill/>
        </p:spPr>
        <p:txBody>
          <a:bodyPr wrap="square" rtlCol="0">
            <a:spAutoFit/>
          </a:bodyPr>
          <a:lstStyle/>
          <a:p>
            <a:r>
              <a:rPr lang="en-GB" dirty="0" smtClean="0">
                <a:solidFill>
                  <a:schemeClr val="tx2"/>
                </a:solidFill>
              </a:rPr>
              <a:t>2. Friends </a:t>
            </a:r>
            <a:endParaRPr lang="en-GB" dirty="0">
              <a:solidFill>
                <a:schemeClr val="tx2"/>
              </a:solidFill>
            </a:endParaRPr>
          </a:p>
        </p:txBody>
      </p:sp>
      <p:pic>
        <p:nvPicPr>
          <p:cNvPr id="17" name="Picture 16"/>
          <p:cNvPicPr>
            <a:picLocks noChangeAspect="1"/>
          </p:cNvPicPr>
          <p:nvPr/>
        </p:nvPicPr>
        <p:blipFill>
          <a:blip r:embed="rId5"/>
          <a:stretch>
            <a:fillRect/>
          </a:stretch>
        </p:blipFill>
        <p:spPr>
          <a:xfrm>
            <a:off x="6089363" y="2736329"/>
            <a:ext cx="2286000" cy="1628775"/>
          </a:xfrm>
          <a:prstGeom prst="rect">
            <a:avLst/>
          </a:prstGeom>
        </p:spPr>
      </p:pic>
      <p:sp>
        <p:nvSpPr>
          <p:cNvPr id="19" name="TextBox 18"/>
          <p:cNvSpPr txBox="1"/>
          <p:nvPr/>
        </p:nvSpPr>
        <p:spPr>
          <a:xfrm>
            <a:off x="6067819" y="4365104"/>
            <a:ext cx="2631903" cy="369332"/>
          </a:xfrm>
          <a:prstGeom prst="rect">
            <a:avLst/>
          </a:prstGeom>
          <a:noFill/>
        </p:spPr>
        <p:txBody>
          <a:bodyPr wrap="square" rtlCol="0">
            <a:spAutoFit/>
          </a:bodyPr>
          <a:lstStyle/>
          <a:p>
            <a:r>
              <a:rPr lang="en-GB" dirty="0" smtClean="0">
                <a:solidFill>
                  <a:schemeClr val="tx2"/>
                </a:solidFill>
              </a:rPr>
              <a:t>3. Boyfriend and girlfriend</a:t>
            </a:r>
            <a:endParaRPr lang="en-GB" dirty="0">
              <a:solidFill>
                <a:schemeClr val="tx2"/>
              </a:solidFill>
            </a:endParaRPr>
          </a:p>
        </p:txBody>
      </p:sp>
      <p:pic>
        <p:nvPicPr>
          <p:cNvPr id="20" name="Picture 19"/>
          <p:cNvPicPr>
            <a:picLocks noChangeAspect="1"/>
          </p:cNvPicPr>
          <p:nvPr/>
        </p:nvPicPr>
        <p:blipFill>
          <a:blip r:embed="rId6"/>
          <a:stretch>
            <a:fillRect/>
          </a:stretch>
        </p:blipFill>
        <p:spPr>
          <a:xfrm>
            <a:off x="251520" y="4730688"/>
            <a:ext cx="2733675" cy="1676400"/>
          </a:xfrm>
          <a:prstGeom prst="rect">
            <a:avLst/>
          </a:prstGeom>
        </p:spPr>
      </p:pic>
      <p:sp>
        <p:nvSpPr>
          <p:cNvPr id="21" name="TextBox 20"/>
          <p:cNvSpPr txBox="1"/>
          <p:nvPr/>
        </p:nvSpPr>
        <p:spPr>
          <a:xfrm>
            <a:off x="179512" y="6400098"/>
            <a:ext cx="2952328" cy="369332"/>
          </a:xfrm>
          <a:prstGeom prst="rect">
            <a:avLst/>
          </a:prstGeom>
          <a:noFill/>
        </p:spPr>
        <p:txBody>
          <a:bodyPr wrap="square" rtlCol="0">
            <a:spAutoFit/>
          </a:bodyPr>
          <a:lstStyle/>
          <a:p>
            <a:r>
              <a:rPr lang="en-GB" dirty="0" smtClean="0">
                <a:solidFill>
                  <a:schemeClr val="tx2"/>
                </a:solidFill>
              </a:rPr>
              <a:t>4. Employer and employee</a:t>
            </a:r>
            <a:endParaRPr lang="en-GB" dirty="0">
              <a:solidFill>
                <a:schemeClr val="tx2"/>
              </a:solidFill>
            </a:endParaRPr>
          </a:p>
        </p:txBody>
      </p:sp>
      <p:pic>
        <p:nvPicPr>
          <p:cNvPr id="22" name="Picture 21"/>
          <p:cNvPicPr>
            <a:picLocks noChangeAspect="1"/>
          </p:cNvPicPr>
          <p:nvPr/>
        </p:nvPicPr>
        <p:blipFill>
          <a:blip r:embed="rId7"/>
          <a:stretch>
            <a:fillRect/>
          </a:stretch>
        </p:blipFill>
        <p:spPr>
          <a:xfrm>
            <a:off x="3149179" y="4803464"/>
            <a:ext cx="2407206" cy="1603624"/>
          </a:xfrm>
          <a:prstGeom prst="rect">
            <a:avLst/>
          </a:prstGeom>
        </p:spPr>
      </p:pic>
      <p:sp>
        <p:nvSpPr>
          <p:cNvPr id="28" name="TextBox 27"/>
          <p:cNvSpPr txBox="1"/>
          <p:nvPr/>
        </p:nvSpPr>
        <p:spPr>
          <a:xfrm>
            <a:off x="3059832" y="6400098"/>
            <a:ext cx="2952328" cy="369332"/>
          </a:xfrm>
          <a:prstGeom prst="rect">
            <a:avLst/>
          </a:prstGeom>
          <a:noFill/>
        </p:spPr>
        <p:txBody>
          <a:bodyPr wrap="square" rtlCol="0">
            <a:spAutoFit/>
          </a:bodyPr>
          <a:lstStyle/>
          <a:p>
            <a:r>
              <a:rPr lang="en-GB" dirty="0" smtClean="0">
                <a:solidFill>
                  <a:schemeClr val="tx2"/>
                </a:solidFill>
              </a:rPr>
              <a:t>5. Brother and sister</a:t>
            </a:r>
            <a:endParaRPr lang="en-GB" dirty="0">
              <a:solidFill>
                <a:schemeClr val="tx2"/>
              </a:solidFill>
            </a:endParaRPr>
          </a:p>
        </p:txBody>
      </p:sp>
      <p:pic>
        <p:nvPicPr>
          <p:cNvPr id="29" name="Picture 28"/>
          <p:cNvPicPr>
            <a:picLocks noChangeAspect="1"/>
          </p:cNvPicPr>
          <p:nvPr/>
        </p:nvPicPr>
        <p:blipFill>
          <a:blip r:embed="rId8"/>
          <a:stretch>
            <a:fillRect/>
          </a:stretch>
        </p:blipFill>
        <p:spPr>
          <a:xfrm>
            <a:off x="5956560" y="4803463"/>
            <a:ext cx="2656928" cy="1594157"/>
          </a:xfrm>
          <a:prstGeom prst="rect">
            <a:avLst/>
          </a:prstGeom>
        </p:spPr>
      </p:pic>
      <p:sp>
        <p:nvSpPr>
          <p:cNvPr id="30" name="TextBox 29"/>
          <p:cNvSpPr txBox="1"/>
          <p:nvPr/>
        </p:nvSpPr>
        <p:spPr>
          <a:xfrm>
            <a:off x="5981904" y="6400098"/>
            <a:ext cx="2952328" cy="369332"/>
          </a:xfrm>
          <a:prstGeom prst="rect">
            <a:avLst/>
          </a:prstGeom>
          <a:noFill/>
        </p:spPr>
        <p:txBody>
          <a:bodyPr wrap="square" rtlCol="0">
            <a:spAutoFit/>
          </a:bodyPr>
          <a:lstStyle/>
          <a:p>
            <a:r>
              <a:rPr lang="en-GB" dirty="0" smtClean="0">
                <a:solidFill>
                  <a:schemeClr val="tx2"/>
                </a:solidFill>
              </a:rPr>
              <a:t>6. Teacher and pupil</a:t>
            </a:r>
            <a:endParaRPr lang="en-GB" dirty="0">
              <a:solidFill>
                <a:schemeClr val="tx2"/>
              </a:solidFill>
            </a:endParaRP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988568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95536" y="1024769"/>
            <a:ext cx="8280920" cy="1815882"/>
          </a:xfrm>
          <a:prstGeom prst="rect">
            <a:avLst/>
          </a:prstGeom>
        </p:spPr>
        <p:txBody>
          <a:bodyPr wrap="square">
            <a:spAutoFit/>
          </a:bodyPr>
          <a:lstStyle/>
          <a:p>
            <a:r>
              <a:rPr lang="en-GB" sz="2800" u="sng" dirty="0" smtClean="0">
                <a:solidFill>
                  <a:schemeClr val="tx2"/>
                </a:solidFill>
              </a:rPr>
              <a:t>Task</a:t>
            </a:r>
          </a:p>
          <a:p>
            <a:endParaRPr lang="en-GB" sz="2800" dirty="0">
              <a:solidFill>
                <a:schemeClr val="tx2"/>
              </a:solidFill>
            </a:endParaRPr>
          </a:p>
          <a:p>
            <a:r>
              <a:rPr lang="en-GB" sz="2800" dirty="0" smtClean="0">
                <a:solidFill>
                  <a:schemeClr val="tx2"/>
                </a:solidFill>
              </a:rPr>
              <a:t>Provide at least one reason why each relationship is important and how it might change over time</a:t>
            </a:r>
          </a:p>
        </p:txBody>
      </p:sp>
      <p:pic>
        <p:nvPicPr>
          <p:cNvPr id="13" name="Picture 12"/>
          <p:cNvPicPr>
            <a:picLocks noChangeAspect="1"/>
          </p:cNvPicPr>
          <p:nvPr/>
        </p:nvPicPr>
        <p:blipFill>
          <a:blip r:embed="rId3"/>
          <a:stretch>
            <a:fillRect/>
          </a:stretch>
        </p:blipFill>
        <p:spPr>
          <a:xfrm>
            <a:off x="395536" y="3062259"/>
            <a:ext cx="1737127" cy="1302845"/>
          </a:xfrm>
          <a:prstGeom prst="rect">
            <a:avLst/>
          </a:prstGeom>
        </p:spPr>
      </p:pic>
      <p:sp>
        <p:nvSpPr>
          <p:cNvPr id="14" name="TextBox 13"/>
          <p:cNvSpPr txBox="1"/>
          <p:nvPr/>
        </p:nvSpPr>
        <p:spPr>
          <a:xfrm>
            <a:off x="251520" y="4368346"/>
            <a:ext cx="2232248" cy="369332"/>
          </a:xfrm>
          <a:prstGeom prst="rect">
            <a:avLst/>
          </a:prstGeom>
          <a:noFill/>
        </p:spPr>
        <p:txBody>
          <a:bodyPr wrap="square" rtlCol="0">
            <a:spAutoFit/>
          </a:bodyPr>
          <a:lstStyle/>
          <a:p>
            <a:r>
              <a:rPr lang="en-GB" dirty="0" smtClean="0">
                <a:solidFill>
                  <a:schemeClr val="tx2"/>
                </a:solidFill>
              </a:rPr>
              <a:t>1. Parent and child</a:t>
            </a:r>
            <a:endParaRPr lang="en-GB" dirty="0">
              <a:solidFill>
                <a:schemeClr val="tx2"/>
              </a:solidFill>
            </a:endParaRPr>
          </a:p>
        </p:txBody>
      </p:sp>
      <p:pic>
        <p:nvPicPr>
          <p:cNvPr id="15" name="Picture 14"/>
          <p:cNvPicPr>
            <a:picLocks noChangeAspect="1"/>
          </p:cNvPicPr>
          <p:nvPr/>
        </p:nvPicPr>
        <p:blipFill rotWithShape="1">
          <a:blip r:embed="rId4"/>
          <a:srcRect t="13746" b="17528"/>
          <a:stretch/>
        </p:blipFill>
        <p:spPr>
          <a:xfrm>
            <a:off x="2483768" y="2852936"/>
            <a:ext cx="3205642" cy="1514645"/>
          </a:xfrm>
          <a:prstGeom prst="rect">
            <a:avLst/>
          </a:prstGeom>
        </p:spPr>
      </p:pic>
      <p:sp>
        <p:nvSpPr>
          <p:cNvPr id="16" name="TextBox 15"/>
          <p:cNvSpPr txBox="1"/>
          <p:nvPr/>
        </p:nvSpPr>
        <p:spPr>
          <a:xfrm>
            <a:off x="2862177" y="4367581"/>
            <a:ext cx="2232248" cy="369332"/>
          </a:xfrm>
          <a:prstGeom prst="rect">
            <a:avLst/>
          </a:prstGeom>
          <a:noFill/>
        </p:spPr>
        <p:txBody>
          <a:bodyPr wrap="square" rtlCol="0">
            <a:spAutoFit/>
          </a:bodyPr>
          <a:lstStyle/>
          <a:p>
            <a:r>
              <a:rPr lang="en-GB" dirty="0" smtClean="0">
                <a:solidFill>
                  <a:schemeClr val="tx2"/>
                </a:solidFill>
              </a:rPr>
              <a:t>2. Friends </a:t>
            </a:r>
            <a:endParaRPr lang="en-GB" dirty="0">
              <a:solidFill>
                <a:schemeClr val="tx2"/>
              </a:solidFill>
            </a:endParaRPr>
          </a:p>
        </p:txBody>
      </p:sp>
      <p:pic>
        <p:nvPicPr>
          <p:cNvPr id="17" name="Picture 16"/>
          <p:cNvPicPr>
            <a:picLocks noChangeAspect="1"/>
          </p:cNvPicPr>
          <p:nvPr/>
        </p:nvPicPr>
        <p:blipFill>
          <a:blip r:embed="rId5"/>
          <a:stretch>
            <a:fillRect/>
          </a:stretch>
        </p:blipFill>
        <p:spPr>
          <a:xfrm>
            <a:off x="6089363" y="2736329"/>
            <a:ext cx="2286000" cy="1628775"/>
          </a:xfrm>
          <a:prstGeom prst="rect">
            <a:avLst/>
          </a:prstGeom>
        </p:spPr>
      </p:pic>
      <p:sp>
        <p:nvSpPr>
          <p:cNvPr id="19" name="TextBox 18"/>
          <p:cNvSpPr txBox="1"/>
          <p:nvPr/>
        </p:nvSpPr>
        <p:spPr>
          <a:xfrm>
            <a:off x="6067819" y="4365104"/>
            <a:ext cx="2631903" cy="369332"/>
          </a:xfrm>
          <a:prstGeom prst="rect">
            <a:avLst/>
          </a:prstGeom>
          <a:noFill/>
        </p:spPr>
        <p:txBody>
          <a:bodyPr wrap="square" rtlCol="0">
            <a:spAutoFit/>
          </a:bodyPr>
          <a:lstStyle/>
          <a:p>
            <a:r>
              <a:rPr lang="en-GB" dirty="0" smtClean="0">
                <a:solidFill>
                  <a:schemeClr val="tx2"/>
                </a:solidFill>
              </a:rPr>
              <a:t>3. Boyfriend and girlfriend</a:t>
            </a:r>
            <a:endParaRPr lang="en-GB" dirty="0">
              <a:solidFill>
                <a:schemeClr val="tx2"/>
              </a:solidFill>
            </a:endParaRPr>
          </a:p>
        </p:txBody>
      </p:sp>
      <p:pic>
        <p:nvPicPr>
          <p:cNvPr id="20" name="Picture 19"/>
          <p:cNvPicPr>
            <a:picLocks noChangeAspect="1"/>
          </p:cNvPicPr>
          <p:nvPr/>
        </p:nvPicPr>
        <p:blipFill>
          <a:blip r:embed="rId6"/>
          <a:stretch>
            <a:fillRect/>
          </a:stretch>
        </p:blipFill>
        <p:spPr>
          <a:xfrm>
            <a:off x="251520" y="4730688"/>
            <a:ext cx="2733675" cy="1676400"/>
          </a:xfrm>
          <a:prstGeom prst="rect">
            <a:avLst/>
          </a:prstGeom>
        </p:spPr>
      </p:pic>
      <p:sp>
        <p:nvSpPr>
          <p:cNvPr id="21" name="TextBox 20"/>
          <p:cNvSpPr txBox="1"/>
          <p:nvPr/>
        </p:nvSpPr>
        <p:spPr>
          <a:xfrm>
            <a:off x="179512" y="6400098"/>
            <a:ext cx="2952328" cy="369332"/>
          </a:xfrm>
          <a:prstGeom prst="rect">
            <a:avLst/>
          </a:prstGeom>
          <a:noFill/>
        </p:spPr>
        <p:txBody>
          <a:bodyPr wrap="square" rtlCol="0">
            <a:spAutoFit/>
          </a:bodyPr>
          <a:lstStyle/>
          <a:p>
            <a:r>
              <a:rPr lang="en-GB" dirty="0" smtClean="0">
                <a:solidFill>
                  <a:schemeClr val="tx2"/>
                </a:solidFill>
              </a:rPr>
              <a:t>4. Employer and employee</a:t>
            </a:r>
            <a:endParaRPr lang="en-GB" dirty="0">
              <a:solidFill>
                <a:schemeClr val="tx2"/>
              </a:solidFill>
            </a:endParaRPr>
          </a:p>
        </p:txBody>
      </p:sp>
      <p:pic>
        <p:nvPicPr>
          <p:cNvPr id="22" name="Picture 21"/>
          <p:cNvPicPr>
            <a:picLocks noChangeAspect="1"/>
          </p:cNvPicPr>
          <p:nvPr/>
        </p:nvPicPr>
        <p:blipFill>
          <a:blip r:embed="rId7"/>
          <a:stretch>
            <a:fillRect/>
          </a:stretch>
        </p:blipFill>
        <p:spPr>
          <a:xfrm>
            <a:off x="3149179" y="4803464"/>
            <a:ext cx="2407206" cy="1603624"/>
          </a:xfrm>
          <a:prstGeom prst="rect">
            <a:avLst/>
          </a:prstGeom>
        </p:spPr>
      </p:pic>
      <p:sp>
        <p:nvSpPr>
          <p:cNvPr id="28" name="TextBox 27"/>
          <p:cNvSpPr txBox="1"/>
          <p:nvPr/>
        </p:nvSpPr>
        <p:spPr>
          <a:xfrm>
            <a:off x="3059832" y="6400098"/>
            <a:ext cx="2952328" cy="369332"/>
          </a:xfrm>
          <a:prstGeom prst="rect">
            <a:avLst/>
          </a:prstGeom>
          <a:noFill/>
        </p:spPr>
        <p:txBody>
          <a:bodyPr wrap="square" rtlCol="0">
            <a:spAutoFit/>
          </a:bodyPr>
          <a:lstStyle/>
          <a:p>
            <a:r>
              <a:rPr lang="en-GB" dirty="0" smtClean="0">
                <a:solidFill>
                  <a:schemeClr val="tx2"/>
                </a:solidFill>
              </a:rPr>
              <a:t>5. Brother and sister</a:t>
            </a:r>
            <a:endParaRPr lang="en-GB" dirty="0">
              <a:solidFill>
                <a:schemeClr val="tx2"/>
              </a:solidFill>
            </a:endParaRPr>
          </a:p>
        </p:txBody>
      </p:sp>
      <p:pic>
        <p:nvPicPr>
          <p:cNvPr id="29" name="Picture 28"/>
          <p:cNvPicPr>
            <a:picLocks noChangeAspect="1"/>
          </p:cNvPicPr>
          <p:nvPr/>
        </p:nvPicPr>
        <p:blipFill>
          <a:blip r:embed="rId8"/>
          <a:stretch>
            <a:fillRect/>
          </a:stretch>
        </p:blipFill>
        <p:spPr>
          <a:xfrm>
            <a:off x="5956560" y="4803463"/>
            <a:ext cx="2656928" cy="1594157"/>
          </a:xfrm>
          <a:prstGeom prst="rect">
            <a:avLst/>
          </a:prstGeom>
        </p:spPr>
      </p:pic>
      <p:sp>
        <p:nvSpPr>
          <p:cNvPr id="30" name="TextBox 29"/>
          <p:cNvSpPr txBox="1"/>
          <p:nvPr/>
        </p:nvSpPr>
        <p:spPr>
          <a:xfrm>
            <a:off x="5981904" y="6400098"/>
            <a:ext cx="2952328" cy="369332"/>
          </a:xfrm>
          <a:prstGeom prst="rect">
            <a:avLst/>
          </a:prstGeom>
          <a:noFill/>
        </p:spPr>
        <p:txBody>
          <a:bodyPr wrap="square" rtlCol="0">
            <a:spAutoFit/>
          </a:bodyPr>
          <a:lstStyle/>
          <a:p>
            <a:r>
              <a:rPr lang="en-GB" dirty="0" smtClean="0">
                <a:solidFill>
                  <a:schemeClr val="tx2"/>
                </a:solidFill>
              </a:rPr>
              <a:t>6. Teacher and pupil</a:t>
            </a:r>
            <a:endParaRPr lang="en-GB" dirty="0">
              <a:solidFill>
                <a:schemeClr val="tx2"/>
              </a:solidFill>
            </a:endParaRP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7882472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523220"/>
          </a:xfrm>
          <a:prstGeom prst="rect">
            <a:avLst/>
          </a:prstGeom>
        </p:spPr>
        <p:txBody>
          <a:bodyPr wrap="square">
            <a:spAutoFit/>
          </a:bodyPr>
          <a:lstStyle/>
          <a:p>
            <a:r>
              <a:rPr lang="en-GB" sz="2800" dirty="0" smtClean="0">
                <a:solidFill>
                  <a:schemeClr val="tx2"/>
                </a:solidFill>
              </a:rPr>
              <a:t>What should you look for in a partner?</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 name="Picture 1"/>
          <p:cNvPicPr>
            <a:picLocks noChangeAspect="1"/>
          </p:cNvPicPr>
          <p:nvPr/>
        </p:nvPicPr>
        <p:blipFill>
          <a:blip r:embed="rId3"/>
          <a:stretch>
            <a:fillRect/>
          </a:stretch>
        </p:blipFill>
        <p:spPr>
          <a:xfrm>
            <a:off x="2861376" y="1760552"/>
            <a:ext cx="2934759" cy="4565181"/>
          </a:xfrm>
          <a:prstGeom prst="rect">
            <a:avLst/>
          </a:prstGeom>
        </p:spPr>
      </p:pic>
      <p:sp>
        <p:nvSpPr>
          <p:cNvPr id="6" name="TextBox 5"/>
          <p:cNvSpPr txBox="1"/>
          <p:nvPr/>
        </p:nvSpPr>
        <p:spPr>
          <a:xfrm>
            <a:off x="6084118" y="5301208"/>
            <a:ext cx="2856850" cy="1200329"/>
          </a:xfrm>
          <a:prstGeom prst="rect">
            <a:avLst/>
          </a:prstGeom>
          <a:noFill/>
        </p:spPr>
        <p:txBody>
          <a:bodyPr wrap="square" rtlCol="0">
            <a:spAutoFit/>
          </a:bodyPr>
          <a:lstStyle/>
          <a:p>
            <a:r>
              <a:rPr lang="en-GB" sz="2400" dirty="0" smtClean="0">
                <a:solidFill>
                  <a:schemeClr val="tx2"/>
                </a:solidFill>
              </a:rPr>
              <a:t>Choose the two most and least important factors</a:t>
            </a:r>
            <a:endParaRPr lang="en-GB" sz="2400" dirty="0">
              <a:solidFill>
                <a:schemeClr val="tx2"/>
              </a:solidFill>
            </a:endParaRPr>
          </a:p>
        </p:txBody>
      </p:sp>
    </p:spTree>
    <p:extLst>
      <p:ext uri="{BB962C8B-B14F-4D97-AF65-F5344CB8AC3E}">
        <p14:creationId xmlns:p14="http://schemas.microsoft.com/office/powerpoint/2010/main" val="256840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1815882"/>
          </a:xfrm>
          <a:prstGeom prst="rect">
            <a:avLst/>
          </a:prstGeom>
        </p:spPr>
        <p:txBody>
          <a:bodyPr wrap="square">
            <a:spAutoFit/>
          </a:bodyPr>
          <a:lstStyle/>
          <a:p>
            <a:r>
              <a:rPr lang="en-GB" sz="2800" dirty="0" smtClean="0">
                <a:solidFill>
                  <a:schemeClr val="tx2"/>
                </a:solidFill>
              </a:rPr>
              <a:t>What are the advantages of marriage?</a:t>
            </a:r>
          </a:p>
          <a:p>
            <a:endParaRPr lang="en-GB" sz="2800" dirty="0">
              <a:solidFill>
                <a:schemeClr val="tx2"/>
              </a:solidFill>
            </a:endParaRPr>
          </a:p>
          <a:p>
            <a:r>
              <a:rPr lang="en-GB" sz="2800" dirty="0" smtClean="0">
                <a:solidFill>
                  <a:schemeClr val="tx2"/>
                </a:solidFill>
              </a:rPr>
              <a:t>Try to think of an advantage for your health, wealth and happiness</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259632" y="3212976"/>
            <a:ext cx="7128792" cy="2862322"/>
          </a:xfrm>
          <a:prstGeom prst="rect">
            <a:avLst/>
          </a:prstGeom>
        </p:spPr>
        <p:txBody>
          <a:bodyPr wrap="square">
            <a:spAutoFit/>
          </a:bodyPr>
          <a:lstStyle/>
          <a:p>
            <a:pPr fontAlgn="base"/>
            <a:r>
              <a:rPr lang="en-GB" b="1" dirty="0">
                <a:solidFill>
                  <a:schemeClr val="tx2"/>
                </a:solidFill>
                <a:latin typeface="Arial" panose="020B0604020202020204" pitchFamily="34" charset="0"/>
              </a:rPr>
              <a:t>Marriage and Health</a:t>
            </a:r>
            <a:endParaRPr lang="en-GB" dirty="0">
              <a:solidFill>
                <a:schemeClr val="tx2"/>
              </a:solidFill>
              <a:latin typeface="Arial" panose="020B0604020202020204" pitchFamily="34" charset="0"/>
            </a:endParaRPr>
          </a:p>
          <a:p>
            <a:pPr fontAlgn="base"/>
            <a:r>
              <a:rPr lang="en-GB" dirty="0">
                <a:solidFill>
                  <a:schemeClr val="tx2"/>
                </a:solidFill>
                <a:latin typeface="Arial" panose="020B0604020202020204" pitchFamily="34" charset="0"/>
              </a:rPr>
              <a:t>• On average, husbands and wives are healthier, happier and enjoy longer lives than those who are not married.</a:t>
            </a:r>
          </a:p>
          <a:p>
            <a:pPr fontAlgn="base"/>
            <a:r>
              <a:rPr lang="en-GB" dirty="0">
                <a:solidFill>
                  <a:schemeClr val="tx2"/>
                </a:solidFill>
                <a:latin typeface="Arial" panose="020B0604020202020204" pitchFamily="34" charset="0"/>
              </a:rPr>
              <a:t>• Men appear to reap the most physical health benefits from marriage and suffer the greatest health consequences if they divorce.</a:t>
            </a:r>
          </a:p>
          <a:p>
            <a:pPr fontAlgn="base"/>
            <a:r>
              <a:rPr lang="en-GB" dirty="0">
                <a:solidFill>
                  <a:schemeClr val="tx2"/>
                </a:solidFill>
                <a:latin typeface="Arial" panose="020B0604020202020204" pitchFamily="34" charset="0"/>
              </a:rPr>
              <a:t>• Married mothers have lower rates of depression than single or cohabiting mothers, probably because they are more likely to receive practical and emotional support from their child’s father and his family.</a:t>
            </a:r>
            <a:endParaRPr lang="en-GB" b="0" i="0" dirty="0">
              <a:solidFill>
                <a:schemeClr val="tx2"/>
              </a:solidFill>
              <a:effectLst/>
              <a:latin typeface="Arial" panose="020B0604020202020204" pitchFamily="34" charset="0"/>
            </a:endParaRPr>
          </a:p>
        </p:txBody>
      </p:sp>
    </p:spTree>
    <p:extLst>
      <p:ext uri="{BB962C8B-B14F-4D97-AF65-F5344CB8AC3E}">
        <p14:creationId xmlns:p14="http://schemas.microsoft.com/office/powerpoint/2010/main" val="231712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1815882"/>
          </a:xfrm>
          <a:prstGeom prst="rect">
            <a:avLst/>
          </a:prstGeom>
        </p:spPr>
        <p:txBody>
          <a:bodyPr wrap="square">
            <a:spAutoFit/>
          </a:bodyPr>
          <a:lstStyle/>
          <a:p>
            <a:r>
              <a:rPr lang="en-GB" sz="2800" dirty="0" smtClean="0">
                <a:solidFill>
                  <a:schemeClr val="tx2"/>
                </a:solidFill>
              </a:rPr>
              <a:t>What are the advantages of marriage?</a:t>
            </a:r>
          </a:p>
          <a:p>
            <a:endParaRPr lang="en-GB" sz="2800" dirty="0">
              <a:solidFill>
                <a:schemeClr val="tx2"/>
              </a:solidFill>
            </a:endParaRPr>
          </a:p>
          <a:p>
            <a:r>
              <a:rPr lang="en-GB" sz="2800" dirty="0" smtClean="0">
                <a:solidFill>
                  <a:schemeClr val="tx2"/>
                </a:solidFill>
              </a:rPr>
              <a:t>Try to think of an advantage for your health, wealth and happiness</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259632" y="3212976"/>
            <a:ext cx="7128792" cy="2031325"/>
          </a:xfrm>
          <a:prstGeom prst="rect">
            <a:avLst/>
          </a:prstGeom>
        </p:spPr>
        <p:txBody>
          <a:bodyPr wrap="square">
            <a:spAutoFit/>
          </a:bodyPr>
          <a:lstStyle/>
          <a:p>
            <a:pPr fontAlgn="base"/>
            <a:r>
              <a:rPr lang="en-GB" b="1" dirty="0">
                <a:solidFill>
                  <a:schemeClr val="tx2"/>
                </a:solidFill>
                <a:latin typeface="Arial" panose="020B0604020202020204" pitchFamily="34" charset="0"/>
                <a:cs typeface="Arial" panose="020B0604020202020204" pitchFamily="34" charset="0"/>
              </a:rPr>
              <a:t>Marriage and Wealth</a:t>
            </a:r>
            <a:endParaRPr lang="en-GB" dirty="0">
              <a:solidFill>
                <a:schemeClr val="tx2"/>
              </a:solidFill>
              <a:latin typeface="Arial" panose="020B0604020202020204" pitchFamily="34" charset="0"/>
              <a:cs typeface="Arial" panose="020B0604020202020204" pitchFamily="34" charset="0"/>
            </a:endParaRPr>
          </a:p>
          <a:p>
            <a:pPr fontAlgn="base"/>
            <a:r>
              <a:rPr lang="en-GB" dirty="0">
                <a:solidFill>
                  <a:schemeClr val="tx2"/>
                </a:solidFill>
                <a:latin typeface="Arial" panose="020B0604020202020204" pitchFamily="34" charset="0"/>
                <a:cs typeface="Arial" panose="020B0604020202020204" pitchFamily="34" charset="0"/>
              </a:rPr>
              <a:t>• Married couples build more wealth on average than singles or cohabiting couples.</a:t>
            </a:r>
          </a:p>
          <a:p>
            <a:pPr fontAlgn="base"/>
            <a:r>
              <a:rPr lang="en-GB" dirty="0">
                <a:solidFill>
                  <a:schemeClr val="tx2"/>
                </a:solidFill>
                <a:latin typeface="Arial" panose="020B0604020202020204" pitchFamily="34" charset="0"/>
                <a:cs typeface="Arial" panose="020B0604020202020204" pitchFamily="34" charset="0"/>
              </a:rPr>
              <a:t>• Married men earn more money than do single men with similar education and job histories.</a:t>
            </a:r>
          </a:p>
          <a:p>
            <a:pPr fontAlgn="base"/>
            <a:r>
              <a:rPr lang="en-GB" dirty="0">
                <a:solidFill>
                  <a:schemeClr val="tx2"/>
                </a:solidFill>
                <a:latin typeface="Arial" panose="020B0604020202020204" pitchFamily="34" charset="0"/>
                <a:cs typeface="Arial" panose="020B0604020202020204" pitchFamily="34" charset="0"/>
              </a:rPr>
              <a:t>• Married women are economically better off than divorced, cohabiting or never-married women.</a:t>
            </a:r>
          </a:p>
        </p:txBody>
      </p:sp>
    </p:spTree>
    <p:extLst>
      <p:ext uri="{BB962C8B-B14F-4D97-AF65-F5344CB8AC3E}">
        <p14:creationId xmlns:p14="http://schemas.microsoft.com/office/powerpoint/2010/main" val="12568853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1815882"/>
          </a:xfrm>
          <a:prstGeom prst="rect">
            <a:avLst/>
          </a:prstGeom>
        </p:spPr>
        <p:txBody>
          <a:bodyPr wrap="square">
            <a:spAutoFit/>
          </a:bodyPr>
          <a:lstStyle/>
          <a:p>
            <a:r>
              <a:rPr lang="en-GB" sz="2800" dirty="0" smtClean="0">
                <a:solidFill>
                  <a:schemeClr val="tx2"/>
                </a:solidFill>
              </a:rPr>
              <a:t>What are the advantages of marriage?</a:t>
            </a:r>
          </a:p>
          <a:p>
            <a:endParaRPr lang="en-GB" sz="2800" dirty="0">
              <a:solidFill>
                <a:schemeClr val="tx2"/>
              </a:solidFill>
            </a:endParaRPr>
          </a:p>
          <a:p>
            <a:r>
              <a:rPr lang="en-GB" sz="2800" dirty="0" smtClean="0">
                <a:solidFill>
                  <a:schemeClr val="tx2"/>
                </a:solidFill>
              </a:rPr>
              <a:t>Try to think of an advantage for your health, wealth and happiness</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259632" y="3212976"/>
            <a:ext cx="7128792" cy="2862322"/>
          </a:xfrm>
          <a:prstGeom prst="rect">
            <a:avLst/>
          </a:prstGeom>
        </p:spPr>
        <p:txBody>
          <a:bodyPr wrap="square">
            <a:spAutoFit/>
          </a:bodyPr>
          <a:lstStyle/>
          <a:p>
            <a:pPr fontAlgn="base"/>
            <a:r>
              <a:rPr lang="en-GB" b="1" dirty="0">
                <a:solidFill>
                  <a:schemeClr val="tx2"/>
                </a:solidFill>
                <a:latin typeface="Arial" panose="020B0604020202020204" pitchFamily="34" charset="0"/>
                <a:cs typeface="Arial" panose="020B0604020202020204" pitchFamily="34" charset="0"/>
              </a:rPr>
              <a:t>Marriage and Children</a:t>
            </a:r>
            <a:endParaRPr lang="en-GB" dirty="0">
              <a:solidFill>
                <a:schemeClr val="tx2"/>
              </a:solidFill>
              <a:latin typeface="Arial" panose="020B0604020202020204" pitchFamily="34" charset="0"/>
              <a:cs typeface="Arial" panose="020B0604020202020204" pitchFamily="34" charset="0"/>
            </a:endParaRPr>
          </a:p>
          <a:p>
            <a:pPr fontAlgn="base"/>
            <a:r>
              <a:rPr lang="en-GB" dirty="0">
                <a:solidFill>
                  <a:schemeClr val="tx2"/>
                </a:solidFill>
                <a:latin typeface="Arial" panose="020B0604020202020204" pitchFamily="34" charset="0"/>
                <a:cs typeface="Arial" panose="020B0604020202020204" pitchFamily="34" charset="0"/>
              </a:rPr>
              <a:t>Children raised by their own married mother and father are:</a:t>
            </a:r>
          </a:p>
          <a:p>
            <a:pPr fontAlgn="base"/>
            <a:r>
              <a:rPr lang="en-GB" dirty="0">
                <a:solidFill>
                  <a:schemeClr val="tx2"/>
                </a:solidFill>
                <a:latin typeface="Arial" panose="020B0604020202020204" pitchFamily="34" charset="0"/>
                <a:cs typeface="Arial" panose="020B0604020202020204" pitchFamily="34" charset="0"/>
              </a:rPr>
              <a:t>• Less likely to be poor or to experience persistent economic insecurity</a:t>
            </a:r>
          </a:p>
          <a:p>
            <a:pPr fontAlgn="base"/>
            <a:r>
              <a:rPr lang="en-GB" dirty="0">
                <a:solidFill>
                  <a:schemeClr val="tx2"/>
                </a:solidFill>
                <a:latin typeface="Arial" panose="020B0604020202020204" pitchFamily="34" charset="0"/>
                <a:cs typeface="Arial" panose="020B0604020202020204" pitchFamily="34" charset="0"/>
              </a:rPr>
              <a:t>• More likely to stay in school, have fewer </a:t>
            </a:r>
            <a:r>
              <a:rPr lang="en-GB" dirty="0" err="1">
                <a:solidFill>
                  <a:schemeClr val="tx2"/>
                </a:solidFill>
                <a:latin typeface="Arial" panose="020B0604020202020204" pitchFamily="34" charset="0"/>
                <a:cs typeface="Arial" panose="020B0604020202020204" pitchFamily="34" charset="0"/>
              </a:rPr>
              <a:t>behavioral</a:t>
            </a:r>
            <a:r>
              <a:rPr lang="en-GB" dirty="0">
                <a:solidFill>
                  <a:schemeClr val="tx2"/>
                </a:solidFill>
                <a:latin typeface="Arial" panose="020B0604020202020204" pitchFamily="34" charset="0"/>
                <a:cs typeface="Arial" panose="020B0604020202020204" pitchFamily="34" charset="0"/>
              </a:rPr>
              <a:t> and attendance problems, and earn four-year college degrees</a:t>
            </a:r>
          </a:p>
          <a:p>
            <a:pPr fontAlgn="base"/>
            <a:r>
              <a:rPr lang="en-GB" dirty="0">
                <a:solidFill>
                  <a:schemeClr val="tx2"/>
                </a:solidFill>
                <a:latin typeface="Arial" panose="020B0604020202020204" pitchFamily="34" charset="0"/>
                <a:cs typeface="Arial" panose="020B0604020202020204" pitchFamily="34" charset="0"/>
              </a:rPr>
              <a:t>• Less vulnerable to serious emotional illness, depression and suicide</a:t>
            </a:r>
          </a:p>
          <a:p>
            <a:pPr fontAlgn="base"/>
            <a:r>
              <a:rPr lang="en-GB" dirty="0">
                <a:solidFill>
                  <a:schemeClr val="tx2"/>
                </a:solidFill>
                <a:latin typeface="Arial" panose="020B0604020202020204" pitchFamily="34" charset="0"/>
                <a:cs typeface="Arial" panose="020B0604020202020204" pitchFamily="34" charset="0"/>
              </a:rPr>
              <a:t>• More likely to have positive attitudes towards marriage and greater success in forming lasting marriages</a:t>
            </a:r>
          </a:p>
        </p:txBody>
      </p:sp>
    </p:spTree>
    <p:extLst>
      <p:ext uri="{BB962C8B-B14F-4D97-AF65-F5344CB8AC3E}">
        <p14:creationId xmlns:p14="http://schemas.microsoft.com/office/powerpoint/2010/main" val="3318821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1815882"/>
          </a:xfrm>
          <a:prstGeom prst="rect">
            <a:avLst/>
          </a:prstGeom>
        </p:spPr>
        <p:txBody>
          <a:bodyPr wrap="square">
            <a:spAutoFit/>
          </a:bodyPr>
          <a:lstStyle/>
          <a:p>
            <a:r>
              <a:rPr lang="en-GB" sz="2800" dirty="0" smtClean="0">
                <a:solidFill>
                  <a:schemeClr val="tx2"/>
                </a:solidFill>
              </a:rPr>
              <a:t>What are the advantages of marriage?</a:t>
            </a:r>
          </a:p>
          <a:p>
            <a:endParaRPr lang="en-GB" sz="2800" dirty="0">
              <a:solidFill>
                <a:schemeClr val="tx2"/>
              </a:solidFill>
            </a:endParaRPr>
          </a:p>
          <a:p>
            <a:r>
              <a:rPr lang="en-GB" sz="2800" dirty="0" smtClean="0">
                <a:solidFill>
                  <a:schemeClr val="tx2"/>
                </a:solidFill>
              </a:rPr>
              <a:t>Try to think of an advantage for your health, wealth and happiness</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259632" y="3212976"/>
            <a:ext cx="7128792" cy="2585323"/>
          </a:xfrm>
          <a:prstGeom prst="rect">
            <a:avLst/>
          </a:prstGeom>
        </p:spPr>
        <p:txBody>
          <a:bodyPr wrap="square">
            <a:spAutoFit/>
          </a:bodyPr>
          <a:lstStyle/>
          <a:p>
            <a:pPr fontAlgn="base"/>
            <a:r>
              <a:rPr lang="en-GB" b="1" dirty="0">
                <a:solidFill>
                  <a:schemeClr val="tx2"/>
                </a:solidFill>
                <a:latin typeface="Arial" panose="020B0604020202020204" pitchFamily="34" charset="0"/>
                <a:cs typeface="Arial" panose="020B0604020202020204" pitchFamily="34" charset="0"/>
              </a:rPr>
              <a:t>Marriage and Crime/Domestic Violence</a:t>
            </a:r>
            <a:endParaRPr lang="en-GB" dirty="0">
              <a:solidFill>
                <a:schemeClr val="tx2"/>
              </a:solidFill>
              <a:latin typeface="Arial" panose="020B0604020202020204" pitchFamily="34" charset="0"/>
              <a:cs typeface="Arial" panose="020B0604020202020204" pitchFamily="34" charset="0"/>
            </a:endParaRPr>
          </a:p>
          <a:p>
            <a:pPr fontAlgn="base"/>
            <a:r>
              <a:rPr lang="en-GB" dirty="0">
                <a:solidFill>
                  <a:schemeClr val="tx2"/>
                </a:solidFill>
                <a:latin typeface="Arial" panose="020B0604020202020204" pitchFamily="34" charset="0"/>
                <a:cs typeface="Arial" panose="020B0604020202020204" pitchFamily="34" charset="0"/>
              </a:rPr>
              <a:t>• Married women are at lower risk for domestic violence than women in cohabiting or dating relationships.</a:t>
            </a:r>
          </a:p>
          <a:p>
            <a:pPr fontAlgn="base"/>
            <a:r>
              <a:rPr lang="en-GB" dirty="0">
                <a:solidFill>
                  <a:schemeClr val="tx2"/>
                </a:solidFill>
                <a:latin typeface="Arial" panose="020B0604020202020204" pitchFamily="34" charset="0"/>
                <a:cs typeface="Arial" panose="020B0604020202020204" pitchFamily="34" charset="0"/>
              </a:rPr>
              <a:t>• Boys raised in single-parent homes are more likely to engage in criminal and delinquent </a:t>
            </a:r>
            <a:r>
              <a:rPr lang="en-GB" dirty="0" err="1">
                <a:solidFill>
                  <a:schemeClr val="tx2"/>
                </a:solidFill>
                <a:latin typeface="Arial" panose="020B0604020202020204" pitchFamily="34" charset="0"/>
                <a:cs typeface="Arial" panose="020B0604020202020204" pitchFamily="34" charset="0"/>
              </a:rPr>
              <a:t>behavior</a:t>
            </a:r>
            <a:r>
              <a:rPr lang="en-GB" dirty="0">
                <a:solidFill>
                  <a:schemeClr val="tx2"/>
                </a:solidFill>
                <a:latin typeface="Arial" panose="020B0604020202020204" pitchFamily="34" charset="0"/>
                <a:cs typeface="Arial" panose="020B0604020202020204" pitchFamily="34" charset="0"/>
              </a:rPr>
              <a:t> than those raised by two married biological parents.</a:t>
            </a:r>
          </a:p>
          <a:p>
            <a:pPr fontAlgn="base"/>
            <a:r>
              <a:rPr lang="en-GB" dirty="0">
                <a:solidFill>
                  <a:schemeClr val="tx2"/>
                </a:solidFill>
                <a:latin typeface="Arial" panose="020B0604020202020204" pitchFamily="34" charset="0"/>
                <a:cs typeface="Arial" panose="020B0604020202020204" pitchFamily="34" charset="0"/>
              </a:rPr>
              <a:t>• Married women are significantly less likely to be the victims of violent crime than single or divorced women. Married men are less likely to perpetrate violent crimes than unmarried men.</a:t>
            </a:r>
          </a:p>
        </p:txBody>
      </p:sp>
    </p:spTree>
    <p:extLst>
      <p:ext uri="{BB962C8B-B14F-4D97-AF65-F5344CB8AC3E}">
        <p14:creationId xmlns:p14="http://schemas.microsoft.com/office/powerpoint/2010/main" val="15114791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435417" y="1095884"/>
            <a:ext cx="8280920" cy="1815882"/>
          </a:xfrm>
          <a:prstGeom prst="rect">
            <a:avLst/>
          </a:prstGeom>
        </p:spPr>
        <p:txBody>
          <a:bodyPr wrap="square">
            <a:spAutoFit/>
          </a:bodyPr>
          <a:lstStyle/>
          <a:p>
            <a:r>
              <a:rPr lang="en-GB" sz="2800" dirty="0" smtClean="0">
                <a:solidFill>
                  <a:schemeClr val="tx2"/>
                </a:solidFill>
              </a:rPr>
              <a:t>What are the advantages of marriage?</a:t>
            </a:r>
          </a:p>
          <a:p>
            <a:endParaRPr lang="en-GB" sz="2800" dirty="0">
              <a:solidFill>
                <a:schemeClr val="tx2"/>
              </a:solidFill>
            </a:endParaRPr>
          </a:p>
          <a:p>
            <a:r>
              <a:rPr lang="en-GB" sz="2800" dirty="0" smtClean="0">
                <a:solidFill>
                  <a:schemeClr val="tx2"/>
                </a:solidFill>
              </a:rPr>
              <a:t>Try to think of an advantage for your health, wealth and happiness</a:t>
            </a: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259632" y="3212976"/>
            <a:ext cx="7128792" cy="2585323"/>
          </a:xfrm>
          <a:prstGeom prst="rect">
            <a:avLst/>
          </a:prstGeom>
        </p:spPr>
        <p:txBody>
          <a:bodyPr wrap="square">
            <a:spAutoFit/>
          </a:bodyPr>
          <a:lstStyle/>
          <a:p>
            <a:pPr fontAlgn="base"/>
            <a:r>
              <a:rPr lang="en-GB" b="1" dirty="0">
                <a:solidFill>
                  <a:schemeClr val="tx2"/>
                </a:solidFill>
                <a:latin typeface="Arial" panose="020B0604020202020204" pitchFamily="34" charset="0"/>
                <a:cs typeface="Arial" panose="020B0604020202020204" pitchFamily="34" charset="0"/>
              </a:rPr>
              <a:t>Marriage and Society</a:t>
            </a:r>
            <a:endParaRPr lang="en-GB" dirty="0">
              <a:solidFill>
                <a:schemeClr val="tx2"/>
              </a:solidFill>
              <a:latin typeface="Arial" panose="020B0604020202020204" pitchFamily="34" charset="0"/>
              <a:cs typeface="Arial" panose="020B0604020202020204" pitchFamily="34" charset="0"/>
            </a:endParaRPr>
          </a:p>
          <a:p>
            <a:pPr fontAlgn="base"/>
            <a:r>
              <a:rPr lang="en-GB" dirty="0">
                <a:solidFill>
                  <a:schemeClr val="tx2"/>
                </a:solidFill>
                <a:latin typeface="Arial" panose="020B0604020202020204" pitchFamily="34" charset="0"/>
                <a:cs typeface="Arial" panose="020B0604020202020204" pitchFamily="34" charset="0"/>
              </a:rPr>
              <a:t>• The institution of marriage reliably creates the social, economic and affective conditions for effective parenting.</a:t>
            </a:r>
          </a:p>
          <a:p>
            <a:pPr fontAlgn="base"/>
            <a:r>
              <a:rPr lang="en-GB" dirty="0">
                <a:solidFill>
                  <a:schemeClr val="tx2"/>
                </a:solidFill>
                <a:latin typeface="Arial" panose="020B0604020202020204" pitchFamily="34" charset="0"/>
                <a:cs typeface="Arial" panose="020B0604020202020204" pitchFamily="34" charset="0"/>
              </a:rPr>
              <a:t>• Being married changes people’s lifestyles and habits in ways that are personally and socially beneficial. Marriage is a “seedbed” of prosocial </a:t>
            </a:r>
            <a:r>
              <a:rPr lang="en-GB" dirty="0" err="1">
                <a:solidFill>
                  <a:schemeClr val="tx2"/>
                </a:solidFill>
                <a:latin typeface="Arial" panose="020B0604020202020204" pitchFamily="34" charset="0"/>
                <a:cs typeface="Arial" panose="020B0604020202020204" pitchFamily="34" charset="0"/>
              </a:rPr>
              <a:t>behavior</a:t>
            </a:r>
            <a:r>
              <a:rPr lang="en-GB" dirty="0">
                <a:solidFill>
                  <a:schemeClr val="tx2"/>
                </a:solidFill>
                <a:latin typeface="Arial" panose="020B0604020202020204" pitchFamily="34" charset="0"/>
                <a:cs typeface="Arial" panose="020B0604020202020204" pitchFamily="34" charset="0"/>
              </a:rPr>
              <a:t>.</a:t>
            </a:r>
          </a:p>
          <a:p>
            <a:pPr fontAlgn="base"/>
            <a:r>
              <a:rPr lang="en-GB" dirty="0">
                <a:solidFill>
                  <a:schemeClr val="tx2"/>
                </a:solidFill>
                <a:latin typeface="Arial" panose="020B0604020202020204" pitchFamily="34" charset="0"/>
                <a:cs typeface="Arial" panose="020B0604020202020204" pitchFamily="34" charset="0"/>
              </a:rPr>
              <a:t>• Marriage generates social capital. The social bonds created through marriage yield benefits not only for the family but for others as well, including the larger society.</a:t>
            </a:r>
          </a:p>
        </p:txBody>
      </p:sp>
    </p:spTree>
    <p:extLst>
      <p:ext uri="{BB962C8B-B14F-4D97-AF65-F5344CB8AC3E}">
        <p14:creationId xmlns:p14="http://schemas.microsoft.com/office/powerpoint/2010/main" val="23538806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a:hlinkClick r:id="rId3"/>
          </p:cNvPr>
          <p:cNvPicPr>
            <a:picLocks noChangeAspect="1"/>
          </p:cNvPicPr>
          <p:nvPr/>
        </p:nvPicPr>
        <p:blipFill rotWithShape="1">
          <a:blip r:embed="rId4"/>
          <a:srcRect l="2958" t="14563" r="33397" b="11610"/>
          <a:stretch/>
        </p:blipFill>
        <p:spPr>
          <a:xfrm>
            <a:off x="971600" y="1122722"/>
            <a:ext cx="7331462" cy="4781388"/>
          </a:xfrm>
          <a:prstGeom prst="rect">
            <a:avLst/>
          </a:prstGeom>
        </p:spPr>
      </p:pic>
      <p:sp>
        <p:nvSpPr>
          <p:cNvPr id="8" name="TextBox 7"/>
          <p:cNvSpPr txBox="1"/>
          <p:nvPr/>
        </p:nvSpPr>
        <p:spPr>
          <a:xfrm>
            <a:off x="971600" y="6021288"/>
            <a:ext cx="7272808" cy="523220"/>
          </a:xfrm>
          <a:prstGeom prst="rect">
            <a:avLst/>
          </a:prstGeom>
          <a:noFill/>
        </p:spPr>
        <p:txBody>
          <a:bodyPr wrap="square" rtlCol="0">
            <a:spAutoFit/>
          </a:bodyPr>
          <a:lstStyle/>
          <a:p>
            <a:r>
              <a:rPr lang="en-GB" sz="2800" dirty="0" smtClean="0">
                <a:solidFill>
                  <a:schemeClr val="tx2"/>
                </a:solidFill>
              </a:rPr>
              <a:t>Watch the clip and read the worksheet provided</a:t>
            </a:r>
            <a:endParaRPr lang="en-GB" sz="2800" dirty="0">
              <a:solidFill>
                <a:schemeClr val="tx2"/>
              </a:solidFill>
            </a:endParaRPr>
          </a:p>
        </p:txBody>
      </p:sp>
    </p:spTree>
    <p:extLst>
      <p:ext uri="{BB962C8B-B14F-4D97-AF65-F5344CB8AC3E}">
        <p14:creationId xmlns:p14="http://schemas.microsoft.com/office/powerpoint/2010/main" val="66665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5200621" y="86277"/>
            <a:ext cx="406348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Ground Rules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3" name="Rectangle 22"/>
          <p:cNvSpPr/>
          <p:nvPr/>
        </p:nvSpPr>
        <p:spPr>
          <a:xfrm>
            <a:off x="5215980" y="86277"/>
            <a:ext cx="4032771"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24" name="Picture 2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25" name="Rectangle 24"/>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aphicFrame>
        <p:nvGraphicFramePr>
          <p:cNvPr id="2" name="Table 1"/>
          <p:cNvGraphicFramePr>
            <a:graphicFrameLocks noGrp="1"/>
          </p:cNvGraphicFramePr>
          <p:nvPr>
            <p:extLst>
              <p:ext uri="{D42A27DB-BD31-4B8C-83A1-F6EECF244321}">
                <p14:modId xmlns:p14="http://schemas.microsoft.com/office/powerpoint/2010/main" val="3665376545"/>
              </p:ext>
            </p:extLst>
          </p:nvPr>
        </p:nvGraphicFramePr>
        <p:xfrm>
          <a:off x="539552" y="1397000"/>
          <a:ext cx="8136904" cy="4876800"/>
        </p:xfrm>
        <a:graphic>
          <a:graphicData uri="http://schemas.openxmlformats.org/drawingml/2006/table">
            <a:tbl>
              <a:tblPr firstRow="1" bandRow="1">
                <a:tableStyleId>{5C22544A-7EE6-4342-B048-85BDC9FD1C3A}</a:tableStyleId>
              </a:tblPr>
              <a:tblGrid>
                <a:gridCol w="4068452"/>
                <a:gridCol w="4068452"/>
              </a:tblGrid>
              <a:tr h="370840">
                <a:tc>
                  <a:txBody>
                    <a:bodyPr/>
                    <a:lstStyle/>
                    <a:p>
                      <a:r>
                        <a:rPr lang="en-GB" sz="2800" dirty="0" smtClean="0"/>
                        <a:t>Healthy relationship</a:t>
                      </a:r>
                      <a:endParaRPr lang="en-GB" sz="2800" dirty="0"/>
                    </a:p>
                  </a:txBody>
                  <a:tcPr/>
                </a:tc>
                <a:tc>
                  <a:txBody>
                    <a:bodyPr/>
                    <a:lstStyle/>
                    <a:p>
                      <a:r>
                        <a:rPr lang="en-GB" sz="2800" dirty="0" smtClean="0"/>
                        <a:t>Unhealthy relationship</a:t>
                      </a:r>
                      <a:endParaRPr lang="en-GB" sz="2800" dirty="0"/>
                    </a:p>
                  </a:txBody>
                  <a:tcPr/>
                </a:tc>
              </a:tr>
              <a:tr h="370840">
                <a:tc>
                  <a:txBody>
                    <a:bodyPr/>
                    <a:lstStyle/>
                    <a:p>
                      <a:endParaRPr lang="en-GB" sz="2800" dirty="0" smtClean="0"/>
                    </a:p>
                    <a:p>
                      <a:endParaRPr lang="en-GB" sz="2800" dirty="0" smtClean="0"/>
                    </a:p>
                    <a:p>
                      <a:endParaRPr lang="en-GB" sz="2800" dirty="0" smtClean="0"/>
                    </a:p>
                    <a:p>
                      <a:endParaRPr lang="en-GB" sz="2800" dirty="0" smtClean="0"/>
                    </a:p>
                    <a:p>
                      <a:endParaRPr lang="en-GB" sz="2800" dirty="0" smtClean="0"/>
                    </a:p>
                    <a:p>
                      <a:endParaRPr lang="en-GB" sz="2800" dirty="0" smtClean="0"/>
                    </a:p>
                    <a:p>
                      <a:endParaRPr lang="en-GB" sz="2800" dirty="0" smtClean="0"/>
                    </a:p>
                    <a:p>
                      <a:endParaRPr lang="en-GB" sz="2800" dirty="0" smtClean="0"/>
                    </a:p>
                    <a:p>
                      <a:endParaRPr lang="en-GB" sz="2800" dirty="0" smtClean="0"/>
                    </a:p>
                    <a:p>
                      <a:endParaRPr lang="en-GB" sz="2800" dirty="0"/>
                    </a:p>
                  </a:txBody>
                  <a:tcPr/>
                </a:tc>
                <a:tc>
                  <a:txBody>
                    <a:bodyPr/>
                    <a:lstStyle/>
                    <a:p>
                      <a:endParaRPr lang="en-GB" sz="2800" dirty="0"/>
                    </a:p>
                  </a:txBody>
                  <a:tcPr/>
                </a:tc>
              </a:tr>
            </a:tbl>
          </a:graphicData>
        </a:graphic>
      </p:graphicFrame>
    </p:spTree>
    <p:extLst>
      <p:ext uri="{BB962C8B-B14F-4D97-AF65-F5344CB8AC3E}">
        <p14:creationId xmlns:p14="http://schemas.microsoft.com/office/powerpoint/2010/main" val="30366903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5" name="Rectangle 4"/>
          <p:cNvSpPr/>
          <p:nvPr/>
        </p:nvSpPr>
        <p:spPr>
          <a:xfrm>
            <a:off x="2411760" y="86277"/>
            <a:ext cx="6644896"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Contraception</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 name="AutoShape 2" descr="data:image/jpeg;base64,/9j/4AAQSkZJRgABAQAAAQABAAD/2wCEAAkGBxAQDw4ODxAQDw0QEA8PDw8PEA8MDw8OFBQWFhUUFBQYHiggGBolHRQUIjEhJikrLi4uFyAzODMsNzQtLi0BCgoKDg0OGxAPGzcdHBwuKywsLCw2NSwsLCwsMjcsLCwsLCw3LCwsLCwsLCssLCwsLC4sLCwsLC0sLi0sLCwrLP/AABEIANsA5wMBEQACEQEDEQH/xAAcAAEAAgMBAQEAAAAAAAAAAAAAAQIDBAUHBgj/xABDEAACAQIBBwgHBAgHAQAAAAAAAQIDEQQFBhIhMVFxExQyUlOSodEHNEFhdJOzFkKRsRciI2JjgbLwJDNzosHh8RX/xAAaAQEAAgMBAAAAAAAAAAAAAAAAAQIDBAUG/8QAKREBAAECBQQBBQEBAQAAAAAAAAECAxETFDEyBDNRcSESQWGB8CJCBf/aAAwDAQACEQMRAD8A9xAAAAAAAAAAAAAAAAAAAAAAAAAAAAAAAAAAAAAAAAABgeJWyz8DTq66iJmMJ+GSLcnOlufgV19vxJlSc6W5+A19vxJlSc6W5+A19vxJlSc6W5+A19vxJlSc6W5+A19vxJlSc6W5+A19vxJlSc6W5+A19vxJlSc6W5+A19vxJlSc6W5+A19vxJlSc6W5+A19vxJlSc6W5+A19vxJlSc6W5+A19vxJlSc6W5+A19vxJlSc6W5+A19vxJlSc6W5+A19vxJlSc6W5+A19vxJlSc6W5+A19vxJlSmGITaVnr4F6OsorqimIn5RNuYjFmNtQAAAAACsmAS9oFgAHPntfFnn7nOfctqNlSiS5MU4mIJpwMQgAAAAAECC0/CElUgAAAJiMRFyfp8IxSVSvQ6UeJn6bu0q18Zb53GsAAAACGwIS3gWAAAOfPa+LPP3Oc+5bUbKlEoZkjb4QCdvkSY0gAAAAgtshJVIAAAAIZej7wiQt8oSjHO6y9DpR4mbpu7SrXxlvncawAAAAKpbwLAAABgc5vWzz9znV7ltRsgokAAAAAABBOOECSAAAAAAAAGIAXodKPEz9N3aVa+Mt87jWAIYEgAAAAAAhgc48/c51e5bUbBRIAAAAAAAAAAAAAAAAAAL0OlHiZ+m7tKtfGW+dxrAAAAAAAAACJbGBzUefuc6vctqNklEgAAAAAAAAAAAAAAAAAAvQ6UeJn6bu0q18Zb53GsAAAAAAAAAK1H+q+DA5tN6lwR5+7zq9y2o2WKJAAAAAAAAAAAAAAAAAABeh0o8TP03dpVr4y3zuNYAAAAAAAAAYsS7Qk/cwOdh3eEHvjH8jz9znPuW1TsyFEgAYATMYAQAAAAAAAAAAAAACcPgXodKPEzdN3aVa+Mt87jWAAAABWTAqm/wC1ZMC6YEgauU52o1H+6wNDAO9Gi99Om/8Aajz93nPuW1TszlEgEFscEJKpAAAAI+RFzLhCElKowTAVAAAAAQy0fG6EkTOKV6HSjxM3Td2lWvjLfO41gAAAAVkgIUX/AOgWSAkDl5yVNHC1X+6wNfJTvh8O/wCDS/oR5+5zn3Lap2bRRKC2yElUgAAAACJwEGTGECRSqrFKSAAAAIZaI8iURM4gQL0OlHiZ+m7tKtfGW+dxrAAAAAAAAAD57Pmro4Op70wL5Gf+Fwv+hR/oiefuc59y2qdm4VicEhAAAAAAAAAAAAAAACZxAABeh0o8TP03dpVr4y3zuNYAAAAAAAAAfHekqtbCyW9AdLIfquF+HofTiefuc59y2qdm6USAAAAAAAAAAAAAAAAAAC9DpR4mfpu7SrXxlvncawAAAAAAAAA879KmItS0fcB9JkL1TCfD0PpxPP3Oc+5bVOzeKJAAAAAAAAAAAAAAAAAABeh0o8TP03dpVr4y3zuNYAAAAAAAAAeR+lbE3biB95kH1PCfDYf6cTz9znPuW1Ts3iiQAAAAAAAAAAAAAAAAAAXodKPEz9N3aVa+Mt87jWAAAAAAhsCE/wAAIqytFv3AeGekrFaVWS4geq5A9Twfw2H+nE8/c5z7ltU7N8okAAAAAAAAAQWwiN0JKpAAAAAGEgBeh0o8TP03dpVr4y3zuNYAAAAACu0CwGplSro0pP3Afn7PStp1Z8WB7XkD1PB/DYf6cTz9znPuW1Ts3yiUMyx8QgQnYSYkgAAAAFojD5ArM4gAAAADL0/eUSguhKMUxhKy9DpR4mbpu7SrXxlvncawAAAAK7eAFgAHCzqxGjRlwA8Cy5PSqTfED3rIPqmE+GofTiefuc59y2qdm8USWLRVgYFiJqxAgAAACC0R9xJEziBAAAAAATE4CLE/V4MElReh0o8TP03dpVr4y3zuNYAhsCQAAAAYHwuf+M0YNXA8axTu5PiB7/kL1TCfD0PpxPP3Oc+5bVOzeKJAAAAAAAAAAAAAAAAAABeh0o8TP03dpVr4y3zuNYAAAAAABStKybA8j9IOOvJxuB59L2gfoHIfquF+HofTiefuc59y2qdm6USAAAAAAAAAAAAAAAAAAC9DpR4mfpu7SrXxlvncawAAAAAADn5ZxGhTk/cB4ZnPi+Uqy4gcJgfT4fP3H04QpxnS0YRjCN6UW9GKSXgjVno7UzjK/wBcr/pDyj16XyYkaK0ZlQ/SJlHr0vkxGitGZUfpEyj16XyYjRWjMqF6Q8o9el8mI0VozKll6Qso9el8mI0VozKkr0gZS61L5MRorRmVLLP7KXWpfJiNFaMypKz7yn1qXyUNFaMyU/brKfWpfJiNFaMypP25yn1qXyYjRWjMqR9usp9al8mI0VozKh595T61L5MRorRmVKvP7KXWpfJiNFaMypV+kDKXWpfJiNFaMyo/SDlHr0vkxGitGZU7ObueuKrVFGtKDT3U1EaK0ZlT03CRjOKlvW8aK14MypsRoRTuvzLUdLbpqiqN4JrmfhlNlQAAAAAAwPjc+Mo6FNq/sA8YxlXSm37wMFgLxpN7EBsU8BN7IsDdoZv1ZfdYHSw+aFWXsYHTw+Y03tQHRo5h70BvUsxI+1AbdPMinuAzxzMpbkBlWZ1LcgJ+x9LcgIeZ1LcgMU8y6W5AYKmZFPcBqVcxI+xAaFfMPcgMWDzQqUqikk9TA9IyRTcYKL22A6AAAAAAAIbsBhxFa0W7AeSZ7YuVWbjG71gfN4TIFWo+iwPocn5kzla6A+lwGY8Va6A7uFzWpR+6gOlRyRSj91AZ44WC1JIDNGkl7AL6KAWAkABXS9wEpgSAAARYCNFAUlTQF4QsBYAAAAAAFZ+xgauLpaUbLwA4X2YjKbnJbXcDrYXI9OGyKA34UYrYgLpASBVv2ICUgJAAAAEMDH/0uAF4eQFgAAABDYBICQAAAAAAAACwAAAAARIAkBIAAAAAAAAAAAAAKpbwLAAAAAAA4mVsbWozpwg9NzTdnGN7o53WdVdtV00W4ifq8/0KzMw1P/rYhSpqTjozlGOlHQmtb9zNfXdRTVTFURhVMR8fn9o+qXRnlGEZSjOtKLje7cINWTab1Xtse2x2V1XlWmrXrys1dSdOya1a9mzW9f8AbAsqQaUlWm4NxWkqSa/WUmtVr/dAz4fFRqScIVpOSV/8uytfe1Z+z8GBs8lPtH3YeQDkp9o+7Dy4gOSn2j7sPIByU+0fdh5cAHJT7R92HkA5KfaPuw8uIDkp9o+7DyAclPtH3YeXAByU+0fdh5AOSn2j7sPLiA5KfaPuw8gHJT7R92HlwAwYuOIir0npvc9CL/K3876vfsMV2bkR/iMf7+9flEqYXETm7XqR1tSvGm9GS2p21bU1+HEpav8A1/8AMx/fj+/REtrkp9o+7DyNhJyU+0fdh5cAHJT7R92HkBq08UpSlHlZJxUm26cYxtFpSs2rbTDR1FFdc0RvGP28fG6MVliItpc4V3aytC7vstvMyWxyU+0fdh5cAHJT7R92HkA5KfaPuw8uIDkp9o+7DyA42ckZxqUqqpynTjCpCejrspKz4am9ew5P/oxXFym5FP1RETE4fn4VqcvD15150404SlFVoVJzts13ftaS9u32veaNFyvqK6Yt0zMRVEzP7/vuru7FeWLjOro1cMo3vCNa+paVvuxjb9V22y1pa1c9IyKvEYy1+VwN/wBayvVa/d1/nq9gCNTGLStVwbvfQUtO7exXatqAySxGKeqE8GnaK1uo9dknq4+z3r+YbuDxLUFy1Sk5vXem3GLXB++4GfnVPrx7yALFU+vHvIDJCaaTTTT2Na0BYAAAAAAAAAApGmk20tb2/wB/zZWKIiZmPuLlgAAcPCV6br1VGinO1W+jNzk/2kU04Sso3bT2+w53T3KJv1RFOE/6+cfz4+2O6sbt7nEFZ8jU1W2UdaV3bVt/DedFZlji7u2hUWtLXCy27wK8+Wr9nW1/w3q121sCVjVr/Z1Vs203rAzUKukm9GUddrTWi9l/+QMgERilqSSXu1EYYCSQsBFgFgFgFgFgJAAAAAAAAAAAAAAAAAAAAAAAf//Z"/>
          <p:cNvSpPr>
            <a:spLocks noChangeAspect="1" noChangeArrowheads="1"/>
          </p:cNvSpPr>
          <p:nvPr/>
        </p:nvSpPr>
        <p:spPr bwMode="auto">
          <a:xfrm>
            <a:off x="1016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000" y="1376772"/>
            <a:ext cx="3240360"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691135" y="2272343"/>
            <a:ext cx="4896544" cy="1477328"/>
          </a:xfrm>
          <a:prstGeom prst="rect">
            <a:avLst/>
          </a:prstGeom>
          <a:noFill/>
          <a:ln>
            <a:solidFill>
              <a:schemeClr val="accent1"/>
            </a:solidFill>
          </a:ln>
        </p:spPr>
        <p:txBody>
          <a:bodyPr wrap="square" rtlCol="0">
            <a:spAutoFit/>
          </a:bodyPr>
          <a:lstStyle/>
          <a:p>
            <a:r>
              <a:rPr lang="en-GB" dirty="0" smtClean="0">
                <a:solidFill>
                  <a:schemeClr val="tx2"/>
                </a:solidFill>
              </a:rPr>
              <a:t>Tweet of the Day:</a:t>
            </a:r>
          </a:p>
          <a:p>
            <a:r>
              <a:rPr lang="en-GB" dirty="0" smtClean="0">
                <a:solidFill>
                  <a:schemeClr val="tx2"/>
                </a:solidFill>
              </a:rPr>
              <a:t>……………………………………………………………………………………………………………………………………………………………………………………………………………………………………………………………………………………………………………………</a:t>
            </a:r>
            <a:endParaRPr lang="en-GB" dirty="0">
              <a:solidFill>
                <a:schemeClr val="tx2"/>
              </a:solidFill>
            </a:endParaRP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29426" b="44045"/>
          <a:stretch/>
        </p:blipFill>
        <p:spPr>
          <a:xfrm>
            <a:off x="0" y="0"/>
            <a:ext cx="9151754" cy="980728"/>
          </a:xfrm>
          <a:prstGeom prst="rect">
            <a:avLst/>
          </a:prstGeom>
        </p:spPr>
      </p:pic>
      <p:sp>
        <p:nvSpPr>
          <p:cNvPr id="9" name="Rectangle 8"/>
          <p:cNvSpPr/>
          <p:nvPr/>
        </p:nvSpPr>
        <p:spPr>
          <a:xfrm>
            <a:off x="2527403" y="86277"/>
            <a:ext cx="6413615" cy="923330"/>
          </a:xfrm>
          <a:prstGeom prst="rect">
            <a:avLst/>
          </a:prstGeom>
          <a:noFill/>
        </p:spPr>
        <p:txBody>
          <a:bodyPr wrap="none" lIns="91440" tIns="45720" rIns="91440" bIns="45720">
            <a:spAutoFit/>
          </a:bodyPr>
          <a:lstStyle/>
          <a:p>
            <a:pPr algn="ctr"/>
            <a:r>
              <a:rPr 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Sex and Relationships</a:t>
            </a:r>
            <a:endParaRPr lang="en-U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4264456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79512" y="116632"/>
          <a:ext cx="2232248" cy="2966720"/>
        </p:xfrm>
        <a:graphic>
          <a:graphicData uri="http://schemas.openxmlformats.org/drawingml/2006/table">
            <a:tbl>
              <a:tblPr firstRow="1" bandRow="1">
                <a:tableStyleId>{5940675A-B579-460E-94D1-54222C63F5DA}</a:tableStyleId>
              </a:tblPr>
              <a:tblGrid>
                <a:gridCol w="2232248"/>
              </a:tblGrid>
              <a:tr h="370840">
                <a:tc>
                  <a:txBody>
                    <a:bodyPr/>
                    <a:lstStyle/>
                    <a:p>
                      <a:r>
                        <a:rPr lang="en-GB" dirty="0" smtClean="0"/>
                        <a:t>Relationship</a:t>
                      </a:r>
                      <a:endParaRPr lang="en-GB" dirty="0"/>
                    </a:p>
                  </a:txBody>
                  <a:tcPr/>
                </a:tc>
              </a:tr>
              <a:tr h="370840">
                <a:tc>
                  <a:txBody>
                    <a:bodyPr/>
                    <a:lstStyle/>
                    <a:p>
                      <a:r>
                        <a:rPr lang="en-GB" dirty="0" smtClean="0"/>
                        <a:t>1. Parent and child</a:t>
                      </a:r>
                      <a:endParaRPr lang="en-GB" dirty="0"/>
                    </a:p>
                  </a:txBody>
                  <a:tcPr/>
                </a:tc>
              </a:tr>
              <a:tr h="370840">
                <a:tc>
                  <a:txBody>
                    <a:bodyPr/>
                    <a:lstStyle/>
                    <a:p>
                      <a:r>
                        <a:rPr lang="en-GB" dirty="0" smtClean="0"/>
                        <a:t>2.</a:t>
                      </a:r>
                      <a:endParaRPr lang="en-GB" dirty="0"/>
                    </a:p>
                  </a:txBody>
                  <a:tcPr/>
                </a:tc>
              </a:tr>
              <a:tr h="370840">
                <a:tc>
                  <a:txBody>
                    <a:bodyPr/>
                    <a:lstStyle/>
                    <a:p>
                      <a:r>
                        <a:rPr lang="en-GB" dirty="0" smtClean="0"/>
                        <a:t>3.</a:t>
                      </a:r>
                      <a:endParaRPr lang="en-GB" dirty="0"/>
                    </a:p>
                  </a:txBody>
                  <a:tcPr/>
                </a:tc>
              </a:tr>
              <a:tr h="370840">
                <a:tc>
                  <a:txBody>
                    <a:bodyPr/>
                    <a:lstStyle/>
                    <a:p>
                      <a:r>
                        <a:rPr lang="en-GB" dirty="0" smtClean="0"/>
                        <a:t>4.</a:t>
                      </a:r>
                      <a:endParaRPr lang="en-GB" dirty="0"/>
                    </a:p>
                  </a:txBody>
                  <a:tcPr/>
                </a:tc>
              </a:tr>
              <a:tr h="370840">
                <a:tc>
                  <a:txBody>
                    <a:bodyPr/>
                    <a:lstStyle/>
                    <a:p>
                      <a:r>
                        <a:rPr lang="en-GB" dirty="0" smtClean="0"/>
                        <a:t>5.</a:t>
                      </a:r>
                      <a:endParaRPr lang="en-GB" dirty="0"/>
                    </a:p>
                  </a:txBody>
                  <a:tcPr/>
                </a:tc>
              </a:tr>
              <a:tr h="370840">
                <a:tc>
                  <a:txBody>
                    <a:bodyPr/>
                    <a:lstStyle/>
                    <a:p>
                      <a:r>
                        <a:rPr lang="en-GB" dirty="0" smtClean="0"/>
                        <a:t>6.</a:t>
                      </a:r>
                      <a:endParaRPr lang="en-GB" dirty="0"/>
                    </a:p>
                  </a:txBody>
                  <a:tcPr/>
                </a:tc>
              </a:tr>
              <a:tr h="370840">
                <a:tc>
                  <a:txBody>
                    <a:bodyPr/>
                    <a:lstStyle/>
                    <a:p>
                      <a:r>
                        <a:rPr lang="en-GB" dirty="0" smtClean="0"/>
                        <a:t>7.</a:t>
                      </a:r>
                      <a:endParaRPr lang="en-GB" dirty="0"/>
                    </a:p>
                  </a:txBody>
                  <a:tcPr/>
                </a:tc>
              </a:tr>
            </a:tbl>
          </a:graphicData>
        </a:graphic>
      </p:graphicFrame>
      <p:graphicFrame>
        <p:nvGraphicFramePr>
          <p:cNvPr id="5" name="Table 4"/>
          <p:cNvGraphicFramePr>
            <a:graphicFrameLocks noGrp="1"/>
          </p:cNvGraphicFramePr>
          <p:nvPr>
            <p:extLst/>
          </p:nvPr>
        </p:nvGraphicFramePr>
        <p:xfrm>
          <a:off x="2411760" y="260648"/>
          <a:ext cx="6552728" cy="2595880"/>
        </p:xfrm>
        <a:graphic>
          <a:graphicData uri="http://schemas.openxmlformats.org/drawingml/2006/table">
            <a:tbl>
              <a:tblPr firstRow="1" bandRow="1">
                <a:tableStyleId>{5940675A-B579-460E-94D1-54222C63F5DA}</a:tableStyleId>
              </a:tblPr>
              <a:tblGrid>
                <a:gridCol w="3276364"/>
                <a:gridCol w="3276364"/>
              </a:tblGrid>
              <a:tr h="370840">
                <a:tc>
                  <a:txBody>
                    <a:bodyPr/>
                    <a:lstStyle/>
                    <a:p>
                      <a:endParaRPr lang="en-GB" dirty="0"/>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dirty="0"/>
                    </a:p>
                  </a:txBody>
                  <a:tcPr/>
                </a:tc>
              </a:tr>
            </a:tbl>
          </a:graphicData>
        </a:graphic>
      </p:graphicFrame>
      <p:graphicFrame>
        <p:nvGraphicFramePr>
          <p:cNvPr id="6" name="Table 5"/>
          <p:cNvGraphicFramePr>
            <a:graphicFrameLocks noGrp="1"/>
          </p:cNvGraphicFramePr>
          <p:nvPr>
            <p:extLst/>
          </p:nvPr>
        </p:nvGraphicFramePr>
        <p:xfrm>
          <a:off x="179512" y="3702640"/>
          <a:ext cx="2232248" cy="2966720"/>
        </p:xfrm>
        <a:graphic>
          <a:graphicData uri="http://schemas.openxmlformats.org/drawingml/2006/table">
            <a:tbl>
              <a:tblPr firstRow="1" bandRow="1">
                <a:tableStyleId>{5940675A-B579-460E-94D1-54222C63F5DA}</a:tableStyleId>
              </a:tblPr>
              <a:tblGrid>
                <a:gridCol w="2232248"/>
              </a:tblGrid>
              <a:tr h="370840">
                <a:tc>
                  <a:txBody>
                    <a:bodyPr/>
                    <a:lstStyle/>
                    <a:p>
                      <a:r>
                        <a:rPr lang="en-GB" dirty="0" smtClean="0"/>
                        <a:t>Relationship</a:t>
                      </a:r>
                      <a:endParaRPr lang="en-GB" dirty="0"/>
                    </a:p>
                  </a:txBody>
                  <a:tcPr/>
                </a:tc>
              </a:tr>
              <a:tr h="370840">
                <a:tc>
                  <a:txBody>
                    <a:bodyPr/>
                    <a:lstStyle/>
                    <a:p>
                      <a:r>
                        <a:rPr lang="en-GB" dirty="0" smtClean="0"/>
                        <a:t>1. Parent and child</a:t>
                      </a:r>
                      <a:endParaRPr lang="en-GB" dirty="0"/>
                    </a:p>
                  </a:txBody>
                  <a:tcPr/>
                </a:tc>
              </a:tr>
              <a:tr h="370840">
                <a:tc>
                  <a:txBody>
                    <a:bodyPr/>
                    <a:lstStyle/>
                    <a:p>
                      <a:r>
                        <a:rPr lang="en-GB" dirty="0" smtClean="0"/>
                        <a:t>2.</a:t>
                      </a:r>
                      <a:endParaRPr lang="en-GB" dirty="0"/>
                    </a:p>
                  </a:txBody>
                  <a:tcPr/>
                </a:tc>
              </a:tr>
              <a:tr h="370840">
                <a:tc>
                  <a:txBody>
                    <a:bodyPr/>
                    <a:lstStyle/>
                    <a:p>
                      <a:r>
                        <a:rPr lang="en-GB" dirty="0" smtClean="0"/>
                        <a:t>3.</a:t>
                      </a:r>
                      <a:endParaRPr lang="en-GB" dirty="0"/>
                    </a:p>
                  </a:txBody>
                  <a:tcPr/>
                </a:tc>
              </a:tr>
              <a:tr h="370840">
                <a:tc>
                  <a:txBody>
                    <a:bodyPr/>
                    <a:lstStyle/>
                    <a:p>
                      <a:r>
                        <a:rPr lang="en-GB" dirty="0" smtClean="0"/>
                        <a:t>4.</a:t>
                      </a:r>
                      <a:endParaRPr lang="en-GB" dirty="0"/>
                    </a:p>
                  </a:txBody>
                  <a:tcPr/>
                </a:tc>
              </a:tr>
              <a:tr h="370840">
                <a:tc>
                  <a:txBody>
                    <a:bodyPr/>
                    <a:lstStyle/>
                    <a:p>
                      <a:r>
                        <a:rPr lang="en-GB" dirty="0" smtClean="0"/>
                        <a:t>5.</a:t>
                      </a:r>
                      <a:endParaRPr lang="en-GB" dirty="0"/>
                    </a:p>
                  </a:txBody>
                  <a:tcPr/>
                </a:tc>
              </a:tr>
              <a:tr h="370840">
                <a:tc>
                  <a:txBody>
                    <a:bodyPr/>
                    <a:lstStyle/>
                    <a:p>
                      <a:r>
                        <a:rPr lang="en-GB" dirty="0" smtClean="0"/>
                        <a:t>6.</a:t>
                      </a:r>
                      <a:endParaRPr lang="en-GB" dirty="0"/>
                    </a:p>
                  </a:txBody>
                  <a:tcPr/>
                </a:tc>
              </a:tr>
              <a:tr h="370840">
                <a:tc>
                  <a:txBody>
                    <a:bodyPr/>
                    <a:lstStyle/>
                    <a:p>
                      <a:r>
                        <a:rPr lang="en-GB" dirty="0" smtClean="0"/>
                        <a:t>7.</a:t>
                      </a:r>
                      <a:endParaRPr lang="en-GB" dirty="0"/>
                    </a:p>
                  </a:txBody>
                  <a:tcPr/>
                </a:tc>
              </a:tr>
            </a:tbl>
          </a:graphicData>
        </a:graphic>
      </p:graphicFrame>
      <p:graphicFrame>
        <p:nvGraphicFramePr>
          <p:cNvPr id="7" name="Table 6"/>
          <p:cNvGraphicFramePr>
            <a:graphicFrameLocks noGrp="1"/>
          </p:cNvGraphicFramePr>
          <p:nvPr>
            <p:extLst/>
          </p:nvPr>
        </p:nvGraphicFramePr>
        <p:xfrm>
          <a:off x="2411760" y="3846656"/>
          <a:ext cx="6552728" cy="2595880"/>
        </p:xfrm>
        <a:graphic>
          <a:graphicData uri="http://schemas.openxmlformats.org/drawingml/2006/table">
            <a:tbl>
              <a:tblPr firstRow="1" bandRow="1">
                <a:tableStyleId>{5940675A-B579-460E-94D1-54222C63F5DA}</a:tableStyleId>
              </a:tblPr>
              <a:tblGrid>
                <a:gridCol w="3276364"/>
                <a:gridCol w="3276364"/>
              </a:tblGrid>
              <a:tr h="370840">
                <a:tc>
                  <a:txBody>
                    <a:bodyPr/>
                    <a:lstStyle/>
                    <a:p>
                      <a:endParaRPr lang="en-GB" dirty="0"/>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202560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9786"/>
            <a:ext cx="4629150" cy="7171194"/>
          </a:xfrm>
          <a:prstGeom prst="rect">
            <a:avLst/>
          </a:prstGeom>
        </p:spPr>
        <p:txBody>
          <a:bodyPr wrap="square">
            <a:spAutoFit/>
          </a:bodyPr>
          <a:lstStyle/>
          <a:p>
            <a:r>
              <a:rPr lang="en-GB" sz="1000" dirty="0"/>
              <a:t>1. X tells you that they love being with you because you always have such a laugh when you are together.</a:t>
            </a:r>
          </a:p>
          <a:p>
            <a:r>
              <a:rPr lang="en-GB" sz="1000" dirty="0"/>
              <a:t>2. X tells you that you are so close and so meant for each other that you don’t need anyone else. X doesn’t like it </a:t>
            </a:r>
            <a:r>
              <a:rPr lang="en-GB" sz="1000" dirty="0" smtClean="0"/>
              <a:t>when </a:t>
            </a:r>
            <a:r>
              <a:rPr lang="en-GB" sz="1000" dirty="0"/>
              <a:t>you spend time with your friends.</a:t>
            </a:r>
          </a:p>
          <a:p>
            <a:r>
              <a:rPr lang="en-GB" sz="1000" dirty="0"/>
              <a:t>3. X is really attractive and popular and people tell you that you are lucky to be with them. X expects to have sex </a:t>
            </a:r>
            <a:r>
              <a:rPr lang="en-GB" sz="1000" dirty="0" smtClean="0"/>
              <a:t>whenever </a:t>
            </a:r>
            <a:r>
              <a:rPr lang="en-GB" sz="1000" dirty="0"/>
              <a:t>you meet even if you don’t want to.</a:t>
            </a:r>
          </a:p>
          <a:p>
            <a:r>
              <a:rPr lang="en-GB" sz="1000" dirty="0"/>
              <a:t>4. You and X have had an argument and broke up. X has come round to see you and say that they want to get back </a:t>
            </a:r>
            <a:r>
              <a:rPr lang="en-GB" sz="1000" dirty="0" smtClean="0"/>
              <a:t>together </a:t>
            </a:r>
            <a:r>
              <a:rPr lang="en-GB" sz="1000" dirty="0"/>
              <a:t>as they need you and that they can’t cope without you.</a:t>
            </a:r>
          </a:p>
          <a:p>
            <a:r>
              <a:rPr lang="en-GB" sz="1000" dirty="0"/>
              <a:t>5. You and X had an argument and broke up. X comes round to see you as they want to get back together. X </a:t>
            </a:r>
            <a:r>
              <a:rPr lang="en-GB" sz="1000" dirty="0" smtClean="0"/>
              <a:t>apologises</a:t>
            </a:r>
            <a:r>
              <a:rPr lang="en-GB" sz="1000" dirty="0"/>
              <a:t>, says they have thought about what they said in the argument and that they were wrong.</a:t>
            </a:r>
          </a:p>
          <a:p>
            <a:r>
              <a:rPr lang="en-GB" sz="1000" dirty="0"/>
              <a:t>6. X is very stressed at the moment and so they often say things to you that really hurt and upset you. X always </a:t>
            </a:r>
            <a:r>
              <a:rPr lang="en-GB" sz="1000" dirty="0" smtClean="0"/>
              <a:t>apologise </a:t>
            </a:r>
            <a:r>
              <a:rPr lang="en-GB" sz="1000" dirty="0"/>
              <a:t>afterwards and says that it is just a combination of too much alcohol, stress and that some of things </a:t>
            </a:r>
            <a:r>
              <a:rPr lang="en-GB" sz="1000" dirty="0" smtClean="0"/>
              <a:t>that </a:t>
            </a:r>
            <a:r>
              <a:rPr lang="en-GB" sz="1000" dirty="0"/>
              <a:t>you say really make them angry.</a:t>
            </a:r>
          </a:p>
          <a:p>
            <a:r>
              <a:rPr lang="en-GB" sz="1000" dirty="0"/>
              <a:t>7. You went out with your friends last night and had a great time. X doesn’t like it when you talk about what a good </a:t>
            </a:r>
            <a:r>
              <a:rPr lang="en-GB" sz="1000" dirty="0" smtClean="0"/>
              <a:t>time </a:t>
            </a:r>
            <a:r>
              <a:rPr lang="en-GB" sz="1000" dirty="0"/>
              <a:t>you had and goes very moody and quiet.</a:t>
            </a:r>
          </a:p>
          <a:p>
            <a:r>
              <a:rPr lang="en-GB" sz="1000" dirty="0"/>
              <a:t>8. X is angry because they want to kiss and you are not in the mood.</a:t>
            </a:r>
          </a:p>
          <a:p>
            <a:r>
              <a:rPr lang="en-GB" sz="1000" dirty="0"/>
              <a:t>9. You are feeling low. X listens to you and reassures you of how great you are.</a:t>
            </a:r>
          </a:p>
          <a:p>
            <a:r>
              <a:rPr lang="en-GB" sz="1000" dirty="0"/>
              <a:t>10. You and X are off out separately tonight with your friends. You ask if X is jealous of you going out without them </a:t>
            </a:r>
            <a:r>
              <a:rPr lang="en-GB" sz="1000" dirty="0" smtClean="0"/>
              <a:t>and </a:t>
            </a:r>
            <a:r>
              <a:rPr lang="en-GB" sz="1000" dirty="0"/>
              <a:t>they say that there is no need to be jealous because they trust you.</a:t>
            </a:r>
          </a:p>
          <a:p>
            <a:r>
              <a:rPr lang="en-GB" sz="1000" dirty="0"/>
              <a:t>11. You and X go out to the cinema, X suggests that they pay for both tickets and you pay the next time you go to </a:t>
            </a:r>
            <a:r>
              <a:rPr lang="en-GB" sz="1000" dirty="0" smtClean="0"/>
              <a:t>see </a:t>
            </a:r>
            <a:r>
              <a:rPr lang="en-GB" sz="1000" dirty="0"/>
              <a:t>a film together.</a:t>
            </a:r>
          </a:p>
          <a:p>
            <a:r>
              <a:rPr lang="en-GB" sz="1000" dirty="0"/>
              <a:t>12. You and X go out to the cinema, X says that you have to pay for both tickets because you chose the </a:t>
            </a:r>
            <a:r>
              <a:rPr lang="en-GB" sz="1000" dirty="0" smtClean="0"/>
              <a:t>film.</a:t>
            </a:r>
          </a:p>
          <a:p>
            <a:r>
              <a:rPr lang="en-GB" sz="1000" dirty="0" smtClean="0"/>
              <a:t>13</a:t>
            </a:r>
            <a:r>
              <a:rPr lang="en-GB" sz="1000" dirty="0"/>
              <a:t>. X comes to meet your family and gets on really well with them and is pleased to see them again in future.</a:t>
            </a:r>
          </a:p>
          <a:p>
            <a:r>
              <a:rPr lang="en-GB" sz="1000" dirty="0"/>
              <a:t>14. You and X are going out. X tells you that you look really good.</a:t>
            </a:r>
          </a:p>
          <a:p>
            <a:r>
              <a:rPr lang="en-GB" sz="1000" dirty="0"/>
              <a:t>15. You and X are going out. X tells you that you look really good and that you are nearly as attractive as your </a:t>
            </a:r>
            <a:r>
              <a:rPr lang="en-GB" sz="1000" dirty="0" smtClean="0"/>
              <a:t>best friend</a:t>
            </a:r>
            <a:r>
              <a:rPr lang="en-GB" sz="1000" dirty="0"/>
              <a:t>.</a:t>
            </a:r>
          </a:p>
          <a:p>
            <a:r>
              <a:rPr lang="en-GB" sz="1000" dirty="0"/>
              <a:t>16. You are at school / college when you see one of X’s mates. He laughs and tells you things that you thought </a:t>
            </a:r>
            <a:r>
              <a:rPr lang="en-GB" sz="1000" dirty="0" smtClean="0"/>
              <a:t>were private </a:t>
            </a:r>
            <a:r>
              <a:rPr lang="en-GB" sz="1000" dirty="0"/>
              <a:t>between you and X.</a:t>
            </a:r>
          </a:p>
          <a:p>
            <a:r>
              <a:rPr lang="en-GB" sz="1000" dirty="0"/>
              <a:t>17. X wants to go out but you have a lot of studying to do. X gets angry and says that if you cared about them then </a:t>
            </a:r>
            <a:r>
              <a:rPr lang="en-GB" sz="1000" dirty="0" smtClean="0"/>
              <a:t>you </a:t>
            </a:r>
            <a:r>
              <a:rPr lang="en-GB" sz="1000" dirty="0"/>
              <a:t>would leave your ‘stupid studies’ and come out. They threaten to end the relationship unless you show how </a:t>
            </a:r>
            <a:r>
              <a:rPr lang="en-GB" sz="1000" dirty="0" smtClean="0"/>
              <a:t>much </a:t>
            </a:r>
            <a:r>
              <a:rPr lang="en-GB" sz="1000" dirty="0"/>
              <a:t>you care about them by coming out for the night.</a:t>
            </a:r>
          </a:p>
          <a:p>
            <a:r>
              <a:rPr lang="en-GB" sz="1000" dirty="0"/>
              <a:t>18. X wants to go out but you have a lot of studying. X understands and says it is really important to get the grades if </a:t>
            </a:r>
            <a:r>
              <a:rPr lang="en-GB" sz="1000" dirty="0" smtClean="0"/>
              <a:t>you </a:t>
            </a:r>
            <a:r>
              <a:rPr lang="en-GB" sz="1000" dirty="0"/>
              <a:t>want to go on to your chosen career. X asks if it is okay if they still go out as they would like to meet up with </a:t>
            </a:r>
            <a:r>
              <a:rPr lang="en-GB" sz="1000" dirty="0" smtClean="0"/>
              <a:t>some </a:t>
            </a:r>
            <a:r>
              <a:rPr lang="en-GB" sz="1000" dirty="0"/>
              <a:t>friends.</a:t>
            </a:r>
          </a:p>
          <a:p>
            <a:r>
              <a:rPr lang="en-GB" sz="1000" dirty="0"/>
              <a:t>19. X has a lot of studying to do but you want to go out. You are supportive of their studies but would like to go and </a:t>
            </a:r>
            <a:r>
              <a:rPr lang="en-GB" sz="1000" dirty="0" smtClean="0"/>
              <a:t>meet </a:t>
            </a:r>
            <a:r>
              <a:rPr lang="en-GB" sz="1000" dirty="0"/>
              <a:t>with some of your friends. X doesn’t want you to go out without them and gets into a bad mood.</a:t>
            </a:r>
          </a:p>
          <a:p>
            <a:r>
              <a:rPr lang="en-GB" sz="1000" dirty="0"/>
              <a:t>20. You and X are going out. X tells you that you look really good and then immediately asks for sex.</a:t>
            </a:r>
          </a:p>
        </p:txBody>
      </p:sp>
      <p:sp>
        <p:nvSpPr>
          <p:cNvPr id="6" name="Rectangle 5"/>
          <p:cNvSpPr/>
          <p:nvPr/>
        </p:nvSpPr>
        <p:spPr>
          <a:xfrm>
            <a:off x="4514850" y="-69786"/>
            <a:ext cx="4629150" cy="7171194"/>
          </a:xfrm>
          <a:prstGeom prst="rect">
            <a:avLst/>
          </a:prstGeom>
        </p:spPr>
        <p:txBody>
          <a:bodyPr wrap="square">
            <a:spAutoFit/>
          </a:bodyPr>
          <a:lstStyle/>
          <a:p>
            <a:r>
              <a:rPr lang="en-GB" sz="1000" dirty="0"/>
              <a:t>1. X tells you that they love being with you because you always have such a laugh when you are together.</a:t>
            </a:r>
          </a:p>
          <a:p>
            <a:r>
              <a:rPr lang="en-GB" sz="1000" dirty="0"/>
              <a:t>2. X tells you that you are so close and so meant for each other that you don’t need anyone else. X doesn’t like it </a:t>
            </a:r>
            <a:r>
              <a:rPr lang="en-GB" sz="1000" dirty="0" smtClean="0"/>
              <a:t>when </a:t>
            </a:r>
            <a:r>
              <a:rPr lang="en-GB" sz="1000" dirty="0"/>
              <a:t>you spend time with your friends.</a:t>
            </a:r>
          </a:p>
          <a:p>
            <a:r>
              <a:rPr lang="en-GB" sz="1000" dirty="0"/>
              <a:t>3. X is really attractive and popular and people tell you that you are lucky to be with them. X expects to have sex </a:t>
            </a:r>
            <a:r>
              <a:rPr lang="en-GB" sz="1000" dirty="0" smtClean="0"/>
              <a:t>whenever </a:t>
            </a:r>
            <a:r>
              <a:rPr lang="en-GB" sz="1000" dirty="0"/>
              <a:t>you meet even if you don’t want to.</a:t>
            </a:r>
          </a:p>
          <a:p>
            <a:r>
              <a:rPr lang="en-GB" sz="1000" dirty="0"/>
              <a:t>4. You and X have had an argument and broke up. X has come round to see you and say that they want to get back </a:t>
            </a:r>
            <a:r>
              <a:rPr lang="en-GB" sz="1000" dirty="0" smtClean="0"/>
              <a:t>together </a:t>
            </a:r>
            <a:r>
              <a:rPr lang="en-GB" sz="1000" dirty="0"/>
              <a:t>as they need you and that they can’t cope without you.</a:t>
            </a:r>
          </a:p>
          <a:p>
            <a:r>
              <a:rPr lang="en-GB" sz="1000" dirty="0"/>
              <a:t>5. You and X had an argument and broke up. X comes round to see you as they want to get back together. X </a:t>
            </a:r>
            <a:r>
              <a:rPr lang="en-GB" sz="1000" dirty="0" smtClean="0"/>
              <a:t>apologises</a:t>
            </a:r>
            <a:r>
              <a:rPr lang="en-GB" sz="1000" dirty="0"/>
              <a:t>, says they have thought about what they said in the argument and that they were wrong.</a:t>
            </a:r>
          </a:p>
          <a:p>
            <a:r>
              <a:rPr lang="en-GB" sz="1000" dirty="0"/>
              <a:t>6. X is very stressed at the moment and so they often say things to you that really hurt and upset you. X always </a:t>
            </a:r>
            <a:r>
              <a:rPr lang="en-GB" sz="1000" dirty="0" smtClean="0"/>
              <a:t>apologise </a:t>
            </a:r>
            <a:r>
              <a:rPr lang="en-GB" sz="1000" dirty="0"/>
              <a:t>afterwards and says that it is just a combination of too much alcohol, stress and that some of things </a:t>
            </a:r>
            <a:r>
              <a:rPr lang="en-GB" sz="1000" dirty="0" smtClean="0"/>
              <a:t>that </a:t>
            </a:r>
            <a:r>
              <a:rPr lang="en-GB" sz="1000" dirty="0"/>
              <a:t>you say really make them angry.</a:t>
            </a:r>
          </a:p>
          <a:p>
            <a:r>
              <a:rPr lang="en-GB" sz="1000" dirty="0"/>
              <a:t>7. You went out with your friends last night and had a great time. X doesn’t like it when you talk about what a good </a:t>
            </a:r>
            <a:r>
              <a:rPr lang="en-GB" sz="1000" dirty="0" smtClean="0"/>
              <a:t>time </a:t>
            </a:r>
            <a:r>
              <a:rPr lang="en-GB" sz="1000" dirty="0"/>
              <a:t>you had and goes very moody and quiet.</a:t>
            </a:r>
          </a:p>
          <a:p>
            <a:r>
              <a:rPr lang="en-GB" sz="1000" dirty="0"/>
              <a:t>8. X is angry because they want to kiss and you are not in the mood.</a:t>
            </a:r>
          </a:p>
          <a:p>
            <a:r>
              <a:rPr lang="en-GB" sz="1000" dirty="0"/>
              <a:t>9. You are feeling low. X listens to you and reassures you of how great you are.</a:t>
            </a:r>
          </a:p>
          <a:p>
            <a:r>
              <a:rPr lang="en-GB" sz="1000" dirty="0"/>
              <a:t>10. You and X are off out separately tonight with your friends. You ask if X is jealous of you going out without them </a:t>
            </a:r>
            <a:r>
              <a:rPr lang="en-GB" sz="1000" dirty="0" smtClean="0"/>
              <a:t>and </a:t>
            </a:r>
            <a:r>
              <a:rPr lang="en-GB" sz="1000" dirty="0"/>
              <a:t>they say that there is no need to be jealous because they trust you.</a:t>
            </a:r>
          </a:p>
          <a:p>
            <a:r>
              <a:rPr lang="en-GB" sz="1000" dirty="0"/>
              <a:t>11. You and X go out to the cinema, X suggests that they pay for both tickets and you pay the next time you go to </a:t>
            </a:r>
            <a:r>
              <a:rPr lang="en-GB" sz="1000" dirty="0" smtClean="0"/>
              <a:t>see </a:t>
            </a:r>
            <a:r>
              <a:rPr lang="en-GB" sz="1000" dirty="0"/>
              <a:t>a film together.</a:t>
            </a:r>
          </a:p>
          <a:p>
            <a:r>
              <a:rPr lang="en-GB" sz="1000" dirty="0"/>
              <a:t>12. You and X go out to the cinema, X says that you have to pay for both tickets because you chose the </a:t>
            </a:r>
            <a:r>
              <a:rPr lang="en-GB" sz="1000" dirty="0" smtClean="0"/>
              <a:t>film.</a:t>
            </a:r>
          </a:p>
          <a:p>
            <a:r>
              <a:rPr lang="en-GB" sz="1000" dirty="0" smtClean="0"/>
              <a:t>13</a:t>
            </a:r>
            <a:r>
              <a:rPr lang="en-GB" sz="1000" dirty="0"/>
              <a:t>. X comes to meet your family and gets on really well with them and is pleased to see them again in future.</a:t>
            </a:r>
          </a:p>
          <a:p>
            <a:r>
              <a:rPr lang="en-GB" sz="1000" dirty="0"/>
              <a:t>14. You and X are going out. X tells you that you look really good.</a:t>
            </a:r>
          </a:p>
          <a:p>
            <a:r>
              <a:rPr lang="en-GB" sz="1000" dirty="0"/>
              <a:t>15. You and X are going out. X tells you that you look really good and that you are nearly as attractive as your </a:t>
            </a:r>
            <a:r>
              <a:rPr lang="en-GB" sz="1000" dirty="0" smtClean="0"/>
              <a:t>best friend</a:t>
            </a:r>
            <a:r>
              <a:rPr lang="en-GB" sz="1000" dirty="0"/>
              <a:t>.</a:t>
            </a:r>
          </a:p>
          <a:p>
            <a:r>
              <a:rPr lang="en-GB" sz="1000" dirty="0"/>
              <a:t>16. You are at school / college when you see one of X’s mates. He laughs and tells you things that you thought </a:t>
            </a:r>
            <a:r>
              <a:rPr lang="en-GB" sz="1000" dirty="0" smtClean="0"/>
              <a:t>were private </a:t>
            </a:r>
            <a:r>
              <a:rPr lang="en-GB" sz="1000" dirty="0"/>
              <a:t>between you and X.</a:t>
            </a:r>
          </a:p>
          <a:p>
            <a:r>
              <a:rPr lang="en-GB" sz="1000" dirty="0"/>
              <a:t>17. X wants to go out but you have a lot of studying to do. X gets angry and says that if you cared about them then </a:t>
            </a:r>
            <a:r>
              <a:rPr lang="en-GB" sz="1000" dirty="0" smtClean="0"/>
              <a:t>you </a:t>
            </a:r>
            <a:r>
              <a:rPr lang="en-GB" sz="1000" dirty="0"/>
              <a:t>would leave your ‘stupid studies’ and come out. They threaten to end the relationship unless you show how </a:t>
            </a:r>
            <a:r>
              <a:rPr lang="en-GB" sz="1000" dirty="0" smtClean="0"/>
              <a:t>much </a:t>
            </a:r>
            <a:r>
              <a:rPr lang="en-GB" sz="1000" dirty="0"/>
              <a:t>you care about them by coming out for the night.</a:t>
            </a:r>
          </a:p>
          <a:p>
            <a:r>
              <a:rPr lang="en-GB" sz="1000" dirty="0"/>
              <a:t>18. X wants to go out but you have a lot of studying. X understands and says it is really important to get the grades if </a:t>
            </a:r>
            <a:r>
              <a:rPr lang="en-GB" sz="1000" dirty="0" smtClean="0"/>
              <a:t>you </a:t>
            </a:r>
            <a:r>
              <a:rPr lang="en-GB" sz="1000" dirty="0"/>
              <a:t>want to go on to your chosen career. X asks if it is okay if they still go out as they would like to meet up with </a:t>
            </a:r>
            <a:r>
              <a:rPr lang="en-GB" sz="1000" dirty="0" smtClean="0"/>
              <a:t>some </a:t>
            </a:r>
            <a:r>
              <a:rPr lang="en-GB" sz="1000" dirty="0"/>
              <a:t>friends.</a:t>
            </a:r>
          </a:p>
          <a:p>
            <a:r>
              <a:rPr lang="en-GB" sz="1000" dirty="0"/>
              <a:t>19. X has a lot of studying to do but you want to go out. You are supportive of their studies but would like to go and </a:t>
            </a:r>
            <a:r>
              <a:rPr lang="en-GB" sz="1000" dirty="0" smtClean="0"/>
              <a:t>meet </a:t>
            </a:r>
            <a:r>
              <a:rPr lang="en-GB" sz="1000" dirty="0"/>
              <a:t>with some of your friends. X doesn’t want you to go out without them and gets into a bad mood.</a:t>
            </a:r>
          </a:p>
          <a:p>
            <a:r>
              <a:rPr lang="en-GB" sz="1000" dirty="0"/>
              <a:t>20. You and X are going out. X tells you that you look really good and then immediately asks for sex.</a:t>
            </a:r>
          </a:p>
        </p:txBody>
      </p:sp>
    </p:spTree>
    <p:extLst>
      <p:ext uri="{BB962C8B-B14F-4D97-AF65-F5344CB8AC3E}">
        <p14:creationId xmlns:p14="http://schemas.microsoft.com/office/powerpoint/2010/main" val="42039244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5400000">
            <a:off x="2811804" y="148636"/>
            <a:ext cx="4032448" cy="6272697"/>
          </a:xfrm>
          <a:prstGeom prst="rect">
            <a:avLst/>
          </a:prstGeom>
        </p:spPr>
      </p:pic>
    </p:spTree>
    <p:extLst>
      <p:ext uri="{BB962C8B-B14F-4D97-AF65-F5344CB8AC3E}">
        <p14:creationId xmlns:p14="http://schemas.microsoft.com/office/powerpoint/2010/main" val="3288304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88640"/>
            <a:ext cx="8208912" cy="2862322"/>
          </a:xfrm>
          <a:prstGeom prst="rect">
            <a:avLst/>
          </a:prstGeom>
        </p:spPr>
        <p:txBody>
          <a:bodyPr wrap="square">
            <a:spAutoFit/>
          </a:bodyPr>
          <a:lstStyle/>
          <a:p>
            <a:r>
              <a:rPr lang="en-GB" dirty="0" smtClean="0"/>
              <a:t>Aims</a:t>
            </a:r>
          </a:p>
          <a:p>
            <a:r>
              <a:rPr lang="en-GB" dirty="0"/>
              <a:t>-To develop appropriate relationships with a widening range of adults in a variety of contexts</a:t>
            </a:r>
          </a:p>
          <a:p>
            <a:r>
              <a:rPr lang="en-GB" dirty="0"/>
              <a:t>-To explain the importance of different relationships and associated responsibilities, including the significance of marriage, stable relationships, civil partnerships, and long term commitments</a:t>
            </a:r>
          </a:p>
          <a:p>
            <a:r>
              <a:rPr lang="en-GB" dirty="0"/>
              <a:t>-To describe some of the possible effects of family and other significant events on feelings, emotions and personal wellbeing, and the impact these may have on relationships</a:t>
            </a:r>
            <a:endParaRPr lang="en-GB" dirty="0" smtClean="0"/>
          </a:p>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781712453"/>
              </p:ext>
            </p:extLst>
          </p:nvPr>
        </p:nvGraphicFramePr>
        <p:xfrm>
          <a:off x="323528" y="2852936"/>
          <a:ext cx="8352928" cy="3952240"/>
        </p:xfrm>
        <a:graphic>
          <a:graphicData uri="http://schemas.openxmlformats.org/drawingml/2006/table">
            <a:tbl>
              <a:tblPr firstRow="1" bandRow="1">
                <a:tableStyleId>{5C22544A-7EE6-4342-B048-85BDC9FD1C3A}</a:tableStyleId>
              </a:tblPr>
              <a:tblGrid>
                <a:gridCol w="1070888"/>
                <a:gridCol w="7282040"/>
              </a:tblGrid>
              <a:tr h="370840">
                <a:tc>
                  <a:txBody>
                    <a:bodyPr/>
                    <a:lstStyle/>
                    <a:p>
                      <a:r>
                        <a:rPr lang="en-GB" sz="1200" dirty="0" smtClean="0"/>
                        <a:t>Time</a:t>
                      </a:r>
                      <a:endParaRPr lang="en-GB" sz="1200" dirty="0"/>
                    </a:p>
                  </a:txBody>
                  <a:tcPr/>
                </a:tc>
                <a:tc>
                  <a:txBody>
                    <a:bodyPr/>
                    <a:lstStyle/>
                    <a:p>
                      <a:r>
                        <a:rPr lang="en-GB" sz="1200" dirty="0" smtClean="0"/>
                        <a:t>Task</a:t>
                      </a:r>
                      <a:endParaRPr lang="en-GB" sz="1200" dirty="0"/>
                    </a:p>
                  </a:txBody>
                  <a:tcPr/>
                </a:tc>
              </a:tr>
              <a:tr h="370840">
                <a:tc>
                  <a:txBody>
                    <a:bodyPr/>
                    <a:lstStyle/>
                    <a:p>
                      <a:r>
                        <a:rPr lang="en-GB" sz="1200" dirty="0" smtClean="0"/>
                        <a:t>10 </a:t>
                      </a:r>
                      <a:r>
                        <a:rPr lang="en-GB" sz="1200" dirty="0" err="1" smtClean="0"/>
                        <a:t>mins</a:t>
                      </a:r>
                      <a:endParaRPr lang="en-GB" sz="1200" dirty="0"/>
                    </a:p>
                  </a:txBody>
                  <a:tcPr/>
                </a:tc>
                <a:tc>
                  <a:txBody>
                    <a:bodyPr/>
                    <a:lstStyle/>
                    <a:p>
                      <a:r>
                        <a:rPr lang="en-GB" sz="1200" dirty="0" smtClean="0"/>
                        <a:t>Show video about sex</a:t>
                      </a:r>
                      <a:r>
                        <a:rPr lang="en-GB" sz="1200" baseline="0" dirty="0" smtClean="0"/>
                        <a:t> and relationships. Highlight that we will focus on relationships and show students websites where they can get more information on sex if needed.</a:t>
                      </a:r>
                      <a:r>
                        <a:rPr lang="en-GB" sz="1200" baseline="0" dirty="0"/>
                        <a:t> </a:t>
                      </a:r>
                      <a:r>
                        <a:rPr lang="en-GB" sz="1200" baseline="0" dirty="0" smtClean="0"/>
                        <a:t>Quickly provide 35 myths about sex.</a:t>
                      </a:r>
                    </a:p>
                  </a:txBody>
                  <a:tcPr/>
                </a:tc>
              </a:tr>
              <a:tr h="370840">
                <a:tc>
                  <a:txBody>
                    <a:bodyPr/>
                    <a:lstStyle/>
                    <a:p>
                      <a:r>
                        <a:rPr lang="en-GB" sz="1200" dirty="0" smtClean="0"/>
                        <a:t>5 </a:t>
                      </a:r>
                      <a:r>
                        <a:rPr lang="en-GB" sz="1200" dirty="0" err="1" smtClean="0"/>
                        <a:t>mins</a:t>
                      </a:r>
                      <a:endParaRPr lang="en-GB" sz="1200" dirty="0"/>
                    </a:p>
                  </a:txBody>
                  <a:tcPr/>
                </a:tc>
                <a:tc>
                  <a:txBody>
                    <a:bodyPr/>
                    <a:lstStyle/>
                    <a:p>
                      <a:r>
                        <a:rPr lang="en-GB" sz="1200" dirty="0" smtClean="0"/>
                        <a:t>Introduce aims. Get students to write the different relationships from the pictures</a:t>
                      </a:r>
                      <a:r>
                        <a:rPr lang="en-GB" sz="1200" baseline="0" dirty="0" smtClean="0"/>
                        <a:t> onto their worksheet. Reveal answers and encourage students to think of one more relationship</a:t>
                      </a:r>
                      <a:endParaRPr lang="en-GB" sz="1200" dirty="0"/>
                    </a:p>
                  </a:txBody>
                  <a:tcPr/>
                </a:tc>
              </a:tr>
              <a:tr h="370840">
                <a:tc>
                  <a:txBody>
                    <a:bodyPr/>
                    <a:lstStyle/>
                    <a:p>
                      <a:r>
                        <a:rPr lang="en-GB" sz="1200" dirty="0" smtClean="0"/>
                        <a:t>10 </a:t>
                      </a:r>
                      <a:r>
                        <a:rPr lang="en-GB" sz="1200" dirty="0" err="1" smtClean="0"/>
                        <a:t>mins</a:t>
                      </a:r>
                      <a:endParaRPr lang="en-GB" sz="1200" dirty="0"/>
                    </a:p>
                  </a:txBody>
                  <a:tcPr/>
                </a:tc>
                <a:tc>
                  <a:txBody>
                    <a:bodyPr/>
                    <a:lstStyle/>
                    <a:p>
                      <a:r>
                        <a:rPr lang="en-GB" sz="1200" dirty="0" smtClean="0"/>
                        <a:t>Students write a similarity and difference for each adjacent relationship on their</a:t>
                      </a:r>
                      <a:r>
                        <a:rPr lang="en-GB" sz="1200" baseline="0" dirty="0" smtClean="0"/>
                        <a:t> work sheet. Discuss as a class.</a:t>
                      </a:r>
                      <a:endParaRPr lang="en-GB" sz="1200" dirty="0"/>
                    </a:p>
                  </a:txBody>
                  <a:tcPr/>
                </a:tc>
              </a:tr>
              <a:tr h="370840">
                <a:tc>
                  <a:txBody>
                    <a:bodyPr/>
                    <a:lstStyle/>
                    <a:p>
                      <a:r>
                        <a:rPr lang="en-GB" sz="1200" dirty="0" smtClean="0"/>
                        <a:t>10 </a:t>
                      </a:r>
                      <a:r>
                        <a:rPr lang="en-GB" sz="1200" dirty="0" err="1" smtClean="0"/>
                        <a:t>mins</a:t>
                      </a:r>
                      <a:endParaRPr lang="en-GB" sz="1200" dirty="0"/>
                    </a:p>
                  </a:txBody>
                  <a:tcPr/>
                </a:tc>
                <a:tc>
                  <a:txBody>
                    <a:bodyPr/>
                    <a:lstStyle/>
                    <a:p>
                      <a:r>
                        <a:rPr lang="en-GB" sz="1200" dirty="0" smtClean="0"/>
                        <a:t>With</a:t>
                      </a:r>
                      <a:r>
                        <a:rPr lang="en-GB" sz="1200" baseline="0" dirty="0" smtClean="0"/>
                        <a:t> the exception of the example provided (boyfriend and girlfriend), allocate a relationship to each student. Students create a spider diagram showing the aspects of a healthy relationship. Students then get in groups of 5 to discuss the similarities between the positive aspects of the relationships to provide a top 5.</a:t>
                      </a:r>
                      <a:endParaRPr lang="en-GB" sz="1200" dirty="0"/>
                    </a:p>
                  </a:txBody>
                  <a:tcPr/>
                </a:tc>
              </a:tr>
              <a:tr h="370840">
                <a:tc>
                  <a:txBody>
                    <a:bodyPr/>
                    <a:lstStyle/>
                    <a:p>
                      <a:r>
                        <a:rPr lang="en-GB" sz="1200" dirty="0" smtClean="0"/>
                        <a:t>5 </a:t>
                      </a:r>
                      <a:r>
                        <a:rPr lang="en-GB" sz="1200" dirty="0" err="1" smtClean="0"/>
                        <a:t>mins</a:t>
                      </a:r>
                      <a:endParaRPr lang="en-GB" sz="1200" dirty="0"/>
                    </a:p>
                  </a:txBody>
                  <a:tcPr/>
                </a:tc>
                <a:tc>
                  <a:txBody>
                    <a:bodyPr/>
                    <a:lstStyle/>
                    <a:p>
                      <a:r>
                        <a:rPr lang="en-GB" sz="1200" dirty="0" smtClean="0"/>
                        <a:t>Label</a:t>
                      </a:r>
                      <a:r>
                        <a:rPr lang="en-GB" sz="1200" baseline="0" dirty="0" smtClean="0"/>
                        <a:t> the outline of a person with what students want in a partner. Students then choose their top three attributes</a:t>
                      </a:r>
                      <a:endParaRPr lang="en-GB" sz="1200" dirty="0"/>
                    </a:p>
                  </a:txBody>
                  <a:tcPr/>
                </a:tc>
              </a:tr>
              <a:tr h="370840">
                <a:tc>
                  <a:txBody>
                    <a:bodyPr/>
                    <a:lstStyle/>
                    <a:p>
                      <a:r>
                        <a:rPr lang="en-GB" sz="1200" dirty="0" smtClean="0"/>
                        <a:t>5 </a:t>
                      </a:r>
                      <a:r>
                        <a:rPr lang="en-GB" sz="1200" dirty="0" err="1" smtClean="0"/>
                        <a:t>mins</a:t>
                      </a:r>
                      <a:endParaRPr lang="en-GB" sz="1200" dirty="0"/>
                    </a:p>
                  </a:txBody>
                  <a:tcPr/>
                </a:tc>
                <a:tc>
                  <a:txBody>
                    <a:bodyPr/>
                    <a:lstStyle/>
                    <a:p>
                      <a:r>
                        <a:rPr lang="en-GB" sz="1200" dirty="0" smtClean="0"/>
                        <a:t>Discuss the benefits</a:t>
                      </a:r>
                      <a:r>
                        <a:rPr lang="en-GB" sz="1200" baseline="0" dirty="0" smtClean="0"/>
                        <a:t> of marriage with the class</a:t>
                      </a:r>
                      <a:endParaRPr lang="en-GB" sz="1200" dirty="0"/>
                    </a:p>
                  </a:txBody>
                  <a:tcPr/>
                </a:tc>
              </a:tr>
              <a:tr h="370840">
                <a:tc>
                  <a:txBody>
                    <a:bodyPr/>
                    <a:lstStyle/>
                    <a:p>
                      <a:r>
                        <a:rPr lang="en-GB" sz="1200" dirty="0" smtClean="0"/>
                        <a:t>5 </a:t>
                      </a:r>
                      <a:r>
                        <a:rPr lang="en-GB" sz="1200" dirty="0" err="1" smtClean="0"/>
                        <a:t>mins</a:t>
                      </a:r>
                      <a:endParaRPr lang="en-GB" sz="1200" dirty="0"/>
                    </a:p>
                  </a:txBody>
                  <a:tcPr/>
                </a:tc>
                <a:tc>
                  <a:txBody>
                    <a:bodyPr/>
                    <a:lstStyle/>
                    <a:p>
                      <a:r>
                        <a:rPr lang="en-GB" sz="1200" dirty="0" smtClean="0"/>
                        <a:t>Give students the hand-outs with different relationship scenarios.</a:t>
                      </a:r>
                      <a:r>
                        <a:rPr lang="en-GB" sz="1200" baseline="0" dirty="0" smtClean="0"/>
                        <a:t> Ask students to create a list of attributes for a healthy and an unhealthy relationship</a:t>
                      </a:r>
                      <a:endParaRPr lang="en-GB" sz="1200" dirty="0"/>
                    </a:p>
                  </a:txBody>
                  <a:tcPr/>
                </a:tc>
              </a:tr>
              <a:tr h="370840">
                <a:tc>
                  <a:txBody>
                    <a:bodyPr/>
                    <a:lstStyle/>
                    <a:p>
                      <a:r>
                        <a:rPr lang="en-GB" sz="1200" dirty="0" smtClean="0"/>
                        <a:t>5 </a:t>
                      </a:r>
                      <a:r>
                        <a:rPr lang="en-GB" sz="1200" dirty="0" err="1" smtClean="0"/>
                        <a:t>mins</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Tweet</a:t>
                      </a:r>
                      <a:r>
                        <a:rPr lang="en-GB" sz="1200" baseline="0" dirty="0" smtClean="0"/>
                        <a:t> </a:t>
                      </a:r>
                      <a:r>
                        <a:rPr lang="en-GB" sz="1200" dirty="0" smtClean="0"/>
                        <a:t>of the day: Students write a tweet</a:t>
                      </a:r>
                      <a:r>
                        <a:rPr lang="en-GB" sz="1200" baseline="0" dirty="0" smtClean="0"/>
                        <a:t> (no more than 140 characters, in their books) to summarise the lesson. This could be a key fact or question from the lesson</a:t>
                      </a:r>
                      <a:endParaRPr lang="en-GB" sz="1200" dirty="0" smtClean="0"/>
                    </a:p>
                  </a:txBody>
                  <a:tcPr/>
                </a:tc>
              </a:tr>
            </a:tbl>
          </a:graphicData>
        </a:graphic>
      </p:graphicFrame>
    </p:spTree>
    <p:extLst>
      <p:ext uri="{BB962C8B-B14F-4D97-AF65-F5344CB8AC3E}">
        <p14:creationId xmlns:p14="http://schemas.microsoft.com/office/powerpoint/2010/main" val="558515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TotalTime>
  <Words>2800</Words>
  <Application>Microsoft Office PowerPoint</Application>
  <PresentationFormat>On-screen Show (4:3)</PresentationFormat>
  <Paragraphs>280</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PT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Merchant Taylors'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Shaw</dc:creator>
  <cp:lastModifiedBy>Matthew Shaw</cp:lastModifiedBy>
  <cp:revision>21</cp:revision>
  <cp:lastPrinted>2014-10-09T13:26:10Z</cp:lastPrinted>
  <dcterms:created xsi:type="dcterms:W3CDTF">2014-05-22T08:39:41Z</dcterms:created>
  <dcterms:modified xsi:type="dcterms:W3CDTF">2014-10-17T08:49:51Z</dcterms:modified>
</cp:coreProperties>
</file>