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3"/>
  </p:notesMasterIdLst>
  <p:handoutMasterIdLst>
    <p:handoutMasterId r:id="rId24"/>
  </p:handoutMasterIdLst>
  <p:sldIdLst>
    <p:sldId id="258" r:id="rId2"/>
    <p:sldId id="264" r:id="rId3"/>
    <p:sldId id="294" r:id="rId4"/>
    <p:sldId id="289" r:id="rId5"/>
    <p:sldId id="295" r:id="rId6"/>
    <p:sldId id="290" r:id="rId7"/>
    <p:sldId id="296" r:id="rId8"/>
    <p:sldId id="307" r:id="rId9"/>
    <p:sldId id="308" r:id="rId10"/>
    <p:sldId id="309" r:id="rId11"/>
    <p:sldId id="310" r:id="rId12"/>
    <p:sldId id="311" r:id="rId13"/>
    <p:sldId id="306" r:id="rId14"/>
    <p:sldId id="291" r:id="rId15"/>
    <p:sldId id="297" r:id="rId16"/>
    <p:sldId id="292" r:id="rId17"/>
    <p:sldId id="298" r:id="rId18"/>
    <p:sldId id="312" r:id="rId19"/>
    <p:sldId id="313" r:id="rId20"/>
    <p:sldId id="314" r:id="rId21"/>
    <p:sldId id="315" r:id="rId22"/>
  </p:sldIdLst>
  <p:sldSz cx="9144000" cy="6858000" type="screen4x3"/>
  <p:notesSz cx="6858000" cy="9144000"/>
  <p:embeddedFontLst>
    <p:embeddedFont>
      <p:font typeface="Tuffy-TTF" panose="020B0603060100000000" pitchFamily="34" charset="0"/>
      <p:regular r:id="rId25"/>
      <p:bold r:id="rId26"/>
      <p:italic r:id="rId27"/>
      <p:boldItalic r:id="rId28"/>
    </p:embeddedFont>
    <p:embeddedFont>
      <p:font typeface="Twinkl" pitchFamily="2" charset="77"/>
      <p:regular r:id="rId29"/>
      <p:bold r:id="rId3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5898D"/>
    <a:srgbClr val="FAB001"/>
    <a:srgbClr val="8D358B"/>
    <a:srgbClr val="2DB6BC"/>
    <a:srgbClr val="F08115"/>
    <a:srgbClr val="FFFBFA"/>
    <a:srgbClr val="019542"/>
    <a:srgbClr val="00A8E9"/>
    <a:srgbClr val="DE1E5A"/>
    <a:srgbClr val="18A0D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00" autoAdjust="0"/>
    <p:restoredTop sz="94660"/>
  </p:normalViewPr>
  <p:slideViewPr>
    <p:cSldViewPr showGuides="1">
      <p:cViewPr varScale="1">
        <p:scale>
          <a:sx n="96" d="100"/>
          <a:sy n="96" d="100"/>
        </p:scale>
        <p:origin x="1520" y="16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Tuffy-TTF" panose="020B0603060100000000" pitchFamily="34"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Tuffy-TTF" panose="020B0603060100000000" pitchFamily="34" charset="0"/>
              </a:rPr>
              <a:t>12/06/2020</a:t>
            </a:fld>
            <a:endParaRPr lang="en-GB" dirty="0">
              <a:latin typeface="Tuffy-TTF" panose="020B0603060100000000" pitchFamily="34"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Tuffy-TTF" panose="020B0603060100000000" pitchFamily="34"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Tuffy-TTF" panose="020B0603060100000000" pitchFamily="34" charset="0"/>
              </a:rPr>
              <a:t>‹#›</a:t>
            </a:fld>
            <a:endParaRPr lang="en-GB" dirty="0">
              <a:latin typeface="Tuffy-TTF" panose="020B0603060100000000" pitchFamily="34"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Tuffy-TTF" panose="020B0603060100000000" pitchFamily="34"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Tuffy-TTF" panose="020B0603060100000000" pitchFamily="34" charset="0"/>
              </a:defRPr>
            </a:lvl1pPr>
          </a:lstStyle>
          <a:p>
            <a:fld id="{3D02C5D1-7818-41B5-ABAD-5E4B38A5388F}" type="datetimeFigureOut">
              <a:rPr lang="en-GB" smtClean="0"/>
              <a:pPr/>
              <a:t>12/06/2020</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Tuffy-TTF" panose="020B0603060100000000" pitchFamily="34"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Tuffy-TTF" panose="020B0603060100000000" pitchFamily="34"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Tuffy-TTF" panose="020B0603060100000000" pitchFamily="34" charset="0"/>
        <a:ea typeface="+mn-ea"/>
        <a:cs typeface="+mn-cs"/>
      </a:defRPr>
    </a:lvl1pPr>
    <a:lvl2pPr marL="457200" algn="l" defTabSz="914400" rtl="0" eaLnBrk="1" latinLnBrk="0" hangingPunct="1">
      <a:defRPr sz="1200" kern="1200">
        <a:solidFill>
          <a:schemeClr val="tx1"/>
        </a:solidFill>
        <a:latin typeface="Tuffy-TTF" panose="020B0603060100000000" pitchFamily="34" charset="0"/>
        <a:ea typeface="+mn-ea"/>
        <a:cs typeface="+mn-cs"/>
      </a:defRPr>
    </a:lvl2pPr>
    <a:lvl3pPr marL="914400" algn="l" defTabSz="914400" rtl="0" eaLnBrk="1" latinLnBrk="0" hangingPunct="1">
      <a:defRPr sz="1200" kern="1200">
        <a:solidFill>
          <a:schemeClr val="tx1"/>
        </a:solidFill>
        <a:latin typeface="Tuffy-TTF" panose="020B0603060100000000" pitchFamily="34" charset="0"/>
        <a:ea typeface="+mn-ea"/>
        <a:cs typeface="+mn-cs"/>
      </a:defRPr>
    </a:lvl3pPr>
    <a:lvl4pPr marL="1371600" algn="l" defTabSz="914400" rtl="0" eaLnBrk="1" latinLnBrk="0" hangingPunct="1">
      <a:defRPr sz="1200" kern="1200">
        <a:solidFill>
          <a:schemeClr val="tx1"/>
        </a:solidFill>
        <a:latin typeface="Tuffy-TTF" panose="020B0603060100000000" pitchFamily="34" charset="0"/>
        <a:ea typeface="+mn-ea"/>
        <a:cs typeface="+mn-cs"/>
      </a:defRPr>
    </a:lvl4pPr>
    <a:lvl5pPr marL="1828800" algn="l" defTabSz="914400" rtl="0" eaLnBrk="1" latinLnBrk="0" hangingPunct="1">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359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 id="2147483669" r:id="rId6"/>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uffy-TTF" panose="020B0603060100000000" pitchFamily="34"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uffy-TTF" panose="020B0603060100000000" pitchFamily="34"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3.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15.png"/></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slide" Target="slide16.xml"/><Relationship Id="rId2" Type="http://schemas.openxmlformats.org/officeDocument/2006/relationships/slide" Target="slide14.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The Big Questions</a:t>
            </a:r>
          </a:p>
        </p:txBody>
      </p:sp>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1034456-5BCE-4AFA-A879-65F0FB3A4FA3}"/>
              </a:ext>
            </a:extLst>
          </p:cNvPr>
          <p:cNvSpPr/>
          <p:nvPr/>
        </p:nvSpPr>
        <p:spPr>
          <a:xfrm>
            <a:off x="1979712" y="2874103"/>
            <a:ext cx="4608512" cy="737143"/>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535D562C-17F2-4EA1-8C80-FDB5DC0D1298}"/>
              </a:ext>
            </a:extLst>
          </p:cNvPr>
          <p:cNvSpPr/>
          <p:nvPr/>
        </p:nvSpPr>
        <p:spPr>
          <a:xfrm>
            <a:off x="1691680" y="1700808"/>
            <a:ext cx="5400600" cy="1079251"/>
          </a:xfrm>
          <a:prstGeom prst="rect">
            <a:avLst/>
          </a:prstGeom>
          <a:solidFill>
            <a:srgbClr val="2589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D6174C30-D7CF-46C5-8A9F-B02EC93BBDAF}"/>
              </a:ext>
            </a:extLst>
          </p:cNvPr>
          <p:cNvSpPr/>
          <p:nvPr/>
        </p:nvSpPr>
        <p:spPr>
          <a:xfrm>
            <a:off x="2699792" y="1778768"/>
            <a:ext cx="3294112" cy="923330"/>
          </a:xfrm>
          <a:prstGeom prst="rect">
            <a:avLst/>
          </a:prstGeom>
        </p:spPr>
        <p:txBody>
          <a:bodyPr wrap="square">
            <a:spAutoFit/>
          </a:bodyPr>
          <a:lstStyle/>
          <a:p>
            <a:pPr algn="ctr"/>
            <a:r>
              <a:rPr lang="en-GB" dirty="0">
                <a:solidFill>
                  <a:schemeClr val="bg1"/>
                </a:solidFill>
              </a:rPr>
              <a:t>What is mindfulness and how do we encourage positive thoughts and feelings?</a:t>
            </a:r>
          </a:p>
        </p:txBody>
      </p:sp>
      <p:sp>
        <p:nvSpPr>
          <p:cNvPr id="5" name="Rectangle 4">
            <a:extLst>
              <a:ext uri="{FF2B5EF4-FFF2-40B4-BE49-F238E27FC236}">
                <a16:creationId xmlns:a16="http://schemas.microsoft.com/office/drawing/2014/main" id="{B3A26426-17E9-491C-A080-9CBC7B342FFC}"/>
              </a:ext>
            </a:extLst>
          </p:cNvPr>
          <p:cNvSpPr/>
          <p:nvPr/>
        </p:nvSpPr>
        <p:spPr>
          <a:xfrm>
            <a:off x="2951820" y="2919508"/>
            <a:ext cx="2790056" cy="646331"/>
          </a:xfrm>
          <a:prstGeom prst="rect">
            <a:avLst/>
          </a:prstGeom>
        </p:spPr>
        <p:txBody>
          <a:bodyPr wrap="square">
            <a:spAutoFit/>
          </a:bodyPr>
          <a:lstStyle/>
          <a:p>
            <a:pPr algn="ctr"/>
            <a:r>
              <a:rPr lang="en-GB" dirty="0">
                <a:solidFill>
                  <a:schemeClr val="bg1"/>
                </a:solidFill>
              </a:rPr>
              <a:t>How can we be mindful in our everyday lives?</a:t>
            </a:r>
          </a:p>
        </p:txBody>
      </p:sp>
      <p:pic>
        <p:nvPicPr>
          <p:cNvPr id="8" name="Picture 7">
            <a:extLst>
              <a:ext uri="{FF2B5EF4-FFF2-40B4-BE49-F238E27FC236}">
                <a16:creationId xmlns:a16="http://schemas.microsoft.com/office/drawing/2014/main" id="{0B402C73-FC68-49DE-9768-D6B047FECE3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4400" y="718721"/>
            <a:ext cx="2745432" cy="5662607"/>
          </a:xfrm>
          <a:prstGeom prst="rect">
            <a:avLst/>
          </a:prstGeom>
        </p:spPr>
      </p:pic>
      <p:pic>
        <p:nvPicPr>
          <p:cNvPr id="10" name="Picture 9">
            <a:extLst>
              <a:ext uri="{FF2B5EF4-FFF2-40B4-BE49-F238E27FC236}">
                <a16:creationId xmlns:a16="http://schemas.microsoft.com/office/drawing/2014/main" id="{2DD009F8-34C4-4C84-9FBB-B28B8119262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7666" y="720080"/>
            <a:ext cx="3210838" cy="5661248"/>
          </a:xfrm>
          <a:prstGeom prst="rect">
            <a:avLst/>
          </a:prstGeom>
        </p:spPr>
      </p:pic>
    </p:spTree>
    <p:extLst>
      <p:ext uri="{BB962C8B-B14F-4D97-AF65-F5344CB8AC3E}">
        <p14:creationId xmlns:p14="http://schemas.microsoft.com/office/powerpoint/2010/main" val="2496969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childTnLst>
                          </p:cTn>
                        </p:par>
                        <p:par>
                          <p:cTn id="21" fill="hold">
                            <p:stCondLst>
                              <p:cond delay="500"/>
                            </p:stCondLst>
                            <p:childTnLst>
                              <p:par>
                                <p:cTn id="22" presetID="22" presetClass="entr" presetSubtype="2"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ipe(right)">
                                      <p:cBhvr>
                                        <p:cTn id="24" dur="500"/>
                                        <p:tgtEl>
                                          <p:spTgt spid="7"/>
                                        </p:tgtEl>
                                      </p:cBhvr>
                                    </p:animEffect>
                                  </p:childTnLst>
                                </p:cTn>
                              </p:par>
                            </p:childTnLst>
                          </p:cTn>
                        </p:par>
                        <p:par>
                          <p:cTn id="25" fill="hold">
                            <p:stCondLst>
                              <p:cond delay="1000"/>
                            </p:stCondLst>
                            <p:childTnLst>
                              <p:par>
                                <p:cTn id="26" presetID="10" presetClass="entr" presetSubtype="0" fill="hold" grpId="0" nodeType="after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 grpId="0" animBg="1"/>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Reconnecting</a:t>
            </a:r>
          </a:p>
        </p:txBody>
      </p:sp>
    </p:spTree>
    <p:extLst>
      <p:ext uri="{BB962C8B-B14F-4D97-AF65-F5344CB8AC3E}">
        <p14:creationId xmlns:p14="http://schemas.microsoft.com/office/powerpoint/2010/main" val="38843738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36A214B9-E667-4B0A-BD27-F010ABC364ED}"/>
              </a:ext>
            </a:extLst>
          </p:cNvPr>
          <p:cNvSpPr/>
          <p:nvPr/>
        </p:nvSpPr>
        <p:spPr>
          <a:xfrm>
            <a:off x="1197988" y="5382801"/>
            <a:ext cx="6542361" cy="444897"/>
          </a:xfrm>
          <a:prstGeom prst="rect">
            <a:avLst/>
          </a:prstGeom>
          <a:solidFill>
            <a:srgbClr val="2589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B782945B-3E0F-4125-9D03-8826ACB2CB30}"/>
              </a:ext>
            </a:extLst>
          </p:cNvPr>
          <p:cNvSpPr/>
          <p:nvPr/>
        </p:nvSpPr>
        <p:spPr>
          <a:xfrm>
            <a:off x="1197988" y="4867737"/>
            <a:ext cx="6542361" cy="444897"/>
          </a:xfrm>
          <a:prstGeom prst="rect">
            <a:avLst/>
          </a:prstGeom>
          <a:solidFill>
            <a:srgbClr val="2589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FD88D2A5-073D-4561-9C27-3CD810AAA905}"/>
              </a:ext>
            </a:extLst>
          </p:cNvPr>
          <p:cNvSpPr/>
          <p:nvPr/>
        </p:nvSpPr>
        <p:spPr>
          <a:xfrm>
            <a:off x="1197988" y="4365104"/>
            <a:ext cx="6542361" cy="444897"/>
          </a:xfrm>
          <a:prstGeom prst="rect">
            <a:avLst/>
          </a:prstGeom>
          <a:solidFill>
            <a:srgbClr val="2589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54980FA4-6AD1-41E8-A50B-8BBACA8700AD}"/>
              </a:ext>
            </a:extLst>
          </p:cNvPr>
          <p:cNvSpPr/>
          <p:nvPr/>
        </p:nvSpPr>
        <p:spPr>
          <a:xfrm>
            <a:off x="1197989" y="1564975"/>
            <a:ext cx="3947618" cy="1035427"/>
          </a:xfrm>
          <a:prstGeom prst="rect">
            <a:avLst/>
          </a:prstGeom>
          <a:solidFill>
            <a:srgbClr val="2589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AD64B9E3-0EB1-4FE5-8BC5-D1E933C30344}"/>
              </a:ext>
            </a:extLst>
          </p:cNvPr>
          <p:cNvSpPr/>
          <p:nvPr/>
        </p:nvSpPr>
        <p:spPr>
          <a:xfrm>
            <a:off x="1282817" y="1632635"/>
            <a:ext cx="4078814" cy="923330"/>
          </a:xfrm>
          <a:prstGeom prst="rect">
            <a:avLst/>
          </a:prstGeom>
        </p:spPr>
        <p:txBody>
          <a:bodyPr wrap="square">
            <a:spAutoFit/>
          </a:bodyPr>
          <a:lstStyle/>
          <a:p>
            <a:r>
              <a:rPr lang="en-GB" dirty="0">
                <a:solidFill>
                  <a:schemeClr val="bg1"/>
                </a:solidFill>
              </a:rPr>
              <a:t>Wherever you are, whatever you are doing, pause as if you have been paused like a video.</a:t>
            </a:r>
          </a:p>
        </p:txBody>
      </p:sp>
      <p:sp>
        <p:nvSpPr>
          <p:cNvPr id="5" name="Title 1">
            <a:extLst>
              <a:ext uri="{FF2B5EF4-FFF2-40B4-BE49-F238E27FC236}">
                <a16:creationId xmlns:a16="http://schemas.microsoft.com/office/drawing/2014/main" id="{8C61D5A8-8C57-4D18-86FD-0F2E5BDD3C58}"/>
              </a:ext>
            </a:extLst>
          </p:cNvPr>
          <p:cNvSpPr>
            <a:spLocks noGrp="1"/>
          </p:cNvSpPr>
          <p:nvPr>
            <p:ph type="title"/>
          </p:nvPr>
        </p:nvSpPr>
        <p:spPr>
          <a:xfrm>
            <a:off x="457198" y="478895"/>
            <a:ext cx="8220075" cy="994306"/>
          </a:xfrm>
        </p:spPr>
        <p:txBody>
          <a:bodyPr/>
          <a:lstStyle/>
          <a:p>
            <a:r>
              <a:rPr lang="en-GB" dirty="0"/>
              <a:t>Right Here, Right Now</a:t>
            </a:r>
          </a:p>
        </p:txBody>
      </p:sp>
      <p:sp>
        <p:nvSpPr>
          <p:cNvPr id="7" name="Rectangle 6">
            <a:extLst>
              <a:ext uri="{FF2B5EF4-FFF2-40B4-BE49-F238E27FC236}">
                <a16:creationId xmlns:a16="http://schemas.microsoft.com/office/drawing/2014/main" id="{A9AA4BAA-1B0E-477D-885D-3157EB8430FF}"/>
              </a:ext>
            </a:extLst>
          </p:cNvPr>
          <p:cNvSpPr/>
          <p:nvPr/>
        </p:nvSpPr>
        <p:spPr>
          <a:xfrm>
            <a:off x="1238426" y="2771276"/>
            <a:ext cx="3907181" cy="646331"/>
          </a:xfrm>
          <a:prstGeom prst="rect">
            <a:avLst/>
          </a:prstGeom>
        </p:spPr>
        <p:txBody>
          <a:bodyPr wrap="square">
            <a:spAutoFit/>
          </a:bodyPr>
          <a:lstStyle/>
          <a:p>
            <a:r>
              <a:rPr lang="en-GB" dirty="0"/>
              <a:t>Now, whilst completely still, try to really notice things…</a:t>
            </a:r>
          </a:p>
        </p:txBody>
      </p:sp>
      <p:sp>
        <p:nvSpPr>
          <p:cNvPr id="8" name="Rectangle 7">
            <a:extLst>
              <a:ext uri="{FF2B5EF4-FFF2-40B4-BE49-F238E27FC236}">
                <a16:creationId xmlns:a16="http://schemas.microsoft.com/office/drawing/2014/main" id="{9C9752F0-0D43-4263-94D0-EE0D65B5FB95}"/>
              </a:ext>
            </a:extLst>
          </p:cNvPr>
          <p:cNvSpPr/>
          <p:nvPr/>
        </p:nvSpPr>
        <p:spPr>
          <a:xfrm>
            <a:off x="2943140" y="4395357"/>
            <a:ext cx="3052062" cy="369332"/>
          </a:xfrm>
          <a:prstGeom prst="rect">
            <a:avLst/>
          </a:prstGeom>
        </p:spPr>
        <p:txBody>
          <a:bodyPr wrap="square">
            <a:spAutoFit/>
          </a:bodyPr>
          <a:lstStyle/>
          <a:p>
            <a:pPr algn="ctr"/>
            <a:r>
              <a:rPr lang="en-GB" dirty="0">
                <a:solidFill>
                  <a:schemeClr val="bg1"/>
                </a:solidFill>
              </a:rPr>
              <a:t>What can you see?</a:t>
            </a:r>
          </a:p>
        </p:txBody>
      </p:sp>
      <p:sp>
        <p:nvSpPr>
          <p:cNvPr id="9" name="Rectangle 8">
            <a:extLst>
              <a:ext uri="{FF2B5EF4-FFF2-40B4-BE49-F238E27FC236}">
                <a16:creationId xmlns:a16="http://schemas.microsoft.com/office/drawing/2014/main" id="{A75AFB8F-9A75-4E16-80D7-1DA541095B47}"/>
              </a:ext>
            </a:extLst>
          </p:cNvPr>
          <p:cNvSpPr/>
          <p:nvPr/>
        </p:nvSpPr>
        <p:spPr>
          <a:xfrm>
            <a:off x="3079894" y="4900405"/>
            <a:ext cx="2774601" cy="369332"/>
          </a:xfrm>
          <a:prstGeom prst="rect">
            <a:avLst/>
          </a:prstGeom>
        </p:spPr>
        <p:txBody>
          <a:bodyPr wrap="square">
            <a:spAutoFit/>
          </a:bodyPr>
          <a:lstStyle/>
          <a:p>
            <a:pPr algn="ctr"/>
            <a:r>
              <a:rPr lang="en-GB" dirty="0">
                <a:solidFill>
                  <a:schemeClr val="bg1"/>
                </a:solidFill>
              </a:rPr>
              <a:t>What can you hear?</a:t>
            </a:r>
          </a:p>
        </p:txBody>
      </p:sp>
      <p:sp>
        <p:nvSpPr>
          <p:cNvPr id="10" name="Rectangle 9">
            <a:extLst>
              <a:ext uri="{FF2B5EF4-FFF2-40B4-BE49-F238E27FC236}">
                <a16:creationId xmlns:a16="http://schemas.microsoft.com/office/drawing/2014/main" id="{57499E8F-8C05-4881-B499-EE2F7F54FBE0}"/>
              </a:ext>
            </a:extLst>
          </p:cNvPr>
          <p:cNvSpPr/>
          <p:nvPr/>
        </p:nvSpPr>
        <p:spPr>
          <a:xfrm>
            <a:off x="3207988" y="5418952"/>
            <a:ext cx="2522365" cy="369332"/>
          </a:xfrm>
          <a:prstGeom prst="rect">
            <a:avLst/>
          </a:prstGeom>
        </p:spPr>
        <p:txBody>
          <a:bodyPr wrap="square">
            <a:spAutoFit/>
          </a:bodyPr>
          <a:lstStyle/>
          <a:p>
            <a:pPr algn="ctr"/>
            <a:r>
              <a:rPr lang="en-GB" dirty="0">
                <a:solidFill>
                  <a:schemeClr val="bg1"/>
                </a:solidFill>
              </a:rPr>
              <a:t>How are you feeling?</a:t>
            </a:r>
          </a:p>
        </p:txBody>
      </p:sp>
      <p:sp>
        <p:nvSpPr>
          <p:cNvPr id="11" name="Rectangle 10">
            <a:extLst>
              <a:ext uri="{FF2B5EF4-FFF2-40B4-BE49-F238E27FC236}">
                <a16:creationId xmlns:a16="http://schemas.microsoft.com/office/drawing/2014/main" id="{7D36DE2A-7A2A-4621-9D96-B18857A188A8}"/>
              </a:ext>
            </a:extLst>
          </p:cNvPr>
          <p:cNvSpPr/>
          <p:nvPr/>
        </p:nvSpPr>
        <p:spPr>
          <a:xfrm>
            <a:off x="1197988" y="5937203"/>
            <a:ext cx="6542363" cy="369332"/>
          </a:xfrm>
          <a:prstGeom prst="rect">
            <a:avLst/>
          </a:prstGeom>
        </p:spPr>
        <p:txBody>
          <a:bodyPr wrap="square">
            <a:spAutoFit/>
          </a:bodyPr>
          <a:lstStyle/>
          <a:p>
            <a:pPr algn="ctr"/>
            <a:r>
              <a:rPr lang="en-GB" dirty="0"/>
              <a:t>Do you have any thoughts in your head right now?</a:t>
            </a:r>
          </a:p>
        </p:txBody>
      </p:sp>
      <p:pic>
        <p:nvPicPr>
          <p:cNvPr id="14" name="Picture 13">
            <a:extLst>
              <a:ext uri="{FF2B5EF4-FFF2-40B4-BE49-F238E27FC236}">
                <a16:creationId xmlns:a16="http://schemas.microsoft.com/office/drawing/2014/main" id="{8DA3553E-ECC6-4DCD-A3E8-9888D45AE42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30435" y="1436958"/>
            <a:ext cx="2509917" cy="2496098"/>
          </a:xfrm>
          <a:prstGeom prst="rect">
            <a:avLst/>
          </a:prstGeom>
        </p:spPr>
      </p:pic>
    </p:spTree>
    <p:extLst>
      <p:ext uri="{BB962C8B-B14F-4D97-AF65-F5344CB8AC3E}">
        <p14:creationId xmlns:p14="http://schemas.microsoft.com/office/powerpoint/2010/main" val="3719934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500"/>
                                        <p:tgtEl>
                                          <p:spTgt spid="14"/>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500"/>
                                        <p:tgtEl>
                                          <p:spTgt spid="15"/>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par>
                          <p:cTn id="28" fill="hold">
                            <p:stCondLst>
                              <p:cond delay="500"/>
                            </p:stCondLst>
                            <p:childTnLst>
                              <p:par>
                                <p:cTn id="29" presetID="10" presetClass="entr" presetSubtype="0"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500"/>
                                        <p:tgtEl>
                                          <p:spTgt spid="9"/>
                                        </p:tgtEl>
                                      </p:cBhvr>
                                    </p:animEffect>
                                  </p:childTnLst>
                                </p:cTn>
                              </p:par>
                            </p:childTnLst>
                          </p:cTn>
                        </p:par>
                        <p:par>
                          <p:cTn id="35" fill="hold">
                            <p:stCondLst>
                              <p:cond delay="1000"/>
                            </p:stCondLst>
                            <p:childTnLst>
                              <p:par>
                                <p:cTn id="36" presetID="10" presetClass="entr" presetSubtype="0"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500"/>
                                        <p:tgtEl>
                                          <p:spTgt spid="17"/>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6" grpId="0" animBg="1"/>
      <p:bldP spid="15" grpId="0" animBg="1"/>
      <p:bldP spid="2" grpId="0" animBg="1"/>
      <p:bldP spid="3" grpId="0"/>
      <p:bldP spid="7" grpId="0"/>
      <p:bldP spid="8" grpId="0"/>
      <p:bldP spid="9"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Exploring</a:t>
            </a:r>
          </a:p>
        </p:txBody>
      </p:sp>
    </p:spTree>
    <p:extLst>
      <p:ext uri="{BB962C8B-B14F-4D97-AF65-F5344CB8AC3E}">
        <p14:creationId xmlns:p14="http://schemas.microsoft.com/office/powerpoint/2010/main" val="7169103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Busy Lives, Busy Minds</a:t>
            </a:r>
          </a:p>
        </p:txBody>
      </p:sp>
      <p:sp>
        <p:nvSpPr>
          <p:cNvPr id="3" name="Rectangle 2">
            <a:extLst>
              <a:ext uri="{FF2B5EF4-FFF2-40B4-BE49-F238E27FC236}">
                <a16:creationId xmlns:a16="http://schemas.microsoft.com/office/drawing/2014/main" id="{EE7C24D6-EF18-49DA-B6CC-1BDA8C3A6CF3}"/>
              </a:ext>
            </a:extLst>
          </p:cNvPr>
          <p:cNvSpPr/>
          <p:nvPr/>
        </p:nvSpPr>
        <p:spPr>
          <a:xfrm>
            <a:off x="755576" y="1556792"/>
            <a:ext cx="7560840" cy="369332"/>
          </a:xfrm>
          <a:prstGeom prst="rect">
            <a:avLst/>
          </a:prstGeom>
        </p:spPr>
        <p:txBody>
          <a:bodyPr wrap="square">
            <a:spAutoFit/>
          </a:bodyPr>
          <a:lstStyle/>
          <a:p>
            <a:r>
              <a:rPr lang="en-GB" dirty="0"/>
              <a:t>Every day we are bombarded with sights, sounds and sensations.</a:t>
            </a:r>
          </a:p>
        </p:txBody>
      </p:sp>
      <p:sp>
        <p:nvSpPr>
          <p:cNvPr id="4" name="Rectangle 3">
            <a:extLst>
              <a:ext uri="{FF2B5EF4-FFF2-40B4-BE49-F238E27FC236}">
                <a16:creationId xmlns:a16="http://schemas.microsoft.com/office/drawing/2014/main" id="{BC01BF0E-73D8-4F00-B08A-143A324AC214}"/>
              </a:ext>
            </a:extLst>
          </p:cNvPr>
          <p:cNvSpPr/>
          <p:nvPr/>
        </p:nvSpPr>
        <p:spPr>
          <a:xfrm>
            <a:off x="755576" y="2069658"/>
            <a:ext cx="7488832" cy="646331"/>
          </a:xfrm>
          <a:prstGeom prst="rect">
            <a:avLst/>
          </a:prstGeom>
        </p:spPr>
        <p:txBody>
          <a:bodyPr wrap="square">
            <a:spAutoFit/>
          </a:bodyPr>
          <a:lstStyle/>
          <a:p>
            <a:r>
              <a:rPr lang="en-GB" dirty="0"/>
              <a:t>Let’s think of a typical day and what our senses have to cope with, often all at once.</a:t>
            </a:r>
          </a:p>
        </p:txBody>
      </p:sp>
      <p:graphicFrame>
        <p:nvGraphicFramePr>
          <p:cNvPr id="5" name="Table 4">
            <a:extLst>
              <a:ext uri="{FF2B5EF4-FFF2-40B4-BE49-F238E27FC236}">
                <a16:creationId xmlns:a16="http://schemas.microsoft.com/office/drawing/2014/main" id="{3C7E7C19-8411-4595-9F81-76B3429E77DC}"/>
              </a:ext>
            </a:extLst>
          </p:cNvPr>
          <p:cNvGraphicFramePr>
            <a:graphicFrameLocks noGrp="1"/>
          </p:cNvGraphicFramePr>
          <p:nvPr>
            <p:extLst>
              <p:ext uri="{D42A27DB-BD31-4B8C-83A1-F6EECF244321}">
                <p14:modId xmlns:p14="http://schemas.microsoft.com/office/powerpoint/2010/main" val="651126606"/>
              </p:ext>
            </p:extLst>
          </p:nvPr>
        </p:nvGraphicFramePr>
        <p:xfrm>
          <a:off x="527895" y="2924944"/>
          <a:ext cx="8078679" cy="1955800"/>
        </p:xfrm>
        <a:graphic>
          <a:graphicData uri="http://schemas.openxmlformats.org/drawingml/2006/table">
            <a:tbl>
              <a:tblPr firstRow="1" bandRow="1">
                <a:tableStyleId>{F5AB1C69-6EDB-4FF4-983F-18BD219EF322}</a:tableStyleId>
              </a:tblPr>
              <a:tblGrid>
                <a:gridCol w="2692893">
                  <a:extLst>
                    <a:ext uri="{9D8B030D-6E8A-4147-A177-3AD203B41FA5}">
                      <a16:colId xmlns:a16="http://schemas.microsoft.com/office/drawing/2014/main" val="1843790437"/>
                    </a:ext>
                  </a:extLst>
                </a:gridCol>
                <a:gridCol w="2692893">
                  <a:extLst>
                    <a:ext uri="{9D8B030D-6E8A-4147-A177-3AD203B41FA5}">
                      <a16:colId xmlns:a16="http://schemas.microsoft.com/office/drawing/2014/main" val="2786243154"/>
                    </a:ext>
                  </a:extLst>
                </a:gridCol>
                <a:gridCol w="2692893">
                  <a:extLst>
                    <a:ext uri="{9D8B030D-6E8A-4147-A177-3AD203B41FA5}">
                      <a16:colId xmlns:a16="http://schemas.microsoft.com/office/drawing/2014/main" val="2874401519"/>
                    </a:ext>
                  </a:extLst>
                </a:gridCol>
              </a:tblGrid>
              <a:tr h="370840">
                <a:tc>
                  <a:txBody>
                    <a:bodyPr/>
                    <a:lstStyle/>
                    <a:p>
                      <a:pPr algn="ctr"/>
                      <a:r>
                        <a:rPr lang="en-GB" dirty="0"/>
                        <a:t>Sights</a:t>
                      </a:r>
                    </a:p>
                  </a:txBody>
                  <a:tcPr>
                    <a:solidFill>
                      <a:schemeClr val="accent5">
                        <a:lumMod val="75000"/>
                      </a:schemeClr>
                    </a:solidFill>
                  </a:tcPr>
                </a:tc>
                <a:tc>
                  <a:txBody>
                    <a:bodyPr/>
                    <a:lstStyle/>
                    <a:p>
                      <a:pPr algn="ctr"/>
                      <a:r>
                        <a:rPr lang="en-GB" dirty="0"/>
                        <a:t>Sounds</a:t>
                      </a:r>
                    </a:p>
                  </a:txBody>
                  <a:tcPr>
                    <a:solidFill>
                      <a:schemeClr val="accent5">
                        <a:lumMod val="75000"/>
                      </a:schemeClr>
                    </a:solidFill>
                  </a:tcPr>
                </a:tc>
                <a:tc>
                  <a:txBody>
                    <a:bodyPr/>
                    <a:lstStyle/>
                    <a:p>
                      <a:pPr algn="ctr"/>
                      <a:r>
                        <a:rPr lang="en-GB" dirty="0"/>
                        <a:t>Sensations</a:t>
                      </a:r>
                    </a:p>
                  </a:txBody>
                  <a:tcPr>
                    <a:solidFill>
                      <a:schemeClr val="accent5">
                        <a:lumMod val="75000"/>
                      </a:schemeClr>
                    </a:solidFill>
                  </a:tcPr>
                </a:tc>
                <a:extLst>
                  <a:ext uri="{0D108BD9-81ED-4DB2-BD59-A6C34878D82A}">
                    <a16:rowId xmlns:a16="http://schemas.microsoft.com/office/drawing/2014/main" val="117734441"/>
                  </a:ext>
                </a:extLst>
              </a:tr>
              <a:tr h="370840">
                <a:tc>
                  <a:txBody>
                    <a:bodyPr/>
                    <a:lstStyle/>
                    <a:p>
                      <a:pPr algn="ctr"/>
                      <a:r>
                        <a:rPr lang="en-GB" sz="1400" dirty="0"/>
                        <a:t>Faces and other people’s </a:t>
                      </a:r>
                      <a:br>
                        <a:rPr lang="en-GB" sz="1400" dirty="0"/>
                      </a:br>
                      <a:r>
                        <a:rPr lang="en-GB" sz="1400" dirty="0"/>
                        <a:t>body language</a:t>
                      </a:r>
                    </a:p>
                    <a:p>
                      <a:pPr algn="ctr"/>
                      <a:r>
                        <a:rPr lang="en-GB" sz="1400" dirty="0"/>
                        <a:t>Colours</a:t>
                      </a:r>
                    </a:p>
                    <a:p>
                      <a:pPr algn="ctr"/>
                      <a:r>
                        <a:rPr lang="en-GB" sz="1400" dirty="0"/>
                        <a:t>Signs and posters</a:t>
                      </a:r>
                    </a:p>
                    <a:p>
                      <a:pPr algn="ctr"/>
                      <a:r>
                        <a:rPr lang="en-GB" sz="1400" dirty="0"/>
                        <a:t>Movement </a:t>
                      </a:r>
                    </a:p>
                    <a:p>
                      <a:pPr algn="ctr"/>
                      <a:r>
                        <a:rPr lang="en-GB" sz="1400" dirty="0"/>
                        <a:t>Looking out for danger!</a:t>
                      </a:r>
                    </a:p>
                  </a:txBody>
                  <a:tcPr>
                    <a:solidFill>
                      <a:schemeClr val="accent5">
                        <a:lumMod val="20000"/>
                        <a:lumOff val="80000"/>
                      </a:schemeClr>
                    </a:solidFill>
                  </a:tcPr>
                </a:tc>
                <a:tc>
                  <a:txBody>
                    <a:bodyPr/>
                    <a:lstStyle/>
                    <a:p>
                      <a:pPr algn="ctr"/>
                      <a:r>
                        <a:rPr lang="en-GB" sz="1400" dirty="0"/>
                        <a:t>Voices and instructions</a:t>
                      </a:r>
                    </a:p>
                    <a:p>
                      <a:pPr algn="ctr"/>
                      <a:r>
                        <a:rPr lang="en-GB" sz="1400" dirty="0"/>
                        <a:t>Traffic</a:t>
                      </a:r>
                    </a:p>
                    <a:p>
                      <a:pPr algn="ctr"/>
                      <a:r>
                        <a:rPr lang="en-GB" sz="1400" dirty="0"/>
                        <a:t>Music</a:t>
                      </a:r>
                    </a:p>
                    <a:p>
                      <a:pPr algn="ctr"/>
                      <a:r>
                        <a:rPr lang="en-GB" sz="1400" dirty="0"/>
                        <a:t>Sirens and bells</a:t>
                      </a:r>
                    </a:p>
                    <a:p>
                      <a:pPr algn="ctr"/>
                      <a:r>
                        <a:rPr lang="en-GB" sz="1400" dirty="0"/>
                        <a:t>Movement of others</a:t>
                      </a:r>
                    </a:p>
                    <a:p>
                      <a:pPr algn="ctr"/>
                      <a:r>
                        <a:rPr lang="en-GB" sz="1400" dirty="0"/>
                        <a:t>Birdsong, leaves rustling and other sounds in nature</a:t>
                      </a:r>
                    </a:p>
                  </a:txBody>
                  <a:tcPr>
                    <a:solidFill>
                      <a:schemeClr val="accent5">
                        <a:lumMod val="20000"/>
                        <a:lumOff val="80000"/>
                      </a:schemeClr>
                    </a:solidFill>
                  </a:tcPr>
                </a:tc>
                <a:tc>
                  <a:txBody>
                    <a:bodyPr/>
                    <a:lstStyle/>
                    <a:p>
                      <a:pPr algn="ctr"/>
                      <a:r>
                        <a:rPr lang="en-GB" sz="1400" dirty="0"/>
                        <a:t>Feeling hot or cold</a:t>
                      </a:r>
                    </a:p>
                    <a:p>
                      <a:pPr algn="ctr"/>
                      <a:r>
                        <a:rPr lang="en-GB" sz="1400" dirty="0"/>
                        <a:t>Feeling tired</a:t>
                      </a:r>
                    </a:p>
                    <a:p>
                      <a:pPr algn="ctr"/>
                      <a:r>
                        <a:rPr lang="en-GB" sz="1400" dirty="0"/>
                        <a:t>Feeling hungry or thirsty</a:t>
                      </a:r>
                    </a:p>
                    <a:p>
                      <a:pPr algn="ctr"/>
                      <a:r>
                        <a:rPr lang="en-GB" sz="1400" dirty="0"/>
                        <a:t>Feeling itchy</a:t>
                      </a:r>
                    </a:p>
                    <a:p>
                      <a:pPr algn="ctr"/>
                      <a:r>
                        <a:rPr lang="en-GB" sz="1400" dirty="0"/>
                        <a:t>Being uncomfortable or in pain</a:t>
                      </a:r>
                    </a:p>
                    <a:p>
                      <a:pPr algn="ctr"/>
                      <a:r>
                        <a:rPr lang="en-GB" sz="1400" dirty="0"/>
                        <a:t>Needing the loo!</a:t>
                      </a:r>
                    </a:p>
                  </a:txBody>
                  <a:tcPr>
                    <a:solidFill>
                      <a:schemeClr val="accent5">
                        <a:lumMod val="20000"/>
                        <a:lumOff val="80000"/>
                      </a:schemeClr>
                    </a:solidFill>
                  </a:tcPr>
                </a:tc>
                <a:extLst>
                  <a:ext uri="{0D108BD9-81ED-4DB2-BD59-A6C34878D82A}">
                    <a16:rowId xmlns:a16="http://schemas.microsoft.com/office/drawing/2014/main" val="1359389328"/>
                  </a:ext>
                </a:extLst>
              </a:tr>
            </a:tbl>
          </a:graphicData>
        </a:graphic>
      </p:graphicFrame>
    </p:spTree>
    <p:extLst>
      <p:ext uri="{BB962C8B-B14F-4D97-AF65-F5344CB8AC3E}">
        <p14:creationId xmlns:p14="http://schemas.microsoft.com/office/powerpoint/2010/main" val="3317818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A7DFCBF4-0C79-4C17-9A3D-1CA7D60F88A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014477">
            <a:off x="4300147" y="1772816"/>
            <a:ext cx="959798" cy="1310754"/>
          </a:xfrm>
          <a:prstGeom prst="rect">
            <a:avLst/>
          </a:prstGeom>
        </p:spPr>
      </p:pic>
      <p:pic>
        <p:nvPicPr>
          <p:cNvPr id="10" name="Picture 9">
            <a:extLst>
              <a:ext uri="{FF2B5EF4-FFF2-40B4-BE49-F238E27FC236}">
                <a16:creationId xmlns:a16="http://schemas.microsoft.com/office/drawing/2014/main" id="{CD0DB5D4-5669-4321-8CC5-E2183476B97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46301" y="1091375"/>
            <a:ext cx="2852936" cy="2852936"/>
          </a:xfrm>
          <a:prstGeom prst="rect">
            <a:avLst/>
          </a:prstGeom>
        </p:spPr>
      </p:pic>
      <p:pic>
        <p:nvPicPr>
          <p:cNvPr id="18" name="Picture 17">
            <a:extLst>
              <a:ext uri="{FF2B5EF4-FFF2-40B4-BE49-F238E27FC236}">
                <a16:creationId xmlns:a16="http://schemas.microsoft.com/office/drawing/2014/main" id="{5137C6E5-5FEB-4710-B097-98C9DB8AF7B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22183" y="3223255"/>
            <a:ext cx="5169661" cy="2220073"/>
          </a:xfrm>
          <a:prstGeom prst="rect">
            <a:avLst/>
          </a:prstGeom>
        </p:spPr>
      </p:pic>
      <p:pic>
        <p:nvPicPr>
          <p:cNvPr id="16" name="Picture 15">
            <a:extLst>
              <a:ext uri="{FF2B5EF4-FFF2-40B4-BE49-F238E27FC236}">
                <a16:creationId xmlns:a16="http://schemas.microsoft.com/office/drawing/2014/main" id="{2DF8AD8D-5ACC-479D-86AC-E8D4DE1B937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87474" flipH="1">
            <a:off x="326019" y="1226815"/>
            <a:ext cx="3817406" cy="2033393"/>
          </a:xfrm>
          <a:prstGeom prst="rect">
            <a:avLst/>
          </a:prstGeom>
        </p:spPr>
      </p:pic>
      <p:sp>
        <p:nvSpPr>
          <p:cNvPr id="2" name="Title 1">
            <a:extLst>
              <a:ext uri="{FF2B5EF4-FFF2-40B4-BE49-F238E27FC236}">
                <a16:creationId xmlns:a16="http://schemas.microsoft.com/office/drawing/2014/main" id="{B66C1EAD-4585-463A-AE0B-7C15AA0B284C}"/>
              </a:ext>
            </a:extLst>
          </p:cNvPr>
          <p:cNvSpPr>
            <a:spLocks noGrp="1"/>
          </p:cNvSpPr>
          <p:nvPr>
            <p:ph type="title"/>
          </p:nvPr>
        </p:nvSpPr>
        <p:spPr/>
        <p:txBody>
          <a:bodyPr/>
          <a:lstStyle/>
          <a:p>
            <a:r>
              <a:rPr lang="en-GB" dirty="0"/>
              <a:t>Busy Lives, Busy Minds</a:t>
            </a:r>
          </a:p>
        </p:txBody>
      </p:sp>
      <p:pic>
        <p:nvPicPr>
          <p:cNvPr id="6" name="Picture 5">
            <a:extLst>
              <a:ext uri="{FF2B5EF4-FFF2-40B4-BE49-F238E27FC236}">
                <a16:creationId xmlns:a16="http://schemas.microsoft.com/office/drawing/2014/main" id="{9684957B-BA37-4945-877D-B5F3EB707F2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6027" y="2097091"/>
            <a:ext cx="3587323" cy="3496669"/>
          </a:xfrm>
          <a:prstGeom prst="rect">
            <a:avLst/>
          </a:prstGeom>
        </p:spPr>
      </p:pic>
      <p:pic>
        <p:nvPicPr>
          <p:cNvPr id="4" name="Picture 3">
            <a:extLst>
              <a:ext uri="{FF2B5EF4-FFF2-40B4-BE49-F238E27FC236}">
                <a16:creationId xmlns:a16="http://schemas.microsoft.com/office/drawing/2014/main" id="{7DA988DD-021F-45EF-B3C7-8036E908295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88031" y="3865539"/>
            <a:ext cx="3587323" cy="2875829"/>
          </a:xfrm>
          <a:prstGeom prst="rect">
            <a:avLst/>
          </a:prstGeom>
        </p:spPr>
      </p:pic>
      <p:pic>
        <p:nvPicPr>
          <p:cNvPr id="12" name="Picture 11">
            <a:extLst>
              <a:ext uri="{FF2B5EF4-FFF2-40B4-BE49-F238E27FC236}">
                <a16:creationId xmlns:a16="http://schemas.microsoft.com/office/drawing/2014/main" id="{76A7EBE8-31D6-42FE-AD8B-07C4323E01D6}"/>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r="25653"/>
          <a:stretch/>
        </p:blipFill>
        <p:spPr>
          <a:xfrm>
            <a:off x="6230473" y="1301687"/>
            <a:ext cx="2913528" cy="3423457"/>
          </a:xfrm>
          <a:prstGeom prst="rect">
            <a:avLst/>
          </a:prstGeom>
        </p:spPr>
      </p:pic>
      <p:pic>
        <p:nvPicPr>
          <p:cNvPr id="8" name="Picture 7">
            <a:extLst>
              <a:ext uri="{FF2B5EF4-FFF2-40B4-BE49-F238E27FC236}">
                <a16:creationId xmlns:a16="http://schemas.microsoft.com/office/drawing/2014/main" id="{84FC4ECD-CC6B-4919-B0A7-C4CE31F145E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714340" y="2996952"/>
            <a:ext cx="3394164" cy="4027042"/>
          </a:xfrm>
          <a:prstGeom prst="rect">
            <a:avLst/>
          </a:prstGeom>
        </p:spPr>
      </p:pic>
    </p:spTree>
    <p:extLst>
      <p:ext uri="{BB962C8B-B14F-4D97-AF65-F5344CB8AC3E}">
        <p14:creationId xmlns:p14="http://schemas.microsoft.com/office/powerpoint/2010/main" val="661719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500"/>
                                        <p:tgtEl>
                                          <p:spTgt spid="1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par>
                          <p:cTn id="12" fill="hold">
                            <p:stCondLst>
                              <p:cond delay="1000"/>
                            </p:stCondLst>
                            <p:childTnLst>
                              <p:par>
                                <p:cTn id="13" presetID="1" presetClass="entr" presetSubtype="0"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childTnLst>
                          </p:cTn>
                        </p:par>
                        <p:par>
                          <p:cTn id="19" fill="hold">
                            <p:stCondLst>
                              <p:cond delay="1500"/>
                            </p:stCondLst>
                            <p:childTnLst>
                              <p:par>
                                <p:cTn id="20" presetID="1" presetClass="entr" presetSubtype="0" fill="hold" nodeType="afterEffect">
                                  <p:stCondLst>
                                    <p:cond delay="0"/>
                                  </p:stCondLst>
                                  <p:childTnLst>
                                    <p:set>
                                      <p:cBhvr>
                                        <p:cTn id="21" dur="1" fill="hold">
                                          <p:stCondLst>
                                            <p:cond delay="0"/>
                                          </p:stCondLst>
                                        </p:cTn>
                                        <p:tgtEl>
                                          <p:spTgt spid="18"/>
                                        </p:tgtEl>
                                        <p:attrNameLst>
                                          <p:attrName>style.visibility</p:attrName>
                                        </p:attrNameLst>
                                      </p:cBhvr>
                                      <p:to>
                                        <p:strVal val="visible"/>
                                      </p:to>
                                    </p:set>
                                  </p:childTnLst>
                                </p:cTn>
                              </p:par>
                            </p:childTnLst>
                          </p:cTn>
                        </p:par>
                        <p:par>
                          <p:cTn id="22" fill="hold">
                            <p:stCondLst>
                              <p:cond delay="1500"/>
                            </p:stCondLst>
                            <p:childTnLst>
                              <p:par>
                                <p:cTn id="23" presetID="22" presetClass="entr" presetSubtype="4"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down)">
                                      <p:cBhvr>
                                        <p:cTn id="25" dur="500"/>
                                        <p:tgtEl>
                                          <p:spTgt spid="4"/>
                                        </p:tgtEl>
                                      </p:cBhvr>
                                    </p:animEffect>
                                  </p:childTnLst>
                                </p:cTn>
                              </p:par>
                            </p:childTnLst>
                          </p:cTn>
                        </p:par>
                        <p:par>
                          <p:cTn id="26" fill="hold">
                            <p:stCondLst>
                              <p:cond delay="2000"/>
                            </p:stCondLst>
                            <p:childTnLst>
                              <p:par>
                                <p:cTn id="27" presetID="10" presetClass="entr" presetSubtype="0" fill="hold" nodeType="after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500"/>
                                        <p:tgtEl>
                                          <p:spTgt spid="6"/>
                                        </p:tgtEl>
                                      </p:cBhvr>
                                    </p:animEffect>
                                  </p:childTnLst>
                                </p:cTn>
                              </p:par>
                            </p:childTnLst>
                          </p:cTn>
                        </p:par>
                        <p:par>
                          <p:cTn id="30" fill="hold">
                            <p:stCondLst>
                              <p:cond delay="2500"/>
                            </p:stCondLst>
                            <p:childTnLst>
                              <p:par>
                                <p:cTn id="31" presetID="1" presetClass="entr" presetSubtype="0"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9F807-713F-44FF-8236-CEF51C10979F}"/>
              </a:ext>
            </a:extLst>
          </p:cNvPr>
          <p:cNvSpPr/>
          <p:nvPr/>
        </p:nvSpPr>
        <p:spPr>
          <a:xfrm>
            <a:off x="827584" y="2256785"/>
            <a:ext cx="6408712" cy="2233439"/>
          </a:xfrm>
          <a:prstGeom prst="rect">
            <a:avLst/>
          </a:prstGeom>
          <a:solidFill>
            <a:srgbClr val="2589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A64C922-2552-4A6F-872A-214EE4640728}"/>
              </a:ext>
            </a:extLst>
          </p:cNvPr>
          <p:cNvSpPr>
            <a:spLocks noGrp="1"/>
          </p:cNvSpPr>
          <p:nvPr>
            <p:ph type="title"/>
          </p:nvPr>
        </p:nvSpPr>
        <p:spPr/>
        <p:txBody>
          <a:bodyPr/>
          <a:lstStyle/>
          <a:p>
            <a:r>
              <a:rPr lang="en-GB" dirty="0"/>
              <a:t>Busy Lives, Busy Minds</a:t>
            </a:r>
          </a:p>
        </p:txBody>
      </p:sp>
      <p:sp>
        <p:nvSpPr>
          <p:cNvPr id="3" name="Rectangle 2">
            <a:extLst>
              <a:ext uri="{FF2B5EF4-FFF2-40B4-BE49-F238E27FC236}">
                <a16:creationId xmlns:a16="http://schemas.microsoft.com/office/drawing/2014/main" id="{90A08101-790D-4059-9F01-390CB5B07C53}"/>
              </a:ext>
            </a:extLst>
          </p:cNvPr>
          <p:cNvSpPr/>
          <p:nvPr/>
        </p:nvSpPr>
        <p:spPr>
          <a:xfrm>
            <a:off x="827584" y="1486525"/>
            <a:ext cx="7416824" cy="646331"/>
          </a:xfrm>
          <a:prstGeom prst="rect">
            <a:avLst/>
          </a:prstGeom>
        </p:spPr>
        <p:txBody>
          <a:bodyPr wrap="square">
            <a:spAutoFit/>
          </a:bodyPr>
          <a:lstStyle/>
          <a:p>
            <a:r>
              <a:rPr lang="en-GB" dirty="0"/>
              <a:t>While our eyes, ears and other senses are busy trying to cope with all these things going on around us, our brains are busy too.</a:t>
            </a:r>
          </a:p>
        </p:txBody>
      </p:sp>
      <p:sp>
        <p:nvSpPr>
          <p:cNvPr id="4" name="Rectangle 3">
            <a:extLst>
              <a:ext uri="{FF2B5EF4-FFF2-40B4-BE49-F238E27FC236}">
                <a16:creationId xmlns:a16="http://schemas.microsoft.com/office/drawing/2014/main" id="{795316F8-9605-4746-9CDC-2CAB543E0F11}"/>
              </a:ext>
            </a:extLst>
          </p:cNvPr>
          <p:cNvSpPr/>
          <p:nvPr/>
        </p:nvSpPr>
        <p:spPr>
          <a:xfrm>
            <a:off x="971600" y="2357841"/>
            <a:ext cx="4752528" cy="2031325"/>
          </a:xfrm>
          <a:prstGeom prst="rect">
            <a:avLst/>
          </a:prstGeom>
        </p:spPr>
        <p:txBody>
          <a:bodyPr wrap="square">
            <a:spAutoFit/>
          </a:bodyPr>
          <a:lstStyle/>
          <a:p>
            <a:pPr marL="285750" indent="-285750">
              <a:buFont typeface="Arial" panose="020B0604020202020204" pitchFamily="34" charset="0"/>
              <a:buChar char="•"/>
            </a:pPr>
            <a:r>
              <a:rPr lang="en-GB" dirty="0">
                <a:solidFill>
                  <a:schemeClr val="bg1"/>
                </a:solidFill>
              </a:rPr>
              <a:t>We are constantly processing thoughts and feelings.</a:t>
            </a:r>
          </a:p>
          <a:p>
            <a:pPr marL="285750" indent="-285750">
              <a:buFont typeface="Arial" panose="020B0604020202020204" pitchFamily="34" charset="0"/>
              <a:buChar char="•"/>
            </a:pPr>
            <a:r>
              <a:rPr lang="en-GB" dirty="0">
                <a:solidFill>
                  <a:schemeClr val="bg1"/>
                </a:solidFill>
              </a:rPr>
              <a:t>We are trying to learn new information.</a:t>
            </a:r>
          </a:p>
          <a:p>
            <a:pPr marL="285750" indent="-285750">
              <a:buFont typeface="Arial" panose="020B0604020202020204" pitchFamily="34" charset="0"/>
              <a:buChar char="•"/>
            </a:pPr>
            <a:r>
              <a:rPr lang="en-GB" dirty="0">
                <a:solidFill>
                  <a:schemeClr val="bg1"/>
                </a:solidFill>
              </a:rPr>
              <a:t>We might be following instructions.</a:t>
            </a:r>
          </a:p>
          <a:p>
            <a:pPr marL="285750" indent="-285750">
              <a:buFont typeface="Arial" panose="020B0604020202020204" pitchFamily="34" charset="0"/>
              <a:buChar char="•"/>
            </a:pPr>
            <a:r>
              <a:rPr lang="en-GB" dirty="0">
                <a:solidFill>
                  <a:schemeClr val="bg1"/>
                </a:solidFill>
              </a:rPr>
              <a:t>We might be trying to remember things.</a:t>
            </a:r>
          </a:p>
          <a:p>
            <a:pPr marL="285750" indent="-285750">
              <a:buFont typeface="Arial" panose="020B0604020202020204" pitchFamily="34" charset="0"/>
              <a:buChar char="•"/>
            </a:pPr>
            <a:r>
              <a:rPr lang="en-GB" dirty="0">
                <a:solidFill>
                  <a:schemeClr val="bg1"/>
                </a:solidFill>
              </a:rPr>
              <a:t>We have problems to solve and decisions to make. </a:t>
            </a:r>
          </a:p>
        </p:txBody>
      </p:sp>
      <p:sp>
        <p:nvSpPr>
          <p:cNvPr id="5" name="Rectangle 4">
            <a:extLst>
              <a:ext uri="{FF2B5EF4-FFF2-40B4-BE49-F238E27FC236}">
                <a16:creationId xmlns:a16="http://schemas.microsoft.com/office/drawing/2014/main" id="{24F5BC1E-2212-415D-929D-D68EA58A0BE7}"/>
              </a:ext>
            </a:extLst>
          </p:cNvPr>
          <p:cNvSpPr/>
          <p:nvPr/>
        </p:nvSpPr>
        <p:spPr>
          <a:xfrm>
            <a:off x="827584" y="4610200"/>
            <a:ext cx="4896544" cy="1200329"/>
          </a:xfrm>
          <a:prstGeom prst="rect">
            <a:avLst/>
          </a:prstGeom>
        </p:spPr>
        <p:txBody>
          <a:bodyPr wrap="square">
            <a:spAutoFit/>
          </a:bodyPr>
          <a:lstStyle/>
          <a:p>
            <a:r>
              <a:rPr lang="en-GB" dirty="0"/>
              <a:t>Sometimes we feel like we just need a break. So, what can we do to help us take time out from our busy lives and make room for positive thoughts and feelings?</a:t>
            </a:r>
          </a:p>
        </p:txBody>
      </p:sp>
      <p:pic>
        <p:nvPicPr>
          <p:cNvPr id="7" name="Picture 6">
            <a:extLst>
              <a:ext uri="{FF2B5EF4-FFF2-40B4-BE49-F238E27FC236}">
                <a16:creationId xmlns:a16="http://schemas.microsoft.com/office/drawing/2014/main" id="{E6615A05-3E2E-438A-AAF4-02A24E09169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08104" y="2157368"/>
            <a:ext cx="3456384" cy="4030067"/>
          </a:xfrm>
          <a:prstGeom prst="rect">
            <a:avLst/>
          </a:prstGeom>
        </p:spPr>
      </p:pic>
    </p:spTree>
    <p:extLst>
      <p:ext uri="{BB962C8B-B14F-4D97-AF65-F5344CB8AC3E}">
        <p14:creationId xmlns:p14="http://schemas.microsoft.com/office/powerpoint/2010/main" val="1128485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par>
                          <p:cTn id="13" fill="hold">
                            <p:stCondLst>
                              <p:cond delay="500"/>
                            </p:stCondLst>
                            <p:childTnLst>
                              <p:par>
                                <p:cTn id="14" presetID="22" presetClass="entr" presetSubtype="2"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right)">
                                      <p:cBhvr>
                                        <p:cTn id="16" dur="500"/>
                                        <p:tgtEl>
                                          <p:spTgt spid="8"/>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B2B7FC2-3F61-42B5-A086-9CEF3D689963}"/>
              </a:ext>
            </a:extLst>
          </p:cNvPr>
          <p:cNvSpPr/>
          <p:nvPr/>
        </p:nvSpPr>
        <p:spPr>
          <a:xfrm>
            <a:off x="611560" y="2767190"/>
            <a:ext cx="5760640" cy="1741930"/>
          </a:xfrm>
          <a:prstGeom prst="rect">
            <a:avLst/>
          </a:prstGeom>
          <a:solidFill>
            <a:srgbClr val="2589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50CAD3B2-B49A-48A6-BAD2-CC7D7DA7EC75}"/>
              </a:ext>
            </a:extLst>
          </p:cNvPr>
          <p:cNvSpPr>
            <a:spLocks noGrp="1"/>
          </p:cNvSpPr>
          <p:nvPr>
            <p:ph type="title"/>
          </p:nvPr>
        </p:nvSpPr>
        <p:spPr/>
        <p:txBody>
          <a:bodyPr/>
          <a:lstStyle/>
          <a:p>
            <a:r>
              <a:rPr lang="en-GB" dirty="0"/>
              <a:t>Being Mindful</a:t>
            </a:r>
          </a:p>
        </p:txBody>
      </p:sp>
      <p:sp>
        <p:nvSpPr>
          <p:cNvPr id="3" name="Rectangle 2">
            <a:extLst>
              <a:ext uri="{FF2B5EF4-FFF2-40B4-BE49-F238E27FC236}">
                <a16:creationId xmlns:a16="http://schemas.microsoft.com/office/drawing/2014/main" id="{6C58A5D1-B824-473C-A0E1-9D96100A96D1}"/>
              </a:ext>
            </a:extLst>
          </p:cNvPr>
          <p:cNvSpPr/>
          <p:nvPr/>
        </p:nvSpPr>
        <p:spPr>
          <a:xfrm>
            <a:off x="755576" y="1713582"/>
            <a:ext cx="4756423" cy="923330"/>
          </a:xfrm>
          <a:prstGeom prst="rect">
            <a:avLst/>
          </a:prstGeom>
        </p:spPr>
        <p:txBody>
          <a:bodyPr wrap="square">
            <a:spAutoFit/>
          </a:bodyPr>
          <a:lstStyle/>
          <a:p>
            <a:r>
              <a:rPr lang="en-GB" dirty="0"/>
              <a:t>Have you ever heard of the terms ‘mindful’ or ‘mindfulness’ before? What do you think these words mean?</a:t>
            </a:r>
          </a:p>
        </p:txBody>
      </p:sp>
      <p:sp>
        <p:nvSpPr>
          <p:cNvPr id="4" name="Rectangle 3">
            <a:extLst>
              <a:ext uri="{FF2B5EF4-FFF2-40B4-BE49-F238E27FC236}">
                <a16:creationId xmlns:a16="http://schemas.microsoft.com/office/drawing/2014/main" id="{394C33F1-2262-4EB5-A8C7-8A80485E0790}"/>
              </a:ext>
            </a:extLst>
          </p:cNvPr>
          <p:cNvSpPr/>
          <p:nvPr/>
        </p:nvSpPr>
        <p:spPr>
          <a:xfrm>
            <a:off x="755576" y="2887776"/>
            <a:ext cx="4756422" cy="1477328"/>
          </a:xfrm>
          <a:prstGeom prst="rect">
            <a:avLst/>
          </a:prstGeom>
        </p:spPr>
        <p:txBody>
          <a:bodyPr wrap="square">
            <a:spAutoFit/>
          </a:bodyPr>
          <a:lstStyle/>
          <a:p>
            <a:r>
              <a:rPr lang="en-GB" dirty="0">
                <a:solidFill>
                  <a:schemeClr val="bg1"/>
                </a:solidFill>
              </a:rPr>
              <a:t>Mindfulness, or being mindful, means being conscious or aware of something. It means focusing on the present moment so that we can acknowledge and accept our thoughts, feelings and the sensations in our bodies.</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16016" y="1665884"/>
            <a:ext cx="3941005" cy="4695736"/>
          </a:xfrm>
          <a:prstGeom prst="rect">
            <a:avLst/>
          </a:prstGeom>
        </p:spPr>
      </p:pic>
    </p:spTree>
    <p:extLst>
      <p:ext uri="{BB962C8B-B14F-4D97-AF65-F5344CB8AC3E}">
        <p14:creationId xmlns:p14="http://schemas.microsoft.com/office/powerpoint/2010/main" val="604065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right)">
                                      <p:cBhvr>
                                        <p:cTn id="11" dur="500"/>
                                        <p:tgtEl>
                                          <p:spTgt spid="7"/>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A6A5077-BE07-4DF5-9F59-2634D895EA62}"/>
              </a:ext>
            </a:extLst>
          </p:cNvPr>
          <p:cNvSpPr/>
          <p:nvPr/>
        </p:nvSpPr>
        <p:spPr>
          <a:xfrm>
            <a:off x="2542418" y="3165068"/>
            <a:ext cx="5971898" cy="1776100"/>
          </a:xfrm>
          <a:prstGeom prst="rect">
            <a:avLst/>
          </a:prstGeom>
          <a:solidFill>
            <a:srgbClr val="2589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6D7E1BE3-4578-4225-9C4C-7FFD71635FB1}"/>
              </a:ext>
            </a:extLst>
          </p:cNvPr>
          <p:cNvSpPr>
            <a:spLocks noGrp="1"/>
          </p:cNvSpPr>
          <p:nvPr>
            <p:ph type="title"/>
          </p:nvPr>
        </p:nvSpPr>
        <p:spPr/>
        <p:txBody>
          <a:bodyPr/>
          <a:lstStyle/>
          <a:p>
            <a:r>
              <a:rPr lang="en-GB" dirty="0"/>
              <a:t>Being Mindful</a:t>
            </a:r>
          </a:p>
        </p:txBody>
      </p:sp>
      <p:sp>
        <p:nvSpPr>
          <p:cNvPr id="3" name="Rectangle 2">
            <a:extLst>
              <a:ext uri="{FF2B5EF4-FFF2-40B4-BE49-F238E27FC236}">
                <a16:creationId xmlns:a16="http://schemas.microsoft.com/office/drawing/2014/main" id="{7397D0E3-348A-4CF4-8525-F5A657767819}"/>
              </a:ext>
            </a:extLst>
          </p:cNvPr>
          <p:cNvSpPr/>
          <p:nvPr/>
        </p:nvSpPr>
        <p:spPr>
          <a:xfrm>
            <a:off x="822819" y="1457575"/>
            <a:ext cx="7485429" cy="646331"/>
          </a:xfrm>
          <a:prstGeom prst="rect">
            <a:avLst/>
          </a:prstGeom>
        </p:spPr>
        <p:txBody>
          <a:bodyPr wrap="square">
            <a:spAutoFit/>
          </a:bodyPr>
          <a:lstStyle/>
          <a:p>
            <a:r>
              <a:rPr lang="en-GB" dirty="0"/>
              <a:t>Can you think of any ways to be mindful? Perhaps you have practiced some mindfulness activities before – at home or at school. </a:t>
            </a:r>
          </a:p>
        </p:txBody>
      </p:sp>
      <p:sp>
        <p:nvSpPr>
          <p:cNvPr id="5" name="Rectangle 4">
            <a:extLst>
              <a:ext uri="{FF2B5EF4-FFF2-40B4-BE49-F238E27FC236}">
                <a16:creationId xmlns:a16="http://schemas.microsoft.com/office/drawing/2014/main" id="{D96B5E1C-CF99-4C66-8B5D-83F7EF60EFAA}"/>
              </a:ext>
            </a:extLst>
          </p:cNvPr>
          <p:cNvSpPr/>
          <p:nvPr/>
        </p:nvSpPr>
        <p:spPr>
          <a:xfrm>
            <a:off x="3913346" y="3284983"/>
            <a:ext cx="4536504" cy="1477328"/>
          </a:xfrm>
          <a:prstGeom prst="rect">
            <a:avLst/>
          </a:prstGeom>
        </p:spPr>
        <p:txBody>
          <a:bodyPr wrap="square">
            <a:spAutoFit/>
          </a:bodyPr>
          <a:lstStyle/>
          <a:p>
            <a:r>
              <a:rPr lang="en-GB" dirty="0">
                <a:solidFill>
                  <a:schemeClr val="bg1"/>
                </a:solidFill>
              </a:rPr>
              <a:t>Well done if you thought of some ways to be mindful! You might be surprised to learn that there are actually a lot of ways to be mindful and a lot of the techniques need only take a few minutes.</a:t>
            </a:r>
          </a:p>
        </p:txBody>
      </p:sp>
      <p:pic>
        <p:nvPicPr>
          <p:cNvPr id="7" name="Picture 6">
            <a:extLst>
              <a:ext uri="{FF2B5EF4-FFF2-40B4-BE49-F238E27FC236}">
                <a16:creationId xmlns:a16="http://schemas.microsoft.com/office/drawing/2014/main" id="{ACB2C59E-46D3-422E-B442-20CF8B414D3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446" y="2830199"/>
            <a:ext cx="4392488" cy="4018710"/>
          </a:xfrm>
          <a:prstGeom prst="rect">
            <a:avLst/>
          </a:prstGeom>
        </p:spPr>
      </p:pic>
    </p:spTree>
    <p:extLst>
      <p:ext uri="{BB962C8B-B14F-4D97-AF65-F5344CB8AC3E}">
        <p14:creationId xmlns:p14="http://schemas.microsoft.com/office/powerpoint/2010/main" val="3357851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
                                        <p:tgtEl>
                                          <p:spTgt spid="8"/>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A06472E3-E005-4705-BFE1-DB73F352930E}"/>
              </a:ext>
            </a:extLst>
          </p:cNvPr>
          <p:cNvSpPr/>
          <p:nvPr/>
        </p:nvSpPr>
        <p:spPr>
          <a:xfrm>
            <a:off x="936353" y="4065989"/>
            <a:ext cx="7271294" cy="440761"/>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0C2A8DDC-08B1-49E2-B32A-78FC2A2950B3}"/>
              </a:ext>
            </a:extLst>
          </p:cNvPr>
          <p:cNvSpPr/>
          <p:nvPr/>
        </p:nvSpPr>
        <p:spPr>
          <a:xfrm>
            <a:off x="936353" y="3538506"/>
            <a:ext cx="7271294" cy="440761"/>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37738B08-B14F-4BFA-B54A-F0FF24A73FC0}"/>
              </a:ext>
            </a:extLst>
          </p:cNvPr>
          <p:cNvSpPr/>
          <p:nvPr/>
        </p:nvSpPr>
        <p:spPr>
          <a:xfrm>
            <a:off x="936353" y="3014994"/>
            <a:ext cx="7271294" cy="440761"/>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4608DEE5-38CE-4CD3-8A50-9137E7A747A5}"/>
              </a:ext>
            </a:extLst>
          </p:cNvPr>
          <p:cNvSpPr/>
          <p:nvPr/>
        </p:nvSpPr>
        <p:spPr>
          <a:xfrm>
            <a:off x="936353" y="2502812"/>
            <a:ext cx="7271294" cy="440761"/>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795BEB8A-ED5A-4977-811A-EB010805303D}"/>
              </a:ext>
            </a:extLst>
          </p:cNvPr>
          <p:cNvSpPr>
            <a:spLocks noGrp="1"/>
          </p:cNvSpPr>
          <p:nvPr>
            <p:ph type="title"/>
          </p:nvPr>
        </p:nvSpPr>
        <p:spPr/>
        <p:txBody>
          <a:bodyPr/>
          <a:lstStyle/>
          <a:p>
            <a:r>
              <a:rPr lang="en-GB" dirty="0"/>
              <a:t>Being Mindful</a:t>
            </a:r>
          </a:p>
        </p:txBody>
      </p:sp>
      <p:sp>
        <p:nvSpPr>
          <p:cNvPr id="3" name="Rectangle 2">
            <a:extLst>
              <a:ext uri="{FF2B5EF4-FFF2-40B4-BE49-F238E27FC236}">
                <a16:creationId xmlns:a16="http://schemas.microsoft.com/office/drawing/2014/main" id="{82F4E790-9115-419E-9B49-F1DE4509F0B5}"/>
              </a:ext>
            </a:extLst>
          </p:cNvPr>
          <p:cNvSpPr/>
          <p:nvPr/>
        </p:nvSpPr>
        <p:spPr>
          <a:xfrm>
            <a:off x="936353" y="1481297"/>
            <a:ext cx="7451998" cy="923330"/>
          </a:xfrm>
          <a:prstGeom prst="rect">
            <a:avLst/>
          </a:prstGeom>
        </p:spPr>
        <p:txBody>
          <a:bodyPr wrap="square">
            <a:spAutoFit/>
          </a:bodyPr>
          <a:lstStyle/>
          <a:p>
            <a:r>
              <a:rPr lang="en-GB" dirty="0"/>
              <a:t>Now it’s time to take a look at the </a:t>
            </a:r>
            <a:r>
              <a:rPr lang="en-GB" b="1" dirty="0">
                <a:solidFill>
                  <a:srgbClr val="00B0F0"/>
                </a:solidFill>
              </a:rPr>
              <a:t>Being Mindful Challenge Cards</a:t>
            </a:r>
            <a:r>
              <a:rPr lang="en-GB" dirty="0"/>
              <a:t> included in this lesson pack. As you look at each card, consider </a:t>
            </a:r>
            <a:br>
              <a:rPr lang="en-GB" dirty="0"/>
            </a:br>
            <a:r>
              <a:rPr lang="en-GB" dirty="0"/>
              <a:t>the following:</a:t>
            </a:r>
          </a:p>
        </p:txBody>
      </p:sp>
      <p:sp>
        <p:nvSpPr>
          <p:cNvPr id="4" name="Rectangle 3">
            <a:extLst>
              <a:ext uri="{FF2B5EF4-FFF2-40B4-BE49-F238E27FC236}">
                <a16:creationId xmlns:a16="http://schemas.microsoft.com/office/drawing/2014/main" id="{F7032BE0-20E4-4B0F-A048-0C5EBBDC9028}"/>
              </a:ext>
            </a:extLst>
          </p:cNvPr>
          <p:cNvSpPr/>
          <p:nvPr/>
        </p:nvSpPr>
        <p:spPr>
          <a:xfrm>
            <a:off x="2655123" y="2538527"/>
            <a:ext cx="3824218" cy="369332"/>
          </a:xfrm>
          <a:prstGeom prst="rect">
            <a:avLst/>
          </a:prstGeom>
        </p:spPr>
        <p:txBody>
          <a:bodyPr wrap="square">
            <a:spAutoFit/>
          </a:bodyPr>
          <a:lstStyle/>
          <a:p>
            <a:pPr algn="ctr"/>
            <a:r>
              <a:rPr lang="en-GB" dirty="0">
                <a:solidFill>
                  <a:schemeClr val="bg1"/>
                </a:solidFill>
              </a:rPr>
              <a:t>Have you ever tried this technique?</a:t>
            </a:r>
          </a:p>
        </p:txBody>
      </p:sp>
      <p:sp>
        <p:nvSpPr>
          <p:cNvPr id="5" name="Rectangle 4">
            <a:extLst>
              <a:ext uri="{FF2B5EF4-FFF2-40B4-BE49-F238E27FC236}">
                <a16:creationId xmlns:a16="http://schemas.microsoft.com/office/drawing/2014/main" id="{D2926381-51B3-410D-A649-4D8155FED890}"/>
              </a:ext>
            </a:extLst>
          </p:cNvPr>
          <p:cNvSpPr/>
          <p:nvPr/>
        </p:nvSpPr>
        <p:spPr>
          <a:xfrm>
            <a:off x="936352" y="4653136"/>
            <a:ext cx="7380063" cy="923330"/>
          </a:xfrm>
          <a:prstGeom prst="rect">
            <a:avLst/>
          </a:prstGeom>
        </p:spPr>
        <p:txBody>
          <a:bodyPr wrap="square">
            <a:spAutoFit/>
          </a:bodyPr>
          <a:lstStyle/>
          <a:p>
            <a:r>
              <a:rPr lang="en-GB" dirty="0"/>
              <a:t>Now you have looked through all of the cards, choose one of the activities to try. If there is an activity you haven’t tried before, that would be a good one to choose.</a:t>
            </a:r>
          </a:p>
        </p:txBody>
      </p:sp>
      <p:sp>
        <p:nvSpPr>
          <p:cNvPr id="6" name="Rectangle 5">
            <a:extLst>
              <a:ext uri="{FF2B5EF4-FFF2-40B4-BE49-F238E27FC236}">
                <a16:creationId xmlns:a16="http://schemas.microsoft.com/office/drawing/2014/main" id="{8A8D4C38-F028-4111-B93D-D74842136989}"/>
              </a:ext>
            </a:extLst>
          </p:cNvPr>
          <p:cNvSpPr/>
          <p:nvPr/>
        </p:nvSpPr>
        <p:spPr>
          <a:xfrm>
            <a:off x="1220301" y="3051579"/>
            <a:ext cx="6693865" cy="369332"/>
          </a:xfrm>
          <a:prstGeom prst="rect">
            <a:avLst/>
          </a:prstGeom>
        </p:spPr>
        <p:txBody>
          <a:bodyPr wrap="square">
            <a:spAutoFit/>
          </a:bodyPr>
          <a:lstStyle/>
          <a:p>
            <a:pPr algn="ctr"/>
            <a:r>
              <a:rPr lang="en-GB" dirty="0">
                <a:solidFill>
                  <a:schemeClr val="bg1"/>
                </a:solidFill>
              </a:rPr>
              <a:t>Do you think this technique would be easy or difficult for you?</a:t>
            </a:r>
          </a:p>
        </p:txBody>
      </p:sp>
      <p:sp>
        <p:nvSpPr>
          <p:cNvPr id="7" name="Rectangle 6">
            <a:extLst>
              <a:ext uri="{FF2B5EF4-FFF2-40B4-BE49-F238E27FC236}">
                <a16:creationId xmlns:a16="http://schemas.microsoft.com/office/drawing/2014/main" id="{0B238510-B2A6-4614-9BAE-8DC0A9553E11}"/>
              </a:ext>
            </a:extLst>
          </p:cNvPr>
          <p:cNvSpPr/>
          <p:nvPr/>
        </p:nvSpPr>
        <p:spPr>
          <a:xfrm>
            <a:off x="2281232" y="3573640"/>
            <a:ext cx="4572000" cy="369332"/>
          </a:xfrm>
          <a:prstGeom prst="rect">
            <a:avLst/>
          </a:prstGeom>
        </p:spPr>
        <p:txBody>
          <a:bodyPr>
            <a:spAutoFit/>
          </a:bodyPr>
          <a:lstStyle/>
          <a:p>
            <a:pPr algn="ctr"/>
            <a:r>
              <a:rPr lang="en-GB" dirty="0">
                <a:solidFill>
                  <a:schemeClr val="bg1"/>
                </a:solidFill>
              </a:rPr>
              <a:t>When might this technique work for you?</a:t>
            </a:r>
          </a:p>
        </p:txBody>
      </p:sp>
      <p:sp>
        <p:nvSpPr>
          <p:cNvPr id="8" name="Rectangle 7">
            <a:extLst>
              <a:ext uri="{FF2B5EF4-FFF2-40B4-BE49-F238E27FC236}">
                <a16:creationId xmlns:a16="http://schemas.microsoft.com/office/drawing/2014/main" id="{F9828962-0C09-4D48-9E8C-92870D573C46}"/>
              </a:ext>
            </a:extLst>
          </p:cNvPr>
          <p:cNvSpPr/>
          <p:nvPr/>
        </p:nvSpPr>
        <p:spPr>
          <a:xfrm>
            <a:off x="1358479" y="4093404"/>
            <a:ext cx="6427042" cy="369332"/>
          </a:xfrm>
          <a:prstGeom prst="rect">
            <a:avLst/>
          </a:prstGeom>
        </p:spPr>
        <p:txBody>
          <a:bodyPr wrap="square">
            <a:spAutoFit/>
          </a:bodyPr>
          <a:lstStyle/>
          <a:p>
            <a:pPr algn="ctr"/>
            <a:r>
              <a:rPr lang="en-GB" dirty="0">
                <a:solidFill>
                  <a:schemeClr val="bg1"/>
                </a:solidFill>
              </a:rPr>
              <a:t>Are there times when this technique would not be useful?</a:t>
            </a:r>
          </a:p>
        </p:txBody>
      </p:sp>
    </p:spTree>
    <p:extLst>
      <p:ext uri="{BB962C8B-B14F-4D97-AF65-F5344CB8AC3E}">
        <p14:creationId xmlns:p14="http://schemas.microsoft.com/office/powerpoint/2010/main" val="1977603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par>
                          <p:cTn id="23" fill="hold">
                            <p:stCondLst>
                              <p:cond delay="1000"/>
                            </p:stCondLst>
                            <p:childTnLst>
                              <p:par>
                                <p:cTn id="24" presetID="10" presetClass="entr" presetSubtype="0" fill="hold" grpId="0"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500"/>
                                        <p:tgtEl>
                                          <p:spTgt spid="7"/>
                                        </p:tgtEl>
                                      </p:cBhvr>
                                    </p:animEffect>
                                  </p:childTnLst>
                                </p:cTn>
                              </p:par>
                            </p:childTnLst>
                          </p:cTn>
                        </p:par>
                        <p:par>
                          <p:cTn id="30" fill="hold">
                            <p:stCondLst>
                              <p:cond delay="1500"/>
                            </p:stCondLst>
                            <p:childTnLst>
                              <p:par>
                                <p:cTn id="31" presetID="10" presetClass="entr" presetSubtype="0"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500"/>
                                        <p:tgtEl>
                                          <p:spTgt spid="8"/>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fade">
                                      <p:cBhvr>
                                        <p:cTn id="4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animBg="1"/>
      <p:bldP spid="10" grpId="0" animBg="1"/>
      <p:bldP spid="9" grpId="0" animBg="1"/>
      <p:bldP spid="3" grpId="0"/>
      <p:bldP spid="4" grpId="0"/>
      <p:bldP spid="5" grpId="0"/>
      <p:bldP spid="6" grpId="0"/>
      <p:bldP spid="7"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1547664" y="1844824"/>
            <a:ext cx="2952802" cy="2952802"/>
            <a:chOff x="4788025" y="4522833"/>
            <a:chExt cx="1569992" cy="1569992"/>
          </a:xfrm>
        </p:grpSpPr>
        <p:sp>
          <p:nvSpPr>
            <p:cNvPr id="4" name="Oval 3">
              <a:hlinkClick r:id="rId2" action="ppaction://hlinksldjump"/>
            </p:cNvPr>
            <p:cNvSpPr/>
            <p:nvPr/>
          </p:nvSpPr>
          <p:spPr>
            <a:xfrm>
              <a:off x="4788025" y="4522833"/>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5" name="Rectangle 4">
              <a:hlinkClick r:id="rId2" action="ppaction://hlinksldjump"/>
            </p:cNvPr>
            <p:cNvSpPr/>
            <p:nvPr/>
          </p:nvSpPr>
          <p:spPr>
            <a:xfrm>
              <a:off x="4788025" y="5184718"/>
              <a:ext cx="1569992" cy="229101"/>
            </a:xfrm>
            <a:prstGeom prst="rect">
              <a:avLst/>
            </a:prstGeom>
          </p:spPr>
          <p:txBody>
            <a:bodyPr wrap="square" lIns="0" tIns="0" rIns="0" bIns="0">
              <a:spAutoFit/>
            </a:bodyPr>
            <a:lstStyle/>
            <a:p>
              <a:pPr algn="ctr"/>
              <a:r>
                <a:rPr lang="en-GB" sz="2800" b="1" dirty="0">
                  <a:solidFill>
                    <a:schemeClr val="bg1"/>
                  </a:solidFill>
                </a:rPr>
                <a:t>Consolidating</a:t>
              </a:r>
            </a:p>
          </p:txBody>
        </p:sp>
      </p:grpSp>
      <p:grpSp>
        <p:nvGrpSpPr>
          <p:cNvPr id="6" name="Group 5"/>
          <p:cNvGrpSpPr/>
          <p:nvPr/>
        </p:nvGrpSpPr>
        <p:grpSpPr>
          <a:xfrm>
            <a:off x="4788024" y="1834833"/>
            <a:ext cx="2966511" cy="2952802"/>
            <a:chOff x="6574042" y="4512842"/>
            <a:chExt cx="1577281" cy="1569992"/>
          </a:xfrm>
        </p:grpSpPr>
        <p:sp>
          <p:nvSpPr>
            <p:cNvPr id="7" name="Oval 6">
              <a:hlinkClick r:id="rId3" action="ppaction://hlinksldjump"/>
            </p:cNvPr>
            <p:cNvSpPr/>
            <p:nvPr/>
          </p:nvSpPr>
          <p:spPr>
            <a:xfrm>
              <a:off x="6574042" y="4512842"/>
              <a:ext cx="1569992" cy="1569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8" name="Rectangle 7">
              <a:hlinkClick r:id="rId3" action="ppaction://hlinksldjump"/>
            </p:cNvPr>
            <p:cNvSpPr/>
            <p:nvPr/>
          </p:nvSpPr>
          <p:spPr>
            <a:xfrm>
              <a:off x="6581331" y="5184718"/>
              <a:ext cx="1569992" cy="229101"/>
            </a:xfrm>
            <a:prstGeom prst="rect">
              <a:avLst/>
            </a:prstGeom>
          </p:spPr>
          <p:txBody>
            <a:bodyPr wrap="square" lIns="0" tIns="0" rIns="0" bIns="0">
              <a:spAutoFit/>
            </a:bodyPr>
            <a:lstStyle/>
            <a:p>
              <a:pPr algn="ctr"/>
              <a:r>
                <a:rPr lang="en-GB" sz="2800" b="1" dirty="0">
                  <a:solidFill>
                    <a:schemeClr val="bg1"/>
                  </a:solidFill>
                </a:rPr>
                <a:t>Reflecting </a:t>
              </a:r>
            </a:p>
          </p:txBody>
        </p:sp>
      </p:grpSp>
    </p:spTree>
    <p:extLst>
      <p:ext uri="{BB962C8B-B14F-4D97-AF65-F5344CB8AC3E}">
        <p14:creationId xmlns:p14="http://schemas.microsoft.com/office/powerpoint/2010/main" val="334941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Consolidating</a:t>
            </a:r>
          </a:p>
        </p:txBody>
      </p:sp>
    </p:spTree>
    <p:extLst>
      <p:ext uri="{BB962C8B-B14F-4D97-AF65-F5344CB8AC3E}">
        <p14:creationId xmlns:p14="http://schemas.microsoft.com/office/powerpoint/2010/main" val="39782993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Mindful Listening</a:t>
            </a:r>
          </a:p>
        </p:txBody>
      </p:sp>
      <p:pic>
        <p:nvPicPr>
          <p:cNvPr id="4" name="Picture 3">
            <a:extLst>
              <a:ext uri="{FF2B5EF4-FFF2-40B4-BE49-F238E27FC236}">
                <a16:creationId xmlns:a16="http://schemas.microsoft.com/office/drawing/2014/main" id="{A2EF0DE4-B1E0-4D11-A055-70ED1FA5160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23928" y="1421483"/>
            <a:ext cx="3456383" cy="4887837"/>
          </a:xfrm>
          <a:prstGeom prst="rect">
            <a:avLst/>
          </a:prstGeom>
          <a:ln>
            <a:solidFill>
              <a:schemeClr val="tx1"/>
            </a:solidFill>
          </a:ln>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44034" y="1355921"/>
            <a:ext cx="1152128" cy="5018959"/>
          </a:xfrm>
          <a:prstGeom prst="rect">
            <a:avLst/>
          </a:prstGeom>
        </p:spPr>
      </p:pic>
    </p:spTree>
    <p:extLst>
      <p:ext uri="{BB962C8B-B14F-4D97-AF65-F5344CB8AC3E}">
        <p14:creationId xmlns:p14="http://schemas.microsoft.com/office/powerpoint/2010/main" val="938810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Reflecting</a:t>
            </a:r>
          </a:p>
        </p:txBody>
      </p:sp>
    </p:spTree>
    <p:extLst>
      <p:ext uri="{BB962C8B-B14F-4D97-AF65-F5344CB8AC3E}">
        <p14:creationId xmlns:p14="http://schemas.microsoft.com/office/powerpoint/2010/main" val="40430014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74775D9-E8D3-48EF-9886-12CEAE80B966}"/>
              </a:ext>
            </a:extLst>
          </p:cNvPr>
          <p:cNvSpPr/>
          <p:nvPr/>
        </p:nvSpPr>
        <p:spPr>
          <a:xfrm>
            <a:off x="755650" y="2636912"/>
            <a:ext cx="4536504" cy="1851205"/>
          </a:xfrm>
          <a:prstGeom prst="rect">
            <a:avLst/>
          </a:prstGeom>
          <a:solidFill>
            <a:srgbClr val="2589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t>Mindfulness and Happiness</a:t>
            </a:r>
          </a:p>
        </p:txBody>
      </p:sp>
      <p:sp>
        <p:nvSpPr>
          <p:cNvPr id="3" name="Rectangle 2">
            <a:extLst>
              <a:ext uri="{FF2B5EF4-FFF2-40B4-BE49-F238E27FC236}">
                <a16:creationId xmlns:a16="http://schemas.microsoft.com/office/drawing/2014/main" id="{E331F55C-4AC0-4EA9-9C04-2932DF4642C8}"/>
              </a:ext>
            </a:extLst>
          </p:cNvPr>
          <p:cNvSpPr/>
          <p:nvPr/>
        </p:nvSpPr>
        <p:spPr>
          <a:xfrm>
            <a:off x="899666" y="2733791"/>
            <a:ext cx="3672408" cy="1754326"/>
          </a:xfrm>
          <a:prstGeom prst="rect">
            <a:avLst/>
          </a:prstGeom>
        </p:spPr>
        <p:txBody>
          <a:bodyPr wrap="square">
            <a:spAutoFit/>
          </a:bodyPr>
          <a:lstStyle/>
          <a:p>
            <a:r>
              <a:rPr lang="en-GB" dirty="0">
                <a:solidFill>
                  <a:schemeClr val="bg1"/>
                </a:solidFill>
              </a:rPr>
              <a:t>How do you think mindfulness links to happiness and positivity? See if you can jot down some ways in which mindful activities can help us to maintain positive mental health.</a:t>
            </a:r>
          </a:p>
        </p:txBody>
      </p:sp>
      <p:pic>
        <p:nvPicPr>
          <p:cNvPr id="7" name="Picture 6">
            <a:extLst>
              <a:ext uri="{FF2B5EF4-FFF2-40B4-BE49-F238E27FC236}">
                <a16:creationId xmlns:a16="http://schemas.microsoft.com/office/drawing/2014/main" id="{DB0F51C2-18F3-4085-AD5E-ECBD8171A4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0" y="1464825"/>
            <a:ext cx="4407603" cy="5348551"/>
          </a:xfrm>
          <a:prstGeom prst="rect">
            <a:avLst/>
          </a:prstGeom>
        </p:spPr>
      </p:pic>
    </p:spTree>
    <p:extLst>
      <p:ext uri="{BB962C8B-B14F-4D97-AF65-F5344CB8AC3E}">
        <p14:creationId xmlns:p14="http://schemas.microsoft.com/office/powerpoint/2010/main" val="4053220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right)">
                                      <p:cBhvr>
                                        <p:cTn id="11" dur="500"/>
                                        <p:tgtEl>
                                          <p:spTgt spid="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21B4C5-9202-4047-BF87-C6706AB35B1A}"/>
              </a:ext>
            </a:extLst>
          </p:cNvPr>
          <p:cNvSpPr>
            <a:spLocks noGrp="1"/>
          </p:cNvSpPr>
          <p:nvPr>
            <p:ph type="title"/>
          </p:nvPr>
        </p:nvSpPr>
        <p:spPr/>
        <p:txBody>
          <a:bodyPr/>
          <a:lstStyle/>
          <a:p>
            <a:r>
              <a:rPr lang="en-GB" dirty="0"/>
              <a:t>Mindfulness and Happiness</a:t>
            </a:r>
          </a:p>
        </p:txBody>
      </p:sp>
      <p:sp>
        <p:nvSpPr>
          <p:cNvPr id="3" name="Rectangle 2">
            <a:extLst>
              <a:ext uri="{FF2B5EF4-FFF2-40B4-BE49-F238E27FC236}">
                <a16:creationId xmlns:a16="http://schemas.microsoft.com/office/drawing/2014/main" id="{036FD16B-A4B9-4774-A812-45C831EC1219}"/>
              </a:ext>
            </a:extLst>
          </p:cNvPr>
          <p:cNvSpPr/>
          <p:nvPr/>
        </p:nvSpPr>
        <p:spPr>
          <a:xfrm>
            <a:off x="755576" y="1412776"/>
            <a:ext cx="7596844" cy="923330"/>
          </a:xfrm>
          <a:prstGeom prst="rect">
            <a:avLst/>
          </a:prstGeom>
        </p:spPr>
        <p:txBody>
          <a:bodyPr wrap="square">
            <a:spAutoFit/>
          </a:bodyPr>
          <a:lstStyle/>
          <a:p>
            <a:r>
              <a:rPr lang="en-GB" dirty="0"/>
              <a:t>Lots of research has been conducted in the field of positive mental health and emotional wellbeing. There are four main ways mindfulness can be linked to happiness:</a:t>
            </a:r>
          </a:p>
        </p:txBody>
      </p:sp>
      <p:sp>
        <p:nvSpPr>
          <p:cNvPr id="4" name="Rectangle 3">
            <a:extLst>
              <a:ext uri="{FF2B5EF4-FFF2-40B4-BE49-F238E27FC236}">
                <a16:creationId xmlns:a16="http://schemas.microsoft.com/office/drawing/2014/main" id="{7C517FA7-46ED-4AB1-A34A-B140969D95C2}"/>
              </a:ext>
            </a:extLst>
          </p:cNvPr>
          <p:cNvSpPr/>
          <p:nvPr/>
        </p:nvSpPr>
        <p:spPr>
          <a:xfrm>
            <a:off x="755576" y="2485427"/>
            <a:ext cx="4104456" cy="2308324"/>
          </a:xfrm>
          <a:prstGeom prst="rect">
            <a:avLst/>
          </a:prstGeom>
        </p:spPr>
        <p:txBody>
          <a:bodyPr wrap="square">
            <a:spAutoFit/>
          </a:bodyPr>
          <a:lstStyle/>
          <a:p>
            <a:pPr marL="342900" indent="-342900">
              <a:buFont typeface="+mj-lt"/>
              <a:buAutoNum type="arabicPeriod"/>
            </a:pPr>
            <a:r>
              <a:rPr lang="en-GB" dirty="0"/>
              <a:t>Mindfulness can provide us with an opportunity to address any negative or unhelpful thoughts that we might be having. If we stop and listen to these thoughts, we can talk back to them using reason and logic and try to think about how to look for the positives.</a:t>
            </a:r>
          </a:p>
        </p:txBody>
      </p:sp>
      <p:pic>
        <p:nvPicPr>
          <p:cNvPr id="8" name="Picture 7">
            <a:extLst>
              <a:ext uri="{FF2B5EF4-FFF2-40B4-BE49-F238E27FC236}">
                <a16:creationId xmlns:a16="http://schemas.microsoft.com/office/drawing/2014/main" id="{7927DCC1-882A-4654-96F1-20794569416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5120124" y="2467506"/>
            <a:ext cx="3412315" cy="4390493"/>
          </a:xfrm>
          <a:prstGeom prst="rect">
            <a:avLst/>
          </a:prstGeom>
        </p:spPr>
      </p:pic>
    </p:spTree>
    <p:extLst>
      <p:ext uri="{BB962C8B-B14F-4D97-AF65-F5344CB8AC3E}">
        <p14:creationId xmlns:p14="http://schemas.microsoft.com/office/powerpoint/2010/main" val="533765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19E8D5-B5F4-4D15-8C06-48BCE5B7E31F}"/>
              </a:ext>
            </a:extLst>
          </p:cNvPr>
          <p:cNvSpPr>
            <a:spLocks noGrp="1"/>
          </p:cNvSpPr>
          <p:nvPr>
            <p:ph type="title"/>
          </p:nvPr>
        </p:nvSpPr>
        <p:spPr/>
        <p:txBody>
          <a:bodyPr/>
          <a:lstStyle/>
          <a:p>
            <a:r>
              <a:rPr lang="en-GB" dirty="0"/>
              <a:t>Mindfulness and Happiness</a:t>
            </a:r>
          </a:p>
        </p:txBody>
      </p:sp>
      <p:sp>
        <p:nvSpPr>
          <p:cNvPr id="3" name="Rectangle 2">
            <a:extLst>
              <a:ext uri="{FF2B5EF4-FFF2-40B4-BE49-F238E27FC236}">
                <a16:creationId xmlns:a16="http://schemas.microsoft.com/office/drawing/2014/main" id="{A31522F3-DB82-4AB1-9690-6000DF566EE4}"/>
              </a:ext>
            </a:extLst>
          </p:cNvPr>
          <p:cNvSpPr/>
          <p:nvPr/>
        </p:nvSpPr>
        <p:spPr>
          <a:xfrm>
            <a:off x="946449" y="1340768"/>
            <a:ext cx="7241569" cy="1200329"/>
          </a:xfrm>
          <a:prstGeom prst="rect">
            <a:avLst/>
          </a:prstGeom>
        </p:spPr>
        <p:txBody>
          <a:bodyPr wrap="square">
            <a:spAutoFit/>
          </a:bodyPr>
          <a:lstStyle/>
          <a:p>
            <a:r>
              <a:rPr lang="en-GB" dirty="0"/>
              <a:t>2. Mindfulness can help us to form better relationships with those around us. When we are better at listening and communicating, we form close and trusting relationships with others. Feeling connected to others can make us feel happier.</a:t>
            </a:r>
          </a:p>
        </p:txBody>
      </p:sp>
      <p:pic>
        <p:nvPicPr>
          <p:cNvPr id="5" name="Picture 4">
            <a:extLst>
              <a:ext uri="{FF2B5EF4-FFF2-40B4-BE49-F238E27FC236}">
                <a16:creationId xmlns:a16="http://schemas.microsoft.com/office/drawing/2014/main" id="{B029B2E7-EE7F-4F3F-BB8F-B983784FCA3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67645" y="2613105"/>
            <a:ext cx="5999178" cy="4065469"/>
          </a:xfrm>
          <a:prstGeom prst="rect">
            <a:avLst/>
          </a:prstGeom>
        </p:spPr>
      </p:pic>
    </p:spTree>
    <p:extLst>
      <p:ext uri="{BB962C8B-B14F-4D97-AF65-F5344CB8AC3E}">
        <p14:creationId xmlns:p14="http://schemas.microsoft.com/office/powerpoint/2010/main" val="2534052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80D9D-CF36-4E10-BA45-273B7D64EFFF}"/>
              </a:ext>
            </a:extLst>
          </p:cNvPr>
          <p:cNvSpPr>
            <a:spLocks noGrp="1"/>
          </p:cNvSpPr>
          <p:nvPr>
            <p:ph type="title"/>
          </p:nvPr>
        </p:nvSpPr>
        <p:spPr/>
        <p:txBody>
          <a:bodyPr/>
          <a:lstStyle/>
          <a:p>
            <a:r>
              <a:rPr lang="en-GB" dirty="0"/>
              <a:t>Mindfulness and Happiness</a:t>
            </a:r>
          </a:p>
        </p:txBody>
      </p:sp>
      <p:sp>
        <p:nvSpPr>
          <p:cNvPr id="3" name="Rectangle 2">
            <a:extLst>
              <a:ext uri="{FF2B5EF4-FFF2-40B4-BE49-F238E27FC236}">
                <a16:creationId xmlns:a16="http://schemas.microsoft.com/office/drawing/2014/main" id="{03C4574F-A28C-4B3F-8922-7F2AA902A84B}"/>
              </a:ext>
            </a:extLst>
          </p:cNvPr>
          <p:cNvSpPr/>
          <p:nvPr/>
        </p:nvSpPr>
        <p:spPr>
          <a:xfrm>
            <a:off x="3851920" y="1916832"/>
            <a:ext cx="4261455" cy="2031325"/>
          </a:xfrm>
          <a:prstGeom prst="rect">
            <a:avLst/>
          </a:prstGeom>
        </p:spPr>
        <p:txBody>
          <a:bodyPr wrap="square">
            <a:spAutoFit/>
          </a:bodyPr>
          <a:lstStyle/>
          <a:p>
            <a:r>
              <a:rPr lang="en-GB" dirty="0"/>
              <a:t>3. Mindfulness allows us to focus on what we have in our lives and be grateful. We often get swept up with wanting what we do not have, which leads to feelings of unhappiness. But being thankful for all we have can make us feel much happier.</a:t>
            </a:r>
          </a:p>
        </p:txBody>
      </p:sp>
      <p:pic>
        <p:nvPicPr>
          <p:cNvPr id="5" name="Picture 4">
            <a:extLst>
              <a:ext uri="{FF2B5EF4-FFF2-40B4-BE49-F238E27FC236}">
                <a16:creationId xmlns:a16="http://schemas.microsoft.com/office/drawing/2014/main" id="{D46B88C4-0F34-4775-85EE-F9F63F41A07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9592" y="1408048"/>
            <a:ext cx="2880320" cy="5402938"/>
          </a:xfrm>
          <a:prstGeom prst="rect">
            <a:avLst/>
          </a:prstGeom>
        </p:spPr>
      </p:pic>
    </p:spTree>
    <p:extLst>
      <p:ext uri="{BB962C8B-B14F-4D97-AF65-F5344CB8AC3E}">
        <p14:creationId xmlns:p14="http://schemas.microsoft.com/office/powerpoint/2010/main" val="1693388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551A46-773E-486B-882B-7300CA044DD9}"/>
              </a:ext>
            </a:extLst>
          </p:cNvPr>
          <p:cNvSpPr>
            <a:spLocks noGrp="1"/>
          </p:cNvSpPr>
          <p:nvPr>
            <p:ph type="title"/>
          </p:nvPr>
        </p:nvSpPr>
        <p:spPr/>
        <p:txBody>
          <a:bodyPr/>
          <a:lstStyle/>
          <a:p>
            <a:r>
              <a:rPr lang="en-GB" dirty="0"/>
              <a:t>Mindfulness and Happiness</a:t>
            </a:r>
          </a:p>
        </p:txBody>
      </p:sp>
      <p:sp>
        <p:nvSpPr>
          <p:cNvPr id="3" name="Rectangle 2">
            <a:extLst>
              <a:ext uri="{FF2B5EF4-FFF2-40B4-BE49-F238E27FC236}">
                <a16:creationId xmlns:a16="http://schemas.microsoft.com/office/drawing/2014/main" id="{E845037A-404F-439B-A44C-CD92E13D25C6}"/>
              </a:ext>
            </a:extLst>
          </p:cNvPr>
          <p:cNvSpPr/>
          <p:nvPr/>
        </p:nvSpPr>
        <p:spPr>
          <a:xfrm>
            <a:off x="877079" y="1340768"/>
            <a:ext cx="7380312" cy="1200329"/>
          </a:xfrm>
          <a:prstGeom prst="rect">
            <a:avLst/>
          </a:prstGeom>
        </p:spPr>
        <p:txBody>
          <a:bodyPr wrap="square">
            <a:spAutoFit/>
          </a:bodyPr>
          <a:lstStyle/>
          <a:p>
            <a:r>
              <a:rPr lang="en-GB" dirty="0"/>
              <a:t>4. Mindfulness simply provides a short break from our busy lives, which can be stressful. It is hard to feel happy when we are stressed, so stopping for a moment and focusing on the now gives us a chance to calm down.</a:t>
            </a:r>
          </a:p>
        </p:txBody>
      </p:sp>
      <p:pic>
        <p:nvPicPr>
          <p:cNvPr id="5" name="Picture 4">
            <a:extLst>
              <a:ext uri="{FF2B5EF4-FFF2-40B4-BE49-F238E27FC236}">
                <a16:creationId xmlns:a16="http://schemas.microsoft.com/office/drawing/2014/main" id="{20F2CFA1-CEF1-4BDA-A639-505D91AD9F5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973" t="14704" r="3740" b="14509"/>
          <a:stretch/>
        </p:blipFill>
        <p:spPr>
          <a:xfrm>
            <a:off x="882386" y="2571425"/>
            <a:ext cx="7218005" cy="3737895"/>
          </a:xfrm>
          <a:prstGeom prst="roundRect">
            <a:avLst>
              <a:gd name="adj" fmla="val 2737"/>
            </a:avLst>
          </a:prstGeom>
        </p:spPr>
      </p:pic>
    </p:spTree>
    <p:extLst>
      <p:ext uri="{BB962C8B-B14F-4D97-AF65-F5344CB8AC3E}">
        <p14:creationId xmlns:p14="http://schemas.microsoft.com/office/powerpoint/2010/main" val="3258136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3" id="{13A325FB-8903-44F8-B69F-3A8953959691}" vid="{DD43BEFA-AFEC-4BC2-902B-1424709734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Lesson Presentation Template</Template>
  <TotalTime>245</TotalTime>
  <Words>820</Words>
  <Application>Microsoft Macintosh PowerPoint</Application>
  <PresentationFormat>On-screen Show (4:3)</PresentationFormat>
  <Paragraphs>73</Paragraphs>
  <Slides>21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Twinkl</vt:lpstr>
      <vt:lpstr>Tuffy-TTF</vt:lpstr>
      <vt:lpstr>Office Theme</vt:lpstr>
      <vt:lpstr>PowerPoint Presentation</vt:lpstr>
      <vt:lpstr>The Big Questions</vt:lpstr>
      <vt:lpstr>PowerPoint Presentation</vt:lpstr>
      <vt:lpstr>Reconnecting</vt:lpstr>
      <vt:lpstr>Right Here, Right Now</vt:lpstr>
      <vt:lpstr>Exploring</vt:lpstr>
      <vt:lpstr>Busy Lives, Busy Minds</vt:lpstr>
      <vt:lpstr>Busy Lives, Busy Minds</vt:lpstr>
      <vt:lpstr>Busy Lives, Busy Minds</vt:lpstr>
      <vt:lpstr>Being Mindful</vt:lpstr>
      <vt:lpstr>Being Mindful</vt:lpstr>
      <vt:lpstr>Being Mindful</vt:lpstr>
      <vt:lpstr>PowerPoint Presentation</vt:lpstr>
      <vt:lpstr>Consolidating</vt:lpstr>
      <vt:lpstr>Mindful Listening</vt:lpstr>
      <vt:lpstr>Reflecting</vt:lpstr>
      <vt:lpstr>Mindfulness and Happiness</vt:lpstr>
      <vt:lpstr>Mindfulness and Happiness</vt:lpstr>
      <vt:lpstr>Mindfulness and Happiness</vt:lpstr>
      <vt:lpstr>Mindfulness and Happiness</vt:lpstr>
      <vt:lpstr>Mindfulness and Happiness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Joseph Webb</dc:creator>
  <cp:lastModifiedBy>Microsoft Office User</cp:lastModifiedBy>
  <cp:revision>25</cp:revision>
  <dcterms:created xsi:type="dcterms:W3CDTF">2018-07-31T14:38:17Z</dcterms:created>
  <dcterms:modified xsi:type="dcterms:W3CDTF">2020-06-12T14:44:23Z</dcterms:modified>
</cp:coreProperties>
</file>