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598" r:id="rId3"/>
    <p:sldId id="631" r:id="rId4"/>
    <p:sldId id="657" r:id="rId5"/>
    <p:sldId id="658" r:id="rId6"/>
    <p:sldId id="659" r:id="rId7"/>
    <p:sldId id="660" r:id="rId8"/>
    <p:sldId id="661" r:id="rId9"/>
    <p:sldId id="662" r:id="rId10"/>
    <p:sldId id="651" r:id="rId11"/>
    <p:sldId id="665" r:id="rId12"/>
    <p:sldId id="666" r:id="rId13"/>
    <p:sldId id="648" r:id="rId14"/>
    <p:sldId id="649" r:id="rId15"/>
    <p:sldId id="650" r:id="rId16"/>
    <p:sldId id="663" r:id="rId17"/>
    <p:sldId id="611" r:id="rId18"/>
    <p:sldId id="664" r:id="rId19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DA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66" autoAdjust="0"/>
    <p:restoredTop sz="98401" autoAdjust="0"/>
  </p:normalViewPr>
  <p:slideViewPr>
    <p:cSldViewPr>
      <p:cViewPr varScale="1">
        <p:scale>
          <a:sx n="74" d="100"/>
          <a:sy n="74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510D07-BBB4-4E05-8A28-D3C6AC47910A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BD591-64B7-4C74-930F-36093E6DB20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95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78887-9A32-47D1-8DA9-9735859BDCE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470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91B64-51D8-4127-832D-0877F28DC3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941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9EA88-464B-4538-9539-36B8BE116B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797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1DCFB-1092-4859-B175-068822DA53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736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801AB-E6B4-4CEE-A244-8414994BB53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902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C0093-21C5-4DB8-BF6A-16537E4D9F1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9372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7835E-B762-4757-A687-4FC80838266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017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3F2F7-ACAA-40B5-BFD4-F54C459BDFE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473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2B702-1160-4DD6-BC12-999078DC00F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5777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1178E-E9D0-4999-B94B-B85E3DC132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000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15414-0CCA-44E2-AB97-BDC20E075ED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269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3FB38-DF42-45E2-9497-198AB6E6D21D}" type="datetimeFigureOut">
              <a:rPr lang="en-US" smtClean="0"/>
              <a:pPr/>
              <a:t>11/19/2014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FF3D2-9BFD-4644-9CCD-594B4416C39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35F740-1A8B-47EB-AD8B-DFC06404AE71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46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%C2%A31+coin&amp;source=images&amp;cd=&amp;cad=rja&amp;docid=Rx6VRppRDrRHvM&amp;tbnid=sNy0tMKL_Ko7SM:&amp;ved=0CAUQjRw&amp;url=http://www.bullionbypost.co.uk/gold-coins/1-pound-coin/1-pound-coins/&amp;ei=D7tFUveoC8ny7Ab3jYDABA&amp;psig=AFQjCNHUfms98Hgo22-Iyw5CungkGgpGow&amp;ust=1380387977423395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://www.google.co.uk/url?sa=i&amp;rct=j&amp;q=50+pence&amp;source=images&amp;cd=&amp;cad=rja&amp;docid=It5FOUUNrT6O1M&amp;tbnid=09gqbmCbl6YPiM:&amp;ved=0CAUQjRw&amp;url=http://www.coins-of-the-uk.co.uk/pics/dec50.html&amp;ei=SbtFUtm0La6O7AaOvoDoBg&amp;psig=AFQjCNFJ1KqlSHnKErcOByI3vVLxp67a3A&amp;ust=1380388038153276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26" Type="http://schemas.openxmlformats.org/officeDocument/2006/relationships/image" Target="../media/image46.png"/><Relationship Id="rId39" Type="http://schemas.openxmlformats.org/officeDocument/2006/relationships/image" Target="../media/image59.png"/><Relationship Id="rId3" Type="http://schemas.openxmlformats.org/officeDocument/2006/relationships/image" Target="../media/image23.png"/><Relationship Id="rId21" Type="http://schemas.openxmlformats.org/officeDocument/2006/relationships/image" Target="../media/image41.png"/><Relationship Id="rId34" Type="http://schemas.openxmlformats.org/officeDocument/2006/relationships/image" Target="../media/image54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26.png"/><Relationship Id="rId25" Type="http://schemas.openxmlformats.org/officeDocument/2006/relationships/image" Target="../media/image45.png"/><Relationship Id="rId33" Type="http://schemas.openxmlformats.org/officeDocument/2006/relationships/image" Target="../media/image53.png"/><Relationship Id="rId38" Type="http://schemas.openxmlformats.org/officeDocument/2006/relationships/image" Target="../media/image58.png"/><Relationship Id="rId2" Type="http://schemas.openxmlformats.org/officeDocument/2006/relationships/image" Target="../media/image22.png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29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1.png"/><Relationship Id="rId24" Type="http://schemas.openxmlformats.org/officeDocument/2006/relationships/image" Target="../media/image44.png"/><Relationship Id="rId32" Type="http://schemas.openxmlformats.org/officeDocument/2006/relationships/image" Target="../media/image52.png"/><Relationship Id="rId37" Type="http://schemas.openxmlformats.org/officeDocument/2006/relationships/image" Target="../media/image57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28" Type="http://schemas.openxmlformats.org/officeDocument/2006/relationships/image" Target="../media/image31.png"/><Relationship Id="rId36" Type="http://schemas.openxmlformats.org/officeDocument/2006/relationships/image" Target="../media/image56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31" Type="http://schemas.openxmlformats.org/officeDocument/2006/relationships/image" Target="../media/image51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Relationship Id="rId27" Type="http://schemas.openxmlformats.org/officeDocument/2006/relationships/image" Target="../media/image47.png"/><Relationship Id="rId30" Type="http://schemas.openxmlformats.org/officeDocument/2006/relationships/image" Target="../media/image50.png"/><Relationship Id="rId35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" Type="http://schemas.openxmlformats.org/officeDocument/2006/relationships/image" Target="../media/image48.png"/><Relationship Id="rId16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3" Type="http://schemas.openxmlformats.org/officeDocument/2006/relationships/image" Target="../media/image48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image" Target="../media/image49.png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19" Type="http://schemas.openxmlformats.org/officeDocument/2006/relationships/image" Target="../media/image92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4.png"/><Relationship Id="rId18" Type="http://schemas.openxmlformats.org/officeDocument/2006/relationships/image" Target="../media/image109.png"/><Relationship Id="rId26" Type="http://schemas.openxmlformats.org/officeDocument/2006/relationships/image" Target="../media/image117.png"/><Relationship Id="rId39" Type="http://schemas.openxmlformats.org/officeDocument/2006/relationships/image" Target="../media/image132.png"/><Relationship Id="rId3" Type="http://schemas.openxmlformats.org/officeDocument/2006/relationships/image" Target="../media/image94.png"/><Relationship Id="rId21" Type="http://schemas.openxmlformats.org/officeDocument/2006/relationships/image" Target="../media/image112.png"/><Relationship Id="rId34" Type="http://schemas.openxmlformats.org/officeDocument/2006/relationships/image" Target="../media/image127.png"/><Relationship Id="rId42" Type="http://schemas.openxmlformats.org/officeDocument/2006/relationships/image" Target="../media/image135.png"/><Relationship Id="rId47" Type="http://schemas.openxmlformats.org/officeDocument/2006/relationships/image" Target="../media/image140.png"/><Relationship Id="rId50" Type="http://schemas.openxmlformats.org/officeDocument/2006/relationships/image" Target="../media/image143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17" Type="http://schemas.openxmlformats.org/officeDocument/2006/relationships/image" Target="../media/image108.png"/><Relationship Id="rId25" Type="http://schemas.openxmlformats.org/officeDocument/2006/relationships/image" Target="../media/image116.png"/><Relationship Id="rId33" Type="http://schemas.openxmlformats.org/officeDocument/2006/relationships/image" Target="../media/image126.png"/><Relationship Id="rId38" Type="http://schemas.openxmlformats.org/officeDocument/2006/relationships/image" Target="../media/image131.png"/><Relationship Id="rId46" Type="http://schemas.openxmlformats.org/officeDocument/2006/relationships/image" Target="../media/image139.png"/><Relationship Id="rId2" Type="http://schemas.openxmlformats.org/officeDocument/2006/relationships/image" Target="../media/image93.png"/><Relationship Id="rId16" Type="http://schemas.openxmlformats.org/officeDocument/2006/relationships/image" Target="../media/image107.png"/><Relationship Id="rId20" Type="http://schemas.openxmlformats.org/officeDocument/2006/relationships/image" Target="../media/image111.png"/><Relationship Id="rId29" Type="http://schemas.openxmlformats.org/officeDocument/2006/relationships/image" Target="../media/image119.png"/><Relationship Id="rId41" Type="http://schemas.openxmlformats.org/officeDocument/2006/relationships/image" Target="../media/image13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24" Type="http://schemas.openxmlformats.org/officeDocument/2006/relationships/image" Target="../media/image115.png"/><Relationship Id="rId32" Type="http://schemas.openxmlformats.org/officeDocument/2006/relationships/image" Target="../media/image125.png"/><Relationship Id="rId37" Type="http://schemas.openxmlformats.org/officeDocument/2006/relationships/image" Target="../media/image130.png"/><Relationship Id="rId40" Type="http://schemas.openxmlformats.org/officeDocument/2006/relationships/image" Target="../media/image122.png"/><Relationship Id="rId45" Type="http://schemas.openxmlformats.org/officeDocument/2006/relationships/image" Target="../media/image138.png"/><Relationship Id="rId5" Type="http://schemas.openxmlformats.org/officeDocument/2006/relationships/image" Target="../media/image96.png"/><Relationship Id="rId15" Type="http://schemas.openxmlformats.org/officeDocument/2006/relationships/image" Target="../media/image106.png"/><Relationship Id="rId23" Type="http://schemas.openxmlformats.org/officeDocument/2006/relationships/image" Target="../media/image114.png"/><Relationship Id="rId28" Type="http://schemas.openxmlformats.org/officeDocument/2006/relationships/image" Target="../media/image121.png"/><Relationship Id="rId36" Type="http://schemas.openxmlformats.org/officeDocument/2006/relationships/image" Target="../media/image129.png"/><Relationship Id="rId49" Type="http://schemas.openxmlformats.org/officeDocument/2006/relationships/image" Target="../media/image142.png"/><Relationship Id="rId10" Type="http://schemas.openxmlformats.org/officeDocument/2006/relationships/image" Target="../media/image101.png"/><Relationship Id="rId19" Type="http://schemas.openxmlformats.org/officeDocument/2006/relationships/image" Target="../media/image110.png"/><Relationship Id="rId31" Type="http://schemas.openxmlformats.org/officeDocument/2006/relationships/image" Target="../media/image124.png"/><Relationship Id="rId44" Type="http://schemas.openxmlformats.org/officeDocument/2006/relationships/image" Target="../media/image137.png"/><Relationship Id="rId52" Type="http://schemas.openxmlformats.org/officeDocument/2006/relationships/image" Target="../media/image145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Relationship Id="rId22" Type="http://schemas.openxmlformats.org/officeDocument/2006/relationships/image" Target="../media/image113.png"/><Relationship Id="rId27" Type="http://schemas.openxmlformats.org/officeDocument/2006/relationships/image" Target="../media/image118.png"/><Relationship Id="rId30" Type="http://schemas.openxmlformats.org/officeDocument/2006/relationships/image" Target="../media/image123.png"/><Relationship Id="rId35" Type="http://schemas.openxmlformats.org/officeDocument/2006/relationships/image" Target="../media/image120.png"/><Relationship Id="rId43" Type="http://schemas.openxmlformats.org/officeDocument/2006/relationships/image" Target="../media/image136.png"/><Relationship Id="rId48" Type="http://schemas.openxmlformats.org/officeDocument/2006/relationships/image" Target="../media/image141.png"/><Relationship Id="rId8" Type="http://schemas.openxmlformats.org/officeDocument/2006/relationships/image" Target="../media/image99.png"/><Relationship Id="rId51" Type="http://schemas.openxmlformats.org/officeDocument/2006/relationships/image" Target="../media/image14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13" Type="http://schemas.openxmlformats.org/officeDocument/2006/relationships/image" Target="../media/image157.png"/><Relationship Id="rId18" Type="http://schemas.openxmlformats.org/officeDocument/2006/relationships/image" Target="../media/image162.png"/><Relationship Id="rId26" Type="http://schemas.openxmlformats.org/officeDocument/2006/relationships/image" Target="../media/image170.png"/><Relationship Id="rId3" Type="http://schemas.openxmlformats.org/officeDocument/2006/relationships/image" Target="../media/image147.png"/><Relationship Id="rId21" Type="http://schemas.openxmlformats.org/officeDocument/2006/relationships/image" Target="../media/image165.png"/><Relationship Id="rId7" Type="http://schemas.openxmlformats.org/officeDocument/2006/relationships/image" Target="../media/image151.png"/><Relationship Id="rId12" Type="http://schemas.openxmlformats.org/officeDocument/2006/relationships/image" Target="../media/image156.png"/><Relationship Id="rId17" Type="http://schemas.openxmlformats.org/officeDocument/2006/relationships/image" Target="../media/image161.png"/><Relationship Id="rId25" Type="http://schemas.openxmlformats.org/officeDocument/2006/relationships/image" Target="../media/image169.png"/><Relationship Id="rId2" Type="http://schemas.openxmlformats.org/officeDocument/2006/relationships/image" Target="../media/image146.png"/><Relationship Id="rId16" Type="http://schemas.openxmlformats.org/officeDocument/2006/relationships/image" Target="../media/image160.png"/><Relationship Id="rId20" Type="http://schemas.openxmlformats.org/officeDocument/2006/relationships/image" Target="../media/image16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0.png"/><Relationship Id="rId11" Type="http://schemas.openxmlformats.org/officeDocument/2006/relationships/image" Target="../media/image155.png"/><Relationship Id="rId24" Type="http://schemas.openxmlformats.org/officeDocument/2006/relationships/image" Target="../media/image168.png"/><Relationship Id="rId5" Type="http://schemas.openxmlformats.org/officeDocument/2006/relationships/image" Target="../media/image149.png"/><Relationship Id="rId15" Type="http://schemas.openxmlformats.org/officeDocument/2006/relationships/image" Target="../media/image159.png"/><Relationship Id="rId23" Type="http://schemas.openxmlformats.org/officeDocument/2006/relationships/image" Target="../media/image167.png"/><Relationship Id="rId10" Type="http://schemas.openxmlformats.org/officeDocument/2006/relationships/image" Target="../media/image154.png"/><Relationship Id="rId19" Type="http://schemas.openxmlformats.org/officeDocument/2006/relationships/image" Target="../media/image163.png"/><Relationship Id="rId4" Type="http://schemas.openxmlformats.org/officeDocument/2006/relationships/image" Target="../media/image148.png"/><Relationship Id="rId9" Type="http://schemas.openxmlformats.org/officeDocument/2006/relationships/image" Target="../media/image153.png"/><Relationship Id="rId14" Type="http://schemas.openxmlformats.org/officeDocument/2006/relationships/image" Target="../media/image158.png"/><Relationship Id="rId22" Type="http://schemas.openxmlformats.org/officeDocument/2006/relationships/image" Target="../media/image16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13" Type="http://schemas.openxmlformats.org/officeDocument/2006/relationships/image" Target="../media/image270.png"/><Relationship Id="rId3" Type="http://schemas.openxmlformats.org/officeDocument/2006/relationships/image" Target="../media/image172.png"/><Relationship Id="rId7" Type="http://schemas.openxmlformats.org/officeDocument/2006/relationships/image" Target="../media/image210.png"/><Relationship Id="rId12" Type="http://schemas.openxmlformats.org/officeDocument/2006/relationships/image" Target="../media/image260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0.png"/><Relationship Id="rId11" Type="http://schemas.openxmlformats.org/officeDocument/2006/relationships/image" Target="../media/image250.png"/><Relationship Id="rId5" Type="http://schemas.openxmlformats.org/officeDocument/2006/relationships/image" Target="../media/image190.png"/><Relationship Id="rId15" Type="http://schemas.openxmlformats.org/officeDocument/2006/relationships/image" Target="../media/image290.png"/><Relationship Id="rId10" Type="http://schemas.openxmlformats.org/officeDocument/2006/relationships/image" Target="../media/image240.png"/><Relationship Id="rId4" Type="http://schemas.openxmlformats.org/officeDocument/2006/relationships/image" Target="../media/image180.png"/><Relationship Id="rId9" Type="http://schemas.openxmlformats.org/officeDocument/2006/relationships/image" Target="../media/image230.png"/><Relationship Id="rId14" Type="http://schemas.openxmlformats.org/officeDocument/2006/relationships/image" Target="../media/image2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</a:rPr>
              <a:t>Rainbow – Simplifying Fractions</a:t>
            </a:r>
            <a:endParaRPr lang="en-GB" sz="2800" b="1" u="sng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309624" y="875284"/>
                <a:ext cx="950008" cy="461665"/>
              </a:xfrm>
              <a:prstGeom prst="rect">
                <a:avLst/>
              </a:prstGeom>
              <a:solidFill>
                <a:srgbClr val="00206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𝟒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24" y="875284"/>
                <a:ext cx="950008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1923" r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3923928" y="907351"/>
                <a:ext cx="950008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𝒄</m:t>
                      </m:r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907351"/>
                <a:ext cx="95000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1282" r="-12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6804248" y="936968"/>
                <a:ext cx="1153146" cy="46166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4248" y="936968"/>
                <a:ext cx="115314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9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3" b="63632"/>
          <a:stretch/>
        </p:blipFill>
        <p:spPr bwMode="auto">
          <a:xfrm>
            <a:off x="341530" y="1538308"/>
            <a:ext cx="2538282" cy="127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" name="TextBox 79"/>
          <p:cNvSpPr txBox="1"/>
          <p:nvPr/>
        </p:nvSpPr>
        <p:spPr>
          <a:xfrm>
            <a:off x="1187624" y="2008377"/>
            <a:ext cx="741998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6</a:t>
            </a:r>
            <a:endParaRPr lang="en-GB" sz="3600" dirty="0">
              <a:solidFill>
                <a:schemeClr val="bg1"/>
              </a:solidFill>
            </a:endParaRPr>
          </a:p>
        </p:txBody>
      </p:sp>
      <p:graphicFrame>
        <p:nvGraphicFramePr>
          <p:cNvPr id="81" name="Table 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143425"/>
              </p:ext>
            </p:extLst>
          </p:nvPr>
        </p:nvGraphicFramePr>
        <p:xfrm>
          <a:off x="345813" y="2881184"/>
          <a:ext cx="2609948" cy="2629286"/>
        </p:xfrm>
        <a:graphic>
          <a:graphicData uri="http://schemas.openxmlformats.org/drawingml/2006/table">
            <a:tbl>
              <a:tblPr bandRow="1">
                <a:tableStyleId>{125E5076-3810-47DD-B79F-674D7AD40C01}</a:tableStyleId>
              </a:tblPr>
              <a:tblGrid>
                <a:gridCol w="1601836"/>
                <a:gridCol w="1008112"/>
              </a:tblGrid>
              <a:tr h="379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x</a:t>
                      </a:r>
                      <a:r>
                        <a:rPr lang="en-GB" baseline="0" dirty="0" smtClean="0"/>
                        <a:t> 7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1/2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3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Divide by</a:t>
                      </a:r>
                      <a:r>
                        <a:rPr lang="en-GB" baseline="0" dirty="0" smtClean="0"/>
                        <a:t> 3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x</a:t>
                      </a:r>
                      <a:r>
                        <a:rPr lang="en-GB" baseline="0" dirty="0" smtClean="0"/>
                        <a:t> 12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50%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</a:t>
                      </a:r>
                      <a:r>
                        <a:rPr lang="en-GB" baseline="0" dirty="0" smtClean="0"/>
                        <a:t> 1/6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6/7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2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3" b="63632"/>
          <a:stretch/>
        </p:blipFill>
        <p:spPr bwMode="auto">
          <a:xfrm>
            <a:off x="3231889" y="1484784"/>
            <a:ext cx="2488536" cy="127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4067944" y="1945080"/>
            <a:ext cx="76644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6</a:t>
            </a:r>
            <a:endParaRPr lang="en-GB" sz="4000" dirty="0"/>
          </a:p>
        </p:txBody>
      </p:sp>
      <p:graphicFrame>
        <p:nvGraphicFramePr>
          <p:cNvPr id="84" name="Table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5925"/>
              </p:ext>
            </p:extLst>
          </p:nvPr>
        </p:nvGraphicFramePr>
        <p:xfrm>
          <a:off x="3231869" y="2887946"/>
          <a:ext cx="2520280" cy="262928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01836"/>
                <a:gridCol w="918444"/>
              </a:tblGrid>
              <a:tr h="379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Square 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Find 3/4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3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1/3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x</a:t>
                      </a:r>
                      <a:r>
                        <a:rPr lang="en-GB" baseline="0" dirty="0" smtClean="0"/>
                        <a:t> 25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+ 1986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Divide</a:t>
                      </a:r>
                      <a:r>
                        <a:rPr lang="en-GB" baseline="0" dirty="0" smtClean="0"/>
                        <a:t> by 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- 731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5" name="Table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261759"/>
              </p:ext>
            </p:extLst>
          </p:nvPr>
        </p:nvGraphicFramePr>
        <p:xfrm>
          <a:off x="6271068" y="2845047"/>
          <a:ext cx="2520280" cy="262928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71971"/>
                <a:gridCol w="748309"/>
              </a:tblGrid>
              <a:tr h="379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x</a:t>
                      </a:r>
                      <a:r>
                        <a:rPr lang="en-GB" baseline="0" dirty="0" smtClean="0"/>
                        <a:t> 7.7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50%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33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x</a:t>
                      </a:r>
                      <a:r>
                        <a:rPr lang="en-GB" baseline="0" dirty="0" smtClean="0"/>
                        <a:t> 10²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Divide by 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6/7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1/8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61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Find 8/11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6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3" b="63632"/>
          <a:stretch/>
        </p:blipFill>
        <p:spPr bwMode="auto">
          <a:xfrm>
            <a:off x="6001380" y="1467161"/>
            <a:ext cx="2811405" cy="1270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6948264" y="1873072"/>
            <a:ext cx="802868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6</a:t>
            </a:r>
            <a:endParaRPr lang="en-GB" sz="4400" dirty="0"/>
          </a:p>
        </p:txBody>
      </p:sp>
      <p:sp>
        <p:nvSpPr>
          <p:cNvPr id="88" name="TextBox 87"/>
          <p:cNvSpPr txBox="1"/>
          <p:nvPr/>
        </p:nvSpPr>
        <p:spPr>
          <a:xfrm>
            <a:off x="2001997" y="2902670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42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001997" y="3262710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21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2001997" y="3637268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987933" y="4033312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84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2001997" y="4414838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42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2001997" y="4797152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798385" y="2913112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36</a:t>
            </a:r>
            <a:endParaRPr lang="en-GB" sz="1600" b="1" dirty="0"/>
          </a:p>
        </p:txBody>
      </p:sp>
      <p:sp>
        <p:nvSpPr>
          <p:cNvPr id="95" name="TextBox 94"/>
          <p:cNvSpPr txBox="1"/>
          <p:nvPr/>
        </p:nvSpPr>
        <p:spPr>
          <a:xfrm>
            <a:off x="4798385" y="3273152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27</a:t>
            </a:r>
            <a:endParaRPr lang="en-GB" sz="1600" b="1" dirty="0"/>
          </a:p>
        </p:txBody>
      </p:sp>
      <p:sp>
        <p:nvSpPr>
          <p:cNvPr id="96" name="TextBox 95"/>
          <p:cNvSpPr txBox="1"/>
          <p:nvPr/>
        </p:nvSpPr>
        <p:spPr>
          <a:xfrm>
            <a:off x="4798385" y="3647710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9</a:t>
            </a:r>
            <a:endParaRPr lang="en-GB" sz="1600" b="1" dirty="0"/>
          </a:p>
        </p:txBody>
      </p:sp>
      <p:sp>
        <p:nvSpPr>
          <p:cNvPr id="97" name="TextBox 96"/>
          <p:cNvSpPr txBox="1"/>
          <p:nvPr/>
        </p:nvSpPr>
        <p:spPr>
          <a:xfrm>
            <a:off x="4784321" y="4043754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225</a:t>
            </a:r>
            <a:endParaRPr lang="en-GB" sz="1600" b="1" dirty="0"/>
          </a:p>
        </p:txBody>
      </p:sp>
      <p:sp>
        <p:nvSpPr>
          <p:cNvPr id="98" name="TextBox 97"/>
          <p:cNvSpPr txBox="1"/>
          <p:nvPr/>
        </p:nvSpPr>
        <p:spPr>
          <a:xfrm>
            <a:off x="4798385" y="4425280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2211</a:t>
            </a:r>
            <a:endParaRPr lang="en-GB" sz="1600" b="1" dirty="0"/>
          </a:p>
        </p:txBody>
      </p:sp>
      <p:sp>
        <p:nvSpPr>
          <p:cNvPr id="99" name="TextBox 98"/>
          <p:cNvSpPr txBox="1"/>
          <p:nvPr/>
        </p:nvSpPr>
        <p:spPr>
          <a:xfrm>
            <a:off x="4798385" y="4835842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737</a:t>
            </a:r>
            <a:endParaRPr lang="en-GB" sz="1600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8053608" y="2870213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46.2</a:t>
            </a:r>
            <a:endParaRPr lang="en-GB" sz="1600" b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8053608" y="3230253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23.1</a:t>
            </a:r>
            <a:endParaRPr lang="en-GB" sz="1600" b="1" dirty="0"/>
          </a:p>
        </p:txBody>
      </p:sp>
      <p:sp>
        <p:nvSpPr>
          <p:cNvPr id="102" name="TextBox 101"/>
          <p:cNvSpPr txBox="1"/>
          <p:nvPr/>
        </p:nvSpPr>
        <p:spPr>
          <a:xfrm>
            <a:off x="8053608" y="3604811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2310</a:t>
            </a:r>
            <a:endParaRPr lang="en-GB" sz="1600" b="1" dirty="0"/>
          </a:p>
        </p:txBody>
      </p:sp>
      <p:sp>
        <p:nvSpPr>
          <p:cNvPr id="103" name="TextBox 102"/>
          <p:cNvSpPr txBox="1"/>
          <p:nvPr/>
        </p:nvSpPr>
        <p:spPr>
          <a:xfrm>
            <a:off x="8039544" y="4000855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77</a:t>
            </a:r>
            <a:endParaRPr lang="en-GB" sz="16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8053608" y="4382381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66</a:t>
            </a:r>
            <a:endParaRPr lang="en-GB" sz="1600" b="1" dirty="0"/>
          </a:p>
        </p:txBody>
      </p:sp>
      <p:sp>
        <p:nvSpPr>
          <p:cNvPr id="105" name="TextBox 104"/>
          <p:cNvSpPr txBox="1"/>
          <p:nvPr/>
        </p:nvSpPr>
        <p:spPr>
          <a:xfrm>
            <a:off x="8053608" y="4792943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8.25</a:t>
            </a:r>
            <a:endParaRPr lang="en-GB" sz="16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1979712" y="5157192"/>
            <a:ext cx="936104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6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798385" y="5178678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6</a:t>
            </a:r>
            <a:endParaRPr lang="en-GB" sz="16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8100392" y="5145684"/>
            <a:ext cx="79208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6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365620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61" grpId="0" animBg="1"/>
      <p:bldP spid="62" grpId="0" animBg="1"/>
      <p:bldP spid="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Recap – what are fractions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71787" y="2623844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1787" y="2623844"/>
                <a:ext cx="819893" cy="101431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Group 32"/>
          <p:cNvGrpSpPr/>
          <p:nvPr/>
        </p:nvGrpSpPr>
        <p:grpSpPr>
          <a:xfrm>
            <a:off x="636580" y="908720"/>
            <a:ext cx="1359988" cy="1359988"/>
            <a:chOff x="611560" y="1484784"/>
            <a:chExt cx="1359988" cy="1359988"/>
          </a:xfrm>
        </p:grpSpPr>
        <p:sp>
          <p:nvSpPr>
            <p:cNvPr id="37" name="Rectangle 36"/>
            <p:cNvSpPr/>
            <p:nvPr/>
          </p:nvSpPr>
          <p:spPr>
            <a:xfrm>
              <a:off x="611560" y="1484784"/>
              <a:ext cx="1359988" cy="13599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615642" y="1484784"/>
              <a:ext cx="679994" cy="135998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850511" y="916884"/>
            <a:ext cx="1377673" cy="1359988"/>
            <a:chOff x="611560" y="3509172"/>
            <a:chExt cx="1377673" cy="1359988"/>
          </a:xfrm>
        </p:grpSpPr>
        <p:grpSp>
          <p:nvGrpSpPr>
            <p:cNvPr id="40" name="Group 39"/>
            <p:cNvGrpSpPr/>
            <p:nvPr/>
          </p:nvGrpSpPr>
          <p:grpSpPr>
            <a:xfrm>
              <a:off x="611560" y="3509172"/>
              <a:ext cx="1359988" cy="1359988"/>
              <a:chOff x="611560" y="1484784"/>
              <a:chExt cx="1359988" cy="1359988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611560" y="1484784"/>
                <a:ext cx="1359988" cy="13599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615642" y="1484784"/>
                <a:ext cx="679994" cy="1359988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3" name="Rectangle 42"/>
            <p:cNvSpPr/>
            <p:nvPr/>
          </p:nvSpPr>
          <p:spPr>
            <a:xfrm>
              <a:off x="629245" y="3509172"/>
              <a:ext cx="679994" cy="6799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307480" y="3509172"/>
              <a:ext cx="679994" cy="6799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1309239" y="4189166"/>
              <a:ext cx="679994" cy="6799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699792" y="900556"/>
            <a:ext cx="1509340" cy="1359988"/>
            <a:chOff x="539552" y="1484784"/>
            <a:chExt cx="1509340" cy="1359988"/>
          </a:xfrm>
        </p:grpSpPr>
        <p:grpSp>
          <p:nvGrpSpPr>
            <p:cNvPr id="50" name="Group 49"/>
            <p:cNvGrpSpPr/>
            <p:nvPr/>
          </p:nvGrpSpPr>
          <p:grpSpPr>
            <a:xfrm>
              <a:off x="539552" y="1484784"/>
              <a:ext cx="1509340" cy="1359988"/>
              <a:chOff x="611560" y="1484784"/>
              <a:chExt cx="1295743" cy="1359988"/>
            </a:xfrm>
          </p:grpSpPr>
          <p:sp>
            <p:nvSpPr>
              <p:cNvPr id="52" name="Rectangle 51"/>
              <p:cNvSpPr/>
              <p:nvPr/>
            </p:nvSpPr>
            <p:spPr>
              <a:xfrm>
                <a:off x="611560" y="1484784"/>
                <a:ext cx="1295743" cy="13599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615642" y="1484784"/>
                <a:ext cx="499974" cy="1359988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1047690" y="1484784"/>
              <a:ext cx="499974" cy="135998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Rectangle 64"/>
          <p:cNvSpPr/>
          <p:nvPr/>
        </p:nvSpPr>
        <p:spPr>
          <a:xfrm>
            <a:off x="6915208" y="908720"/>
            <a:ext cx="291196" cy="13599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7206404" y="908720"/>
            <a:ext cx="274100" cy="13599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7480504" y="908720"/>
            <a:ext cx="284868" cy="13681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7757448" y="916884"/>
            <a:ext cx="274100" cy="13599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8031548" y="916884"/>
            <a:ext cx="284868" cy="13518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044515" y="2623843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4515" y="2623843"/>
                <a:ext cx="819893" cy="10143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120259" y="2623844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259" y="2623844"/>
                <a:ext cx="819893" cy="10143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7217983" y="2623844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7983" y="2623844"/>
                <a:ext cx="819893" cy="101431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77534" y="4067780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half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537774" y="4067780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third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644008" y="4067780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quarter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732240" y="4067780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fifth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22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0" grpId="0" animBg="1"/>
      <p:bldP spid="71" grpId="0" animBg="1"/>
      <p:bldP spid="72" grpId="0" animBg="1"/>
      <p:bldP spid="4" grpId="0" animBg="1"/>
      <p:bldP spid="73" grpId="0" animBg="1"/>
      <p:bldP spid="74" grpId="0" animBg="1"/>
      <p:bldP spid="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Equivalence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585758" y="183373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The same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573344" y="3718949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Equivalent </a:t>
            </a:r>
          </a:p>
        </p:txBody>
      </p:sp>
      <p:pic>
        <p:nvPicPr>
          <p:cNvPr id="95" name="Picture 2" descr="http://www.bullionbypost.co.uk/media/uploads/images/2012/05/16/2010__1_Proof_Rever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79" y="1173599"/>
            <a:ext cx="1705395" cy="168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http://www.bullionbypost.co.uk/media/uploads/images/2012/05/16/2010__1_Proof_Rever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288" y="1241191"/>
            <a:ext cx="1705395" cy="168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http://www.bullionbypost.co.uk/media/uploads/images/2012/05/16/2010__1_Proof_Rever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078" y="2969944"/>
            <a:ext cx="1705395" cy="1689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4" descr="http://www.coins-of-the-uk.co.uk/pics/dec/50/50_97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368" y="3117365"/>
            <a:ext cx="3076630" cy="157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94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2114207" y="1758044"/>
            <a:ext cx="1377673" cy="1359988"/>
            <a:chOff x="611560" y="3509172"/>
            <a:chExt cx="1377673" cy="1359988"/>
          </a:xfrm>
        </p:grpSpPr>
        <p:grpSp>
          <p:nvGrpSpPr>
            <p:cNvPr id="62" name="Group 61"/>
            <p:cNvGrpSpPr/>
            <p:nvPr/>
          </p:nvGrpSpPr>
          <p:grpSpPr>
            <a:xfrm>
              <a:off x="611560" y="3509172"/>
              <a:ext cx="1359988" cy="1359988"/>
              <a:chOff x="611560" y="1484784"/>
              <a:chExt cx="1359988" cy="1359988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611560" y="1484784"/>
                <a:ext cx="1359988" cy="135998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615642" y="1484784"/>
                <a:ext cx="679994" cy="1359988"/>
              </a:xfrm>
              <a:prstGeom prst="rect">
                <a:avLst/>
              </a:prstGeom>
              <a:solidFill>
                <a:schemeClr val="accent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629245" y="3509172"/>
              <a:ext cx="679994" cy="6799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307480" y="3509172"/>
              <a:ext cx="679994" cy="6799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309239" y="4189166"/>
              <a:ext cx="679994" cy="67999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2383955" y="3465004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3955" y="3465004"/>
                <a:ext cx="819893" cy="101431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5423357" y="3473168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3357" y="3473168"/>
                <a:ext cx="819893" cy="10143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9" name="Group 88"/>
          <p:cNvGrpSpPr/>
          <p:nvPr/>
        </p:nvGrpSpPr>
        <p:grpSpPr>
          <a:xfrm>
            <a:off x="5188150" y="1758044"/>
            <a:ext cx="1359988" cy="1359988"/>
            <a:chOff x="611560" y="1484784"/>
            <a:chExt cx="1359988" cy="1359988"/>
          </a:xfrm>
        </p:grpSpPr>
        <p:sp>
          <p:nvSpPr>
            <p:cNvPr id="90" name="Rectangle 89"/>
            <p:cNvSpPr/>
            <p:nvPr/>
          </p:nvSpPr>
          <p:spPr>
            <a:xfrm>
              <a:off x="611560" y="1484784"/>
              <a:ext cx="1359988" cy="13599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Rectangle 90"/>
            <p:cNvSpPr/>
            <p:nvPr/>
          </p:nvSpPr>
          <p:spPr>
            <a:xfrm>
              <a:off x="615642" y="1484784"/>
              <a:ext cx="679994" cy="135998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779912" y="188404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sp>
        <p:nvSpPr>
          <p:cNvPr id="92" name="TextBox 91"/>
          <p:cNvSpPr txBox="1"/>
          <p:nvPr/>
        </p:nvSpPr>
        <p:spPr>
          <a:xfrm>
            <a:off x="3779912" y="340904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4965923" y="4798278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half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41707" y="4859868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Two quarters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94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8" grpId="0" animBg="1"/>
      <p:bldP spid="43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6" t="36632" r="71665" b="37897"/>
          <a:stretch/>
        </p:blipFill>
        <p:spPr bwMode="auto">
          <a:xfrm>
            <a:off x="1201516" y="987131"/>
            <a:ext cx="2328542" cy="2401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974143" y="3511640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143" y="3511640"/>
                <a:ext cx="819893" cy="10143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847985" y="3502719"/>
                <a:ext cx="819893" cy="1014317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985" y="3502719"/>
                <a:ext cx="819893" cy="10143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3779912" y="188404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3779912" y="3409040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grpSp>
        <p:nvGrpSpPr>
          <p:cNvPr id="11" name="Group 10"/>
          <p:cNvGrpSpPr/>
          <p:nvPr/>
        </p:nvGrpSpPr>
        <p:grpSpPr>
          <a:xfrm>
            <a:off x="5220072" y="1138104"/>
            <a:ext cx="2146880" cy="2146880"/>
            <a:chOff x="5220072" y="1138104"/>
            <a:chExt cx="2146880" cy="2146880"/>
          </a:xfrm>
        </p:grpSpPr>
        <p:sp>
          <p:nvSpPr>
            <p:cNvPr id="3" name="Oval 2"/>
            <p:cNvSpPr/>
            <p:nvPr/>
          </p:nvSpPr>
          <p:spPr>
            <a:xfrm>
              <a:off x="5220072" y="1138104"/>
              <a:ext cx="2146880" cy="214688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Chord 3"/>
            <p:cNvSpPr/>
            <p:nvPr/>
          </p:nvSpPr>
          <p:spPr>
            <a:xfrm rot="16200000">
              <a:off x="5220072" y="1138104"/>
              <a:ext cx="2146880" cy="2146880"/>
            </a:xfrm>
            <a:prstGeom prst="chord">
              <a:avLst>
                <a:gd name="adj1" fmla="val 5490773"/>
                <a:gd name="adj2" fmla="val 16200000"/>
              </a:avLst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346086" y="4725144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One half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36415" y="4798278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Six twelfths 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71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059210"/>
              </p:ext>
            </p:extLst>
          </p:nvPr>
        </p:nvGraphicFramePr>
        <p:xfrm>
          <a:off x="1130444" y="1329328"/>
          <a:ext cx="2217420" cy="7315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739140"/>
                <a:gridCol w="739140"/>
                <a:gridCol w="7391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1735883" y="2488487"/>
                <a:ext cx="819893" cy="1012521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5883" y="2488487"/>
                <a:ext cx="819893" cy="101252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1241630" y="4005064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Four sixths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07904" y="1124744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707904" y="2649744"/>
            <a:ext cx="12241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/>
              <a:t>=</a:t>
            </a:r>
            <a:endParaRPr lang="en-GB" sz="6600" b="1" dirty="0"/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14964"/>
              </p:ext>
            </p:extLst>
          </p:nvPr>
        </p:nvGraphicFramePr>
        <p:xfrm>
          <a:off x="5332171" y="1329328"/>
          <a:ext cx="2217420" cy="7315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739140"/>
                <a:gridCol w="739140"/>
                <a:gridCol w="7391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012160" y="2488487"/>
                <a:ext cx="819893" cy="1012521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2488487"/>
                <a:ext cx="819893" cy="10125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5477001" y="3972798"/>
            <a:ext cx="189021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Two thirds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00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8" grpId="0" animBg="1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 – I do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56308" y="1124744"/>
                <a:ext cx="819893" cy="1027525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308" y="1124744"/>
                <a:ext cx="819893" cy="102752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16481" y="3465004"/>
                <a:ext cx="819893" cy="1012521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481" y="3465004"/>
                <a:ext cx="819893" cy="10125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500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 – we do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56308" y="1124744"/>
                <a:ext cx="819893" cy="1027525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𝟑𝟐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308" y="1124744"/>
                <a:ext cx="819893" cy="102752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26271" y="3861048"/>
                <a:ext cx="819893" cy="1012521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GB" sz="3200" b="1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en-GB" sz="32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271" y="3861048"/>
                <a:ext cx="819893" cy="101252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056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49586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Simplifying fractions – you do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79512" y="711860"/>
            <a:ext cx="2880320" cy="5021396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057911" y="762231"/>
            <a:ext cx="2880320" cy="5021396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173720" y="735087"/>
                <a:ext cx="950008" cy="461665"/>
              </a:xfrm>
              <a:prstGeom prst="rect">
                <a:avLst/>
              </a:prstGeom>
              <a:solidFill>
                <a:srgbClr val="00206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𝟓</m:t>
                      </m:r>
                      <m:r>
                        <a:rPr lang="en-GB" sz="2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𝒄</m:t>
                      </m:r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720" y="735087"/>
                <a:ext cx="950008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1290" r="-19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054040" y="764704"/>
                <a:ext cx="950008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𝒃</m:t>
                      </m:r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4040" y="764704"/>
                <a:ext cx="95000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1282" r="-44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876256" y="764704"/>
                <a:ext cx="1153146" cy="461665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𝑳𝒗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𝟓</m:t>
                      </m:r>
                      <m:r>
                        <a:rPr lang="en-GB" sz="2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𝒂</m:t>
                      </m:r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764704"/>
                <a:ext cx="115314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995403" y="1502779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5403" y="1502779"/>
                <a:ext cx="624269" cy="647357"/>
              </a:xfrm>
              <a:prstGeom prst="rect">
                <a:avLst/>
              </a:prstGeom>
              <a:blipFill rotWithShape="1">
                <a:blip r:embed="rId5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4" t="27157" r="87123" b="19792"/>
          <a:stretch/>
        </p:blipFill>
        <p:spPr bwMode="auto">
          <a:xfrm>
            <a:off x="371733" y="1502779"/>
            <a:ext cx="623670" cy="388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995403" y="2302536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5403" y="2302536"/>
                <a:ext cx="624269" cy="647357"/>
              </a:xfrm>
              <a:prstGeom prst="rect">
                <a:avLst/>
              </a:prstGeom>
              <a:blipFill rotWithShape="1">
                <a:blip r:embed="rId7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995403" y="3102293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5403" y="3102293"/>
                <a:ext cx="624269" cy="647357"/>
              </a:xfrm>
              <a:prstGeom prst="rect">
                <a:avLst/>
              </a:prstGeom>
              <a:blipFill rotWithShape="1">
                <a:blip r:embed="rId8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971600" y="3933771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933771"/>
                <a:ext cx="624269" cy="647357"/>
              </a:xfrm>
              <a:prstGeom prst="rect">
                <a:avLst/>
              </a:prstGeom>
              <a:blipFill rotWithShape="1">
                <a:blip r:embed="rId9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971600" y="4733528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4733528"/>
                <a:ext cx="624269" cy="647357"/>
              </a:xfrm>
              <a:prstGeom prst="rect">
                <a:avLst/>
              </a:prstGeom>
              <a:blipFill rotWithShape="1">
                <a:blip r:embed="rId10"/>
                <a:stretch>
                  <a:fillRect l="-7767" b="-46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4" t="26388" r="67570" b="18501"/>
          <a:stretch/>
        </p:blipFill>
        <p:spPr bwMode="auto">
          <a:xfrm>
            <a:off x="1669580" y="1484784"/>
            <a:ext cx="670172" cy="39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2363555" y="1502779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555" y="1502779"/>
                <a:ext cx="624269" cy="647357"/>
              </a:xfrm>
              <a:prstGeom prst="rect">
                <a:avLst/>
              </a:prstGeom>
              <a:blipFill rotWithShape="1">
                <a:blip r:embed="rId12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2363555" y="2302536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555" y="2302536"/>
                <a:ext cx="624269" cy="647357"/>
              </a:xfrm>
              <a:prstGeom prst="rect">
                <a:avLst/>
              </a:prstGeom>
              <a:blipFill rotWithShape="1">
                <a:blip r:embed="rId13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2363555" y="3102293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555" y="3102293"/>
                <a:ext cx="624269" cy="647357"/>
              </a:xfrm>
              <a:prstGeom prst="rect">
                <a:avLst/>
              </a:prstGeom>
              <a:blipFill rotWithShape="1">
                <a:blip r:embed="rId14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2339752" y="3933771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3933771"/>
                <a:ext cx="624269" cy="647357"/>
              </a:xfrm>
              <a:prstGeom prst="rect">
                <a:avLst/>
              </a:prstGeom>
              <a:blipFill rotWithShape="1">
                <a:blip r:embed="rId15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339752" y="4733528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752" y="4733528"/>
                <a:ext cx="624269" cy="647357"/>
              </a:xfrm>
              <a:prstGeom prst="rect">
                <a:avLst/>
              </a:prstGeom>
              <a:blipFill rotWithShape="1">
                <a:blip r:embed="rId16"/>
                <a:stretch>
                  <a:fillRect l="-8824" b="-46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8" t="28093" r="87189" b="18501"/>
          <a:stretch/>
        </p:blipFill>
        <p:spPr bwMode="auto">
          <a:xfrm>
            <a:off x="3217764" y="1511604"/>
            <a:ext cx="622300" cy="39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4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3" t="27278" r="68204" b="19316"/>
          <a:stretch/>
        </p:blipFill>
        <p:spPr bwMode="auto">
          <a:xfrm>
            <a:off x="4692898" y="1472571"/>
            <a:ext cx="622300" cy="39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3" name="TextBox 92"/>
              <p:cNvSpPr txBox="1"/>
              <p:nvPr/>
            </p:nvSpPr>
            <p:spPr>
              <a:xfrm>
                <a:off x="4019739" y="1412776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3" name="TextBox 9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739" y="1412776"/>
                <a:ext cx="624269" cy="647357"/>
              </a:xfrm>
              <a:prstGeom prst="rect">
                <a:avLst/>
              </a:prstGeom>
              <a:blipFill rotWithShape="1">
                <a:blip r:embed="rId18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4019739" y="2212533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739" y="2212533"/>
                <a:ext cx="624269" cy="647357"/>
              </a:xfrm>
              <a:prstGeom prst="rect">
                <a:avLst/>
              </a:prstGeom>
              <a:blipFill rotWithShape="1">
                <a:blip r:embed="rId19"/>
                <a:stretch>
                  <a:fillRect l="-7767" b="-66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4019739" y="3012290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739" y="3012290"/>
                <a:ext cx="624269" cy="647357"/>
              </a:xfrm>
              <a:prstGeom prst="rect">
                <a:avLst/>
              </a:prstGeom>
              <a:blipFill rotWithShape="1">
                <a:blip r:embed="rId20"/>
                <a:stretch>
                  <a:fillRect l="-7767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3995936" y="3843768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3843768"/>
                <a:ext cx="624269" cy="647357"/>
              </a:xfrm>
              <a:prstGeom prst="rect">
                <a:avLst/>
              </a:prstGeom>
              <a:blipFill rotWithShape="1">
                <a:blip r:embed="rId21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3995936" y="4643525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4643525"/>
                <a:ext cx="624269" cy="647357"/>
              </a:xfrm>
              <a:prstGeom prst="rect">
                <a:avLst/>
              </a:prstGeom>
              <a:blipFill rotWithShape="1">
                <a:blip r:embed="rId22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8" name="TextBox 97"/>
              <p:cNvSpPr txBox="1"/>
              <p:nvPr/>
            </p:nvSpPr>
            <p:spPr>
              <a:xfrm>
                <a:off x="5387891" y="1412776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8" name="TextBox 9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7891" y="1412776"/>
                <a:ext cx="624269" cy="647357"/>
              </a:xfrm>
              <a:prstGeom prst="rect">
                <a:avLst/>
              </a:prstGeom>
              <a:blipFill rotWithShape="1">
                <a:blip r:embed="rId23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/>
              <p:cNvSpPr txBox="1"/>
              <p:nvPr/>
            </p:nvSpPr>
            <p:spPr>
              <a:xfrm>
                <a:off x="5387891" y="2212533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9" name="TextBox 9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7891" y="2212533"/>
                <a:ext cx="624269" cy="647357"/>
              </a:xfrm>
              <a:prstGeom prst="rect">
                <a:avLst/>
              </a:prstGeom>
              <a:blipFill rotWithShape="1">
                <a:blip r:embed="rId24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/>
              <p:cNvSpPr txBox="1"/>
              <p:nvPr/>
            </p:nvSpPr>
            <p:spPr>
              <a:xfrm>
                <a:off x="5387891" y="3012290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𝟕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0" name="Text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7891" y="3012290"/>
                <a:ext cx="624269" cy="647357"/>
              </a:xfrm>
              <a:prstGeom prst="rect">
                <a:avLst/>
              </a:prstGeom>
              <a:blipFill rotWithShape="1">
                <a:blip r:embed="rId25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5364088" y="3843768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3843768"/>
                <a:ext cx="624269" cy="647357"/>
              </a:xfrm>
              <a:prstGeom prst="rect">
                <a:avLst/>
              </a:prstGeom>
              <a:blipFill rotWithShape="1">
                <a:blip r:embed="rId26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5364088" y="4643525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4643525"/>
                <a:ext cx="624269" cy="647357"/>
              </a:xfrm>
              <a:prstGeom prst="rect">
                <a:avLst/>
              </a:prstGeom>
              <a:blipFill rotWithShape="1">
                <a:blip r:embed="rId27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6" t="72258" r="68058" b="19965"/>
          <a:stretch/>
        </p:blipFill>
        <p:spPr bwMode="auto">
          <a:xfrm>
            <a:off x="4688567" y="3933056"/>
            <a:ext cx="626631" cy="568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6" t="26862" r="87189" b="20313"/>
          <a:stretch/>
        </p:blipFill>
        <p:spPr bwMode="auto">
          <a:xfrm>
            <a:off x="6300192" y="1403845"/>
            <a:ext cx="609600" cy="3864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6"/>
          <p:cNvPicPr>
            <a:picLocks noChangeAspect="1" noChangeArrowheads="1"/>
          </p:cNvPicPr>
          <p:nvPr/>
        </p:nvPicPr>
        <p:blipFill rotWithShape="1">
          <a:blip r:embed="rId2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4" t="28032" r="68381" b="19143"/>
          <a:stretch/>
        </p:blipFill>
        <p:spPr bwMode="auto">
          <a:xfrm>
            <a:off x="7596336" y="1480995"/>
            <a:ext cx="609600" cy="3864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/>
              <p:cNvSpPr txBox="1"/>
              <p:nvPr/>
            </p:nvSpPr>
            <p:spPr>
              <a:xfrm>
                <a:off x="6972067" y="1412776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4" name="TextBox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2067" y="1412776"/>
                <a:ext cx="624269" cy="647357"/>
              </a:xfrm>
              <a:prstGeom prst="rect">
                <a:avLst/>
              </a:prstGeom>
              <a:blipFill rotWithShape="1">
                <a:blip r:embed="rId30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Box 104"/>
              <p:cNvSpPr txBox="1"/>
              <p:nvPr/>
            </p:nvSpPr>
            <p:spPr>
              <a:xfrm>
                <a:off x="6972067" y="2212533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5" name="TextBox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2067" y="2212533"/>
                <a:ext cx="624269" cy="647357"/>
              </a:xfrm>
              <a:prstGeom prst="rect">
                <a:avLst/>
              </a:prstGeom>
              <a:blipFill rotWithShape="1">
                <a:blip r:embed="rId31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Box 105"/>
              <p:cNvSpPr txBox="1"/>
              <p:nvPr/>
            </p:nvSpPr>
            <p:spPr>
              <a:xfrm>
                <a:off x="6972067" y="3012290"/>
                <a:ext cx="624269" cy="64735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24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</m:oMath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6" name="TextBox 1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2067" y="3012290"/>
                <a:ext cx="624269" cy="647357"/>
              </a:xfrm>
              <a:prstGeom prst="rect">
                <a:avLst/>
              </a:prstGeom>
              <a:blipFill rotWithShape="1">
                <a:blip r:embed="rId32"/>
                <a:stretch>
                  <a:fillRect l="-8824" b="-56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/>
              <p:cNvSpPr txBox="1"/>
              <p:nvPr/>
            </p:nvSpPr>
            <p:spPr>
              <a:xfrm>
                <a:off x="6948264" y="3843768"/>
                <a:ext cx="624269" cy="540020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𝟏𝟏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7" name="TextBox 10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3843768"/>
                <a:ext cx="624269" cy="540020"/>
              </a:xfrm>
              <a:prstGeom prst="rect">
                <a:avLst/>
              </a:prstGeom>
              <a:blipFill rotWithShape="1">
                <a:blip r:embed="rId33"/>
                <a:stretch>
                  <a:fillRect l="-7843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6948264" y="4643525"/>
                <a:ext cx="624269" cy="54149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𝟏𝟑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264" y="4643525"/>
                <a:ext cx="624269" cy="541495"/>
              </a:xfrm>
              <a:prstGeom prst="rect">
                <a:avLst/>
              </a:prstGeom>
              <a:blipFill rotWithShape="1">
                <a:blip r:embed="rId34"/>
                <a:stretch>
                  <a:fillRect l="-7843" b="-7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/>
              <p:cNvSpPr txBox="1"/>
              <p:nvPr/>
            </p:nvSpPr>
            <p:spPr>
              <a:xfrm>
                <a:off x="8196203" y="1456956"/>
                <a:ext cx="624269" cy="535468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𝟏𝟒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9" name="TextBox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203" y="1456956"/>
                <a:ext cx="624269" cy="535468"/>
              </a:xfrm>
              <a:prstGeom prst="rect">
                <a:avLst/>
              </a:prstGeom>
              <a:blipFill rotWithShape="1">
                <a:blip r:embed="rId35"/>
                <a:stretch>
                  <a:fillRect l="-7843" b="-79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/>
              <p:cNvSpPr txBox="1"/>
              <p:nvPr/>
            </p:nvSpPr>
            <p:spPr>
              <a:xfrm>
                <a:off x="8196203" y="2256713"/>
                <a:ext cx="624269" cy="53694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𝟏𝟔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0" name="TextBox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203" y="2256713"/>
                <a:ext cx="624269" cy="536942"/>
              </a:xfrm>
              <a:prstGeom prst="rect">
                <a:avLst/>
              </a:prstGeom>
              <a:blipFill rotWithShape="1">
                <a:blip r:embed="rId36"/>
                <a:stretch>
                  <a:fillRect l="-7843" b="-79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8196203" y="3056470"/>
                <a:ext cx="624269" cy="53694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𝟏𝟑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203" y="3056470"/>
                <a:ext cx="624269" cy="536942"/>
              </a:xfrm>
              <a:prstGeom prst="rect">
                <a:avLst/>
              </a:prstGeom>
              <a:blipFill rotWithShape="1">
                <a:blip r:embed="rId37"/>
                <a:stretch>
                  <a:fillRect l="-7843" b="-79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/>
              <p:cNvSpPr txBox="1"/>
              <p:nvPr/>
            </p:nvSpPr>
            <p:spPr>
              <a:xfrm>
                <a:off x="8172400" y="3887948"/>
                <a:ext cx="624269" cy="55483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2" name="TextBox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2400" y="3887948"/>
                <a:ext cx="624269" cy="554832"/>
              </a:xfrm>
              <a:prstGeom prst="rect">
                <a:avLst/>
              </a:prstGeom>
              <a:blipFill rotWithShape="1">
                <a:blip r:embed="rId38"/>
                <a:stretch>
                  <a:fillRect b="-43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3" name="TextBox 112"/>
              <p:cNvSpPr txBox="1"/>
              <p:nvPr/>
            </p:nvSpPr>
            <p:spPr>
              <a:xfrm>
                <a:off x="8172400" y="4687705"/>
                <a:ext cx="624269" cy="556306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000" b="1" dirty="0" smtClean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2000" b="1" i="1" dirty="0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en-GB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13" name="TextBox 1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72400" y="4687705"/>
                <a:ext cx="624269" cy="556306"/>
              </a:xfrm>
              <a:prstGeom prst="rect">
                <a:avLst/>
              </a:prstGeom>
              <a:blipFill rotWithShape="1">
                <a:blip r:embed="rId39"/>
                <a:stretch>
                  <a:fillRect b="-43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391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9" t="20652" r="3953" b="13094"/>
          <a:stretch/>
        </p:blipFill>
        <p:spPr bwMode="auto">
          <a:xfrm>
            <a:off x="479042" y="247094"/>
            <a:ext cx="7979367" cy="5414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95603" y="980728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03" y="980728"/>
                <a:ext cx="624269" cy="78380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707904" y="980727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𝑻𝒉𝒓𝒆𝒆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𝒕𝒘𝒆𝒍𝒇𝒕𝒉𝒔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980727"/>
                <a:ext cx="1440160" cy="738664"/>
              </a:xfrm>
              <a:prstGeom prst="rect">
                <a:avLst/>
              </a:prstGeom>
              <a:blipFill rotWithShape="1">
                <a:blip r:embed="rId4"/>
                <a:stretch>
                  <a:fillRect l="-25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531907" y="980728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907" y="980728"/>
                <a:ext cx="624269" cy="78380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660232" y="962144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𝑶𝒏𝒆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𝒒𝒖𝒂𝒓𝒕𝒆𝒓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962144"/>
                <a:ext cx="1440160" cy="73866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795603" y="2168347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03" y="2168347"/>
                <a:ext cx="624269" cy="78380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707904" y="2168346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𝑻𝒘𝒐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𝒆𝒊𝒈𝒉𝒕𝒉𝒔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2168346"/>
                <a:ext cx="1440160" cy="73866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531907" y="2168347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907" y="2168347"/>
                <a:ext cx="624269" cy="78380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660232" y="2149763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𝑶𝒏𝒆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𝒒𝒖𝒂𝒓𝒕𝒆𝒓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2149763"/>
                <a:ext cx="1440160" cy="73866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843808" y="3303568"/>
                <a:ext cx="624269" cy="79387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𝟏𝟓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𝟐𝟎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3303568"/>
                <a:ext cx="624269" cy="79387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3707904" y="3303567"/>
                <a:ext cx="1391955" cy="95410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𝑭𝒊𝒇𝒕𝒆𝒆𝒏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𝒕𝒘𝒆𝒏𝒕𝒊𝒆𝒕𝒉𝒔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3303567"/>
                <a:ext cx="1391955" cy="95410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580112" y="3303568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3303568"/>
                <a:ext cx="624269" cy="783804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708437" y="3284984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𝑻𝒉𝒓𝒆𝒆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𝒒𝒖𝒂𝒓𝒕𝒆𝒓𝒔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8437" y="3284984"/>
                <a:ext cx="1440160" cy="738664"/>
              </a:xfrm>
              <a:prstGeom prst="rect">
                <a:avLst/>
              </a:prstGeom>
              <a:blipFill rotWithShape="1">
                <a:blip r:embed="rId13"/>
                <a:stretch>
                  <a:fillRect l="-33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867611" y="4671720"/>
                <a:ext cx="624269" cy="79387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611" y="4671720"/>
                <a:ext cx="624269" cy="79387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3731707" y="4671719"/>
                <a:ext cx="1391955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𝑻𝒉𝒓𝒆𝒆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𝒏𝒊𝒏𝒕𝒉𝒔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707" y="4671719"/>
                <a:ext cx="1391955" cy="738664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603915" y="4671720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3915" y="4671720"/>
                <a:ext cx="624269" cy="783804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732240" y="4653136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𝑶𝒏𝒆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𝒕𝒉𝒊𝒓𝒅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40" y="4653136"/>
                <a:ext cx="1440160" cy="738664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016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7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1" grpId="0" animBg="1"/>
      <p:bldP spid="62" grpId="0" animBg="1"/>
      <p:bldP spid="6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2" t="26449" r="15667" b="23550"/>
          <a:stretch/>
        </p:blipFill>
        <p:spPr bwMode="auto">
          <a:xfrm>
            <a:off x="508300" y="824247"/>
            <a:ext cx="7950109" cy="4770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9" t="20652" r="3953" b="72285"/>
          <a:stretch/>
        </p:blipFill>
        <p:spPr bwMode="auto">
          <a:xfrm>
            <a:off x="481066" y="229290"/>
            <a:ext cx="7977344" cy="57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95603" y="1052736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03" y="1052736"/>
                <a:ext cx="624269" cy="78380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707904" y="980727"/>
                <a:ext cx="1440160" cy="95410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𝑻𝒉𝒓𝒆𝒆</m:t>
                      </m:r>
                    </m:oMath>
                  </m:oMathPara>
                </a14:m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𝒇𝒊𝒇𝒕𝒆𝒆𝒏𝒕𝒉𝒔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980727"/>
                <a:ext cx="1440160" cy="95410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531907" y="980728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907" y="980728"/>
                <a:ext cx="624269" cy="78380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660232" y="962144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𝑶𝒏𝒆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𝒇𝒊𝒇𝒕𝒉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962144"/>
                <a:ext cx="1440160" cy="73866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795603" y="2186862"/>
                <a:ext cx="624269" cy="786369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03" y="2186862"/>
                <a:ext cx="624269" cy="78636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707904" y="2186861"/>
                <a:ext cx="1440160" cy="95410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𝑬𝒊𝒈𝒉𝒕</m:t>
                      </m:r>
                    </m:oMath>
                  </m:oMathPara>
                </a14:m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𝒔𝒊𝒙𝒕𝒆𝒆𝒏𝒕𝒉𝒔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2186861"/>
                <a:ext cx="1440160" cy="95410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531907" y="2186862"/>
                <a:ext cx="624269" cy="78380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907" y="2186862"/>
                <a:ext cx="624269" cy="78380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660232" y="2168278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𝑶𝒏𝒆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𝒉𝒂𝒍𝒇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2168278"/>
                <a:ext cx="1440160" cy="738664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843808" y="3375576"/>
                <a:ext cx="624269" cy="79387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𝟏𝟎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3375576"/>
                <a:ext cx="624269" cy="79387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3707904" y="3375575"/>
                <a:ext cx="1391955" cy="95410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𝑻𝒆𝒏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𝒔𝒊𝒙𝒕𝒆𝒆𝒏𝒕𝒉𝒔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3375575"/>
                <a:ext cx="1391955" cy="95410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580112" y="3375576"/>
                <a:ext cx="624269" cy="815673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0112" y="3375576"/>
                <a:ext cx="624269" cy="81567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708437" y="3356992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𝑭𝒊𝒗𝒆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𝒆𝒊𝒈𝒕𝒉𝒔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8437" y="3356992"/>
                <a:ext cx="1440160" cy="738664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867611" y="4671720"/>
                <a:ext cx="624269" cy="793872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𝟐𝟎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𝟑𝟐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7611" y="4671720"/>
                <a:ext cx="624269" cy="79387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3731707" y="4581128"/>
                <a:ext cx="1391955" cy="954107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𝑻𝒘𝒆𝒏𝒕𝒚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𝒐𝒖𝒕</m:t>
                      </m:r>
                    </m:oMath>
                  </m:oMathPara>
                </a14:m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𝒐𝒇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𝒕𝒉𝒊𝒓𝒕𝒚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𝒕𝒘𝒐</m:t>
                      </m:r>
                    </m:oMath>
                  </m:oMathPara>
                </a14:m>
                <a:endParaRPr lang="en-GB" sz="1400" b="1" dirty="0" smtClean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707" y="4581128"/>
                <a:ext cx="1391955" cy="954107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603915" y="4671720"/>
                <a:ext cx="624269" cy="81804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3915" y="4671720"/>
                <a:ext cx="624269" cy="818044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6732240" y="4653136"/>
                <a:ext cx="1440160" cy="73866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1400" b="1" i="1" dirty="0" smtClean="0">
                  <a:solidFill>
                    <a:schemeClr val="bg1"/>
                  </a:solidFill>
                  <a:latin typeface="Cambria Math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>
                          <a:solidFill>
                            <a:schemeClr val="bg1"/>
                          </a:solidFill>
                          <a:latin typeface="Cambria Math"/>
                        </a:rPr>
                        <m:t>𝑭𝒊𝒗𝒆</m:t>
                      </m:r>
                      <m:r>
                        <a:rPr lang="en-GB" sz="1400" b="1" i="1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  <m:r>
                        <a:rPr lang="en-GB" sz="1400" b="1" i="1">
                          <a:solidFill>
                            <a:schemeClr val="bg1"/>
                          </a:solidFill>
                          <a:latin typeface="Cambria Math"/>
                        </a:rPr>
                        <m:t>𝒆𝒊𝒈𝒕𝒉𝒔</m:t>
                      </m:r>
                    </m:oMath>
                  </m:oMathPara>
                </a14:m>
                <a:endParaRPr lang="en-GB" sz="1400" b="1" dirty="0">
                  <a:solidFill>
                    <a:schemeClr val="bg1"/>
                  </a:solidFill>
                </a:endParaRPr>
              </a:p>
              <a:p>
                <a:pPr algn="ctr"/>
                <a:endParaRPr lang="en-GB" sz="1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40" y="4653136"/>
                <a:ext cx="1440160" cy="738664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152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7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1" grpId="0" animBg="1"/>
      <p:bldP spid="62" grpId="0" animBg="1"/>
      <p:bldP spid="6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en/2/2c/Catchphrase_2013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836712"/>
            <a:ext cx="832639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83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35" y="462456"/>
            <a:ext cx="7865547" cy="6052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65"/>
          <p:cNvSpPr txBox="1">
            <a:spLocks noChangeArrowheads="1"/>
          </p:cNvSpPr>
          <p:nvPr/>
        </p:nvSpPr>
        <p:spPr bwMode="auto">
          <a:xfrm>
            <a:off x="586202" y="2564756"/>
            <a:ext cx="2794017" cy="202034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chemeClr val="bg1"/>
                </a:solidFill>
                <a:cs typeface="Arial" charset="0"/>
              </a:rPr>
              <a:t>?</a:t>
            </a:r>
            <a:endParaRPr lang="en-GB" b="1" baseline="30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" name="Text Box 66"/>
          <p:cNvSpPr txBox="1">
            <a:spLocks noChangeArrowheads="1"/>
          </p:cNvSpPr>
          <p:nvPr/>
        </p:nvSpPr>
        <p:spPr bwMode="auto">
          <a:xfrm>
            <a:off x="568300" y="4580979"/>
            <a:ext cx="2804281" cy="19342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rgbClr val="000000"/>
                </a:solidFill>
                <a:cs typeface="Arial" charset="0"/>
              </a:rPr>
              <a:t>?</a:t>
            </a:r>
            <a:endParaRPr lang="en-GB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" name="Text Box 67"/>
          <p:cNvSpPr txBox="1">
            <a:spLocks noChangeArrowheads="1"/>
          </p:cNvSpPr>
          <p:nvPr/>
        </p:nvSpPr>
        <p:spPr bwMode="auto">
          <a:xfrm>
            <a:off x="3376414" y="404665"/>
            <a:ext cx="2577975" cy="216009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chemeClr val="bg1"/>
                </a:solidFill>
                <a:cs typeface="Arial" charset="0"/>
              </a:rPr>
              <a:t>?</a:t>
            </a:r>
            <a:endParaRPr lang="en-GB" b="1" baseline="30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Text Box 71"/>
          <p:cNvSpPr txBox="1">
            <a:spLocks noChangeArrowheads="1"/>
          </p:cNvSpPr>
          <p:nvPr/>
        </p:nvSpPr>
        <p:spPr bwMode="auto">
          <a:xfrm>
            <a:off x="3376414" y="2564756"/>
            <a:ext cx="2592291" cy="202034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rgbClr val="000000"/>
                </a:solidFill>
                <a:cs typeface="Arial" charset="0"/>
              </a:rPr>
              <a:t>?</a:t>
            </a:r>
            <a:endParaRPr lang="en-GB" b="1" dirty="0">
              <a:solidFill>
                <a:srgbClr val="000000"/>
              </a:solidFill>
              <a:cs typeface="Arial" charset="0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en-GB" b="1" baseline="300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Text Box 75"/>
          <p:cNvSpPr txBox="1">
            <a:spLocks noChangeArrowheads="1"/>
          </p:cNvSpPr>
          <p:nvPr/>
        </p:nvSpPr>
        <p:spPr bwMode="auto">
          <a:xfrm>
            <a:off x="5968703" y="404665"/>
            <a:ext cx="2563735" cy="216009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rgbClr val="000000"/>
                </a:solidFill>
                <a:cs typeface="Arial" charset="0"/>
              </a:rPr>
              <a:t>?</a:t>
            </a:r>
            <a:endParaRPr lang="en-GB" b="1" dirty="0">
              <a:solidFill>
                <a:srgbClr val="000000"/>
              </a:solidFill>
              <a:cs typeface="Arial" charset="0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en-GB" b="1" baseline="300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Text Box 76"/>
          <p:cNvSpPr txBox="1">
            <a:spLocks noChangeArrowheads="1"/>
          </p:cNvSpPr>
          <p:nvPr/>
        </p:nvSpPr>
        <p:spPr bwMode="auto">
          <a:xfrm>
            <a:off x="5968704" y="2564756"/>
            <a:ext cx="2563736" cy="2016224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chemeClr val="bg1"/>
                </a:solidFill>
                <a:cs typeface="Arial" charset="0"/>
              </a:rPr>
              <a:t>?</a:t>
            </a:r>
            <a:endParaRPr lang="en-GB" b="1" baseline="30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0" name="Text Box 79"/>
          <p:cNvSpPr txBox="1">
            <a:spLocks noChangeArrowheads="1"/>
          </p:cNvSpPr>
          <p:nvPr/>
        </p:nvSpPr>
        <p:spPr bwMode="auto">
          <a:xfrm>
            <a:off x="5968703" y="4580979"/>
            <a:ext cx="2563736" cy="194349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rgbClr val="000000"/>
                </a:solidFill>
                <a:cs typeface="Arial" charset="0"/>
              </a:rPr>
              <a:t>?</a:t>
            </a:r>
            <a:endParaRPr lang="en-GB" b="1" baseline="300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Text Box 84"/>
          <p:cNvSpPr txBox="1">
            <a:spLocks noChangeArrowheads="1"/>
          </p:cNvSpPr>
          <p:nvPr/>
        </p:nvSpPr>
        <p:spPr bwMode="auto">
          <a:xfrm>
            <a:off x="568301" y="404664"/>
            <a:ext cx="2808114" cy="216009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rgbClr val="000000"/>
                </a:solidFill>
                <a:cs typeface="Arial" charset="0"/>
              </a:rPr>
              <a:t>?</a:t>
            </a:r>
          </a:p>
        </p:txBody>
      </p: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3380219" y="4585099"/>
            <a:ext cx="2592289" cy="1930140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b="1" dirty="0" smtClean="0">
                <a:solidFill>
                  <a:schemeClr val="bg1"/>
                </a:solidFill>
                <a:cs typeface="Arial" charset="0"/>
              </a:rPr>
              <a:t>?</a:t>
            </a:r>
            <a:endParaRPr lang="en-GB" b="1" baseline="30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3528" y="4585099"/>
            <a:ext cx="299907" cy="194024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39552" y="6525344"/>
            <a:ext cx="2833029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3347865" y="6525344"/>
            <a:ext cx="2624644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54389" y="6515239"/>
            <a:ext cx="2578051" cy="2981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23529" y="2564758"/>
            <a:ext cx="288032" cy="202034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323528" y="404665"/>
            <a:ext cx="299907" cy="216009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37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06" y="315831"/>
            <a:ext cx="7935184" cy="6117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 Box 65"/>
              <p:cNvSpPr txBox="1">
                <a:spLocks noChangeArrowheads="1"/>
              </p:cNvSpPr>
              <p:nvPr/>
            </p:nvSpPr>
            <p:spPr bwMode="auto">
              <a:xfrm>
                <a:off x="683568" y="154305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1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3568" y="1543050"/>
                <a:ext cx="1584325" cy="12239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 Box 67"/>
              <p:cNvSpPr txBox="1">
                <a:spLocks noChangeArrowheads="1"/>
              </p:cNvSpPr>
              <p:nvPr/>
            </p:nvSpPr>
            <p:spPr bwMode="auto">
              <a:xfrm>
                <a:off x="2267893" y="319088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2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7893" y="319088"/>
                <a:ext cx="1584325" cy="122396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 Box 84"/>
              <p:cNvSpPr txBox="1">
                <a:spLocks noChangeArrowheads="1"/>
              </p:cNvSpPr>
              <p:nvPr/>
            </p:nvSpPr>
            <p:spPr bwMode="auto">
              <a:xfrm>
                <a:off x="704206" y="33337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3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4206" y="333375"/>
                <a:ext cx="1584325" cy="122396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 Box 84"/>
              <p:cNvSpPr txBox="1">
                <a:spLocks noChangeArrowheads="1"/>
              </p:cNvSpPr>
              <p:nvPr/>
            </p:nvSpPr>
            <p:spPr bwMode="auto">
              <a:xfrm>
                <a:off x="2288531" y="1543049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4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8531" y="1543049"/>
                <a:ext cx="1584325" cy="122396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 Box 84"/>
              <p:cNvSpPr txBox="1">
                <a:spLocks noChangeArrowheads="1"/>
              </p:cNvSpPr>
              <p:nvPr/>
            </p:nvSpPr>
            <p:spPr bwMode="auto">
              <a:xfrm>
                <a:off x="5455940" y="332829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5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55940" y="332829"/>
                <a:ext cx="1584325" cy="122396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 Box 84"/>
              <p:cNvSpPr txBox="1">
                <a:spLocks noChangeArrowheads="1"/>
              </p:cNvSpPr>
              <p:nvPr/>
            </p:nvSpPr>
            <p:spPr bwMode="auto">
              <a:xfrm>
                <a:off x="7020867" y="1543048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6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0867" y="1543048"/>
                <a:ext cx="1584325" cy="122396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 Box 84"/>
              <p:cNvSpPr txBox="1">
                <a:spLocks noChangeArrowheads="1"/>
              </p:cNvSpPr>
              <p:nvPr/>
            </p:nvSpPr>
            <p:spPr bwMode="auto">
              <a:xfrm>
                <a:off x="7020866" y="522937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7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0866" y="5229373"/>
                <a:ext cx="1584325" cy="122396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 Box 84"/>
              <p:cNvSpPr txBox="1">
                <a:spLocks noChangeArrowheads="1"/>
              </p:cNvSpPr>
              <p:nvPr/>
            </p:nvSpPr>
            <p:spPr bwMode="auto">
              <a:xfrm>
                <a:off x="5436541" y="4005237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8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6541" y="4005237"/>
                <a:ext cx="1584325" cy="122396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 Box 84"/>
              <p:cNvSpPr txBox="1">
                <a:spLocks noChangeArrowheads="1"/>
              </p:cNvSpPr>
              <p:nvPr/>
            </p:nvSpPr>
            <p:spPr bwMode="auto">
              <a:xfrm>
                <a:off x="3872856" y="277930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69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72856" y="2779303"/>
                <a:ext cx="1584325" cy="122396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 Box 84"/>
              <p:cNvSpPr txBox="1">
                <a:spLocks noChangeArrowheads="1"/>
              </p:cNvSpPr>
              <p:nvPr/>
            </p:nvSpPr>
            <p:spPr bwMode="auto">
              <a:xfrm>
                <a:off x="695310" y="398829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0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5310" y="3988293"/>
                <a:ext cx="1584325" cy="122396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 Box 84"/>
              <p:cNvSpPr txBox="1">
                <a:spLocks noChangeArrowheads="1"/>
              </p:cNvSpPr>
              <p:nvPr/>
            </p:nvSpPr>
            <p:spPr bwMode="auto">
              <a:xfrm>
                <a:off x="2288531" y="5212256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1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8531" y="5212256"/>
                <a:ext cx="1584325" cy="122396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 Box 65"/>
              <p:cNvSpPr txBox="1">
                <a:spLocks noChangeArrowheads="1"/>
              </p:cNvSpPr>
              <p:nvPr/>
            </p:nvSpPr>
            <p:spPr bwMode="auto">
              <a:xfrm>
                <a:off x="705837" y="521225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𝟏𝟗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2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5837" y="5212255"/>
                <a:ext cx="1584325" cy="122396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 Box 65"/>
              <p:cNvSpPr txBox="1">
                <a:spLocks noChangeArrowheads="1"/>
              </p:cNvSpPr>
              <p:nvPr/>
            </p:nvSpPr>
            <p:spPr bwMode="auto">
              <a:xfrm>
                <a:off x="2290162" y="2781101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𝟏𝟑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3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90162" y="2781101"/>
                <a:ext cx="1584325" cy="1223963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 Box 65"/>
              <p:cNvSpPr txBox="1">
                <a:spLocks noChangeArrowheads="1"/>
              </p:cNvSpPr>
              <p:nvPr/>
            </p:nvSpPr>
            <p:spPr bwMode="auto">
              <a:xfrm>
                <a:off x="3854298" y="31908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4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4298" y="319085"/>
                <a:ext cx="1584325" cy="1223963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 Box 65"/>
              <p:cNvSpPr txBox="1">
                <a:spLocks noChangeArrowheads="1"/>
              </p:cNvSpPr>
              <p:nvPr/>
            </p:nvSpPr>
            <p:spPr bwMode="auto">
              <a:xfrm>
                <a:off x="5455940" y="155534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5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55940" y="1555340"/>
                <a:ext cx="1584325" cy="122396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 Box 65"/>
              <p:cNvSpPr txBox="1">
                <a:spLocks noChangeArrowheads="1"/>
              </p:cNvSpPr>
              <p:nvPr/>
            </p:nvSpPr>
            <p:spPr bwMode="auto">
              <a:xfrm>
                <a:off x="7044617" y="276433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6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44617" y="2764330"/>
                <a:ext cx="1584325" cy="122396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 Box 65"/>
              <p:cNvSpPr txBox="1">
                <a:spLocks noChangeArrowheads="1"/>
              </p:cNvSpPr>
              <p:nvPr/>
            </p:nvSpPr>
            <p:spPr bwMode="auto">
              <a:xfrm>
                <a:off x="3852216" y="401177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7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2216" y="4011770"/>
                <a:ext cx="1584325" cy="122396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 Box 65"/>
              <p:cNvSpPr txBox="1">
                <a:spLocks noChangeArrowheads="1"/>
              </p:cNvSpPr>
              <p:nvPr/>
            </p:nvSpPr>
            <p:spPr bwMode="auto">
              <a:xfrm>
                <a:off x="5460292" y="5212254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8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60292" y="5212254"/>
                <a:ext cx="1584325" cy="1223963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 Box 67"/>
              <p:cNvSpPr txBox="1">
                <a:spLocks noChangeArrowheads="1"/>
              </p:cNvSpPr>
              <p:nvPr/>
            </p:nvSpPr>
            <p:spPr bwMode="auto">
              <a:xfrm>
                <a:off x="703412" y="2781102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79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3412" y="2781102"/>
                <a:ext cx="1584325" cy="1223962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 Box 67"/>
              <p:cNvSpPr txBox="1">
                <a:spLocks noChangeArrowheads="1"/>
              </p:cNvSpPr>
              <p:nvPr/>
            </p:nvSpPr>
            <p:spPr bwMode="auto">
              <a:xfrm>
                <a:off x="2267891" y="4005064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0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7891" y="4005064"/>
                <a:ext cx="1584325" cy="122396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 Box 67"/>
              <p:cNvSpPr txBox="1">
                <a:spLocks noChangeArrowheads="1"/>
              </p:cNvSpPr>
              <p:nvPr/>
            </p:nvSpPr>
            <p:spPr bwMode="auto">
              <a:xfrm>
                <a:off x="3852215" y="5212257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1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2215" y="5212257"/>
                <a:ext cx="1584325" cy="1223962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 Box 67"/>
              <p:cNvSpPr txBox="1">
                <a:spLocks noChangeArrowheads="1"/>
              </p:cNvSpPr>
              <p:nvPr/>
            </p:nvSpPr>
            <p:spPr bwMode="auto">
              <a:xfrm>
                <a:off x="3871913" y="1555340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2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71913" y="1555340"/>
                <a:ext cx="1584325" cy="122396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 Box 67"/>
              <p:cNvSpPr txBox="1">
                <a:spLocks noChangeArrowheads="1"/>
              </p:cNvSpPr>
              <p:nvPr/>
            </p:nvSpPr>
            <p:spPr bwMode="auto">
              <a:xfrm>
                <a:off x="7020865" y="315831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3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0865" y="315831"/>
                <a:ext cx="1584325" cy="122396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 Box 67"/>
              <p:cNvSpPr txBox="1">
                <a:spLocks noChangeArrowheads="1"/>
              </p:cNvSpPr>
              <p:nvPr/>
            </p:nvSpPr>
            <p:spPr bwMode="auto">
              <a:xfrm>
                <a:off x="5460292" y="2764330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4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60292" y="2764330"/>
                <a:ext cx="1584325" cy="1223962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 Box 67"/>
              <p:cNvSpPr txBox="1">
                <a:spLocks noChangeArrowheads="1"/>
              </p:cNvSpPr>
              <p:nvPr/>
            </p:nvSpPr>
            <p:spPr bwMode="auto">
              <a:xfrm>
                <a:off x="7041206" y="3988292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85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41206" y="3988292"/>
                <a:ext cx="1584325" cy="1223962"/>
              </a:xfrm>
              <a:prstGeom prst="rect">
                <a:avLst/>
              </a:prstGeom>
              <a:blipFill rotWithShape="1">
                <a:blip r:embed="rId2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61" name="Text Box 65"/>
              <p:cNvSpPr txBox="1">
                <a:spLocks noChangeArrowheads="1"/>
              </p:cNvSpPr>
              <p:nvPr/>
            </p:nvSpPr>
            <p:spPr bwMode="auto">
              <a:xfrm>
                <a:off x="685844" y="1543050"/>
                <a:ext cx="1562056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𝟔𝟑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𝟕𝟎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161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5844" y="1543050"/>
                <a:ext cx="1562056" cy="1223963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63" name="Text Box 67"/>
              <p:cNvSpPr txBox="1">
                <a:spLocks noChangeArrowheads="1"/>
              </p:cNvSpPr>
              <p:nvPr/>
            </p:nvSpPr>
            <p:spPr bwMode="auto">
              <a:xfrm>
                <a:off x="2247900" y="319088"/>
                <a:ext cx="1584325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>
          <p:sp>
            <p:nvSpPr>
              <p:cNvPr id="4163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47900" y="319088"/>
                <a:ext cx="1584325" cy="1223962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80" name="Text Box 84"/>
              <p:cNvSpPr txBox="1">
                <a:spLocks noChangeArrowheads="1"/>
              </p:cNvSpPr>
              <p:nvPr/>
            </p:nvSpPr>
            <p:spPr bwMode="auto">
              <a:xfrm>
                <a:off x="684213" y="333375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𝟏𝟓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180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213" y="333375"/>
                <a:ext cx="1584325" cy="1223963"/>
              </a:xfrm>
              <a:prstGeom prst="rect">
                <a:avLst/>
              </a:prstGeom>
              <a:blipFill rotWithShape="1">
                <a:blip r:embed="rId3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 Box 84"/>
              <p:cNvSpPr txBox="1">
                <a:spLocks noChangeArrowheads="1"/>
              </p:cNvSpPr>
              <p:nvPr/>
            </p:nvSpPr>
            <p:spPr bwMode="auto">
              <a:xfrm>
                <a:off x="2268538" y="1543049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28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8538" y="1543049"/>
                <a:ext cx="1584325" cy="1223963"/>
              </a:xfrm>
              <a:prstGeom prst="rect">
                <a:avLst/>
              </a:prstGeom>
              <a:blipFill rotWithShape="1">
                <a:blip r:embed="rId3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 Box 84"/>
              <p:cNvSpPr txBox="1">
                <a:spLocks noChangeArrowheads="1"/>
              </p:cNvSpPr>
              <p:nvPr/>
            </p:nvSpPr>
            <p:spPr bwMode="auto">
              <a:xfrm>
                <a:off x="5435947" y="332829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29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5947" y="332829"/>
                <a:ext cx="1584325" cy="1223963"/>
              </a:xfrm>
              <a:prstGeom prst="rect">
                <a:avLst/>
              </a:prstGeom>
              <a:blipFill rotWithShape="1">
                <a:blip r:embed="rId3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Box 84"/>
              <p:cNvSpPr txBox="1">
                <a:spLocks noChangeArrowheads="1"/>
              </p:cNvSpPr>
              <p:nvPr/>
            </p:nvSpPr>
            <p:spPr bwMode="auto">
              <a:xfrm>
                <a:off x="7000874" y="1543048"/>
                <a:ext cx="1604316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0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4" y="1543048"/>
                <a:ext cx="1604316" cy="1223963"/>
              </a:xfrm>
              <a:prstGeom prst="rect">
                <a:avLst/>
              </a:prstGeom>
              <a:blipFill rotWithShape="1">
                <a:blip r:embed="rId3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 Box 84"/>
              <p:cNvSpPr txBox="1">
                <a:spLocks noChangeArrowheads="1"/>
              </p:cNvSpPr>
              <p:nvPr/>
            </p:nvSpPr>
            <p:spPr bwMode="auto">
              <a:xfrm>
                <a:off x="7000873" y="5212255"/>
                <a:ext cx="1624658" cy="1241082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1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3" y="5212255"/>
                <a:ext cx="1624658" cy="1241082"/>
              </a:xfrm>
              <a:prstGeom prst="rect">
                <a:avLst/>
              </a:prstGeom>
              <a:blipFill rotWithShape="1">
                <a:blip r:embed="rId3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 Box 84"/>
              <p:cNvSpPr txBox="1">
                <a:spLocks noChangeArrowheads="1"/>
              </p:cNvSpPr>
              <p:nvPr/>
            </p:nvSpPr>
            <p:spPr bwMode="auto">
              <a:xfrm>
                <a:off x="5416548" y="4005237"/>
                <a:ext cx="1623717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2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16548" y="4005237"/>
                <a:ext cx="1623717" cy="1223963"/>
              </a:xfrm>
              <a:prstGeom prst="rect">
                <a:avLst/>
              </a:prstGeom>
              <a:blipFill rotWithShape="1">
                <a:blip r:embed="rId3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 Box 84"/>
              <p:cNvSpPr txBox="1">
                <a:spLocks noChangeArrowheads="1"/>
              </p:cNvSpPr>
              <p:nvPr/>
            </p:nvSpPr>
            <p:spPr bwMode="auto">
              <a:xfrm>
                <a:off x="3852863" y="2779303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3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2863" y="2779303"/>
                <a:ext cx="1584325" cy="1223963"/>
              </a:xfrm>
              <a:prstGeom prst="rect">
                <a:avLst/>
              </a:prstGeom>
              <a:blipFill rotWithShape="1">
                <a:blip r:embed="rId3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 Box 84"/>
              <p:cNvSpPr txBox="1">
                <a:spLocks noChangeArrowheads="1"/>
              </p:cNvSpPr>
              <p:nvPr/>
            </p:nvSpPr>
            <p:spPr bwMode="auto">
              <a:xfrm>
                <a:off x="675317" y="3988293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4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75317" y="3988293"/>
                <a:ext cx="1584325" cy="1223963"/>
              </a:xfrm>
              <a:prstGeom prst="rect">
                <a:avLst/>
              </a:prstGeom>
              <a:blipFill rotWithShape="1">
                <a:blip r:embed="rId3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 Box 84"/>
              <p:cNvSpPr txBox="1">
                <a:spLocks noChangeArrowheads="1"/>
              </p:cNvSpPr>
              <p:nvPr/>
            </p:nvSpPr>
            <p:spPr bwMode="auto">
              <a:xfrm>
                <a:off x="2268538" y="5212256"/>
                <a:ext cx="1584325" cy="1223963"/>
              </a:xfrm>
              <a:prstGeom prst="rect">
                <a:avLst/>
              </a:prstGeom>
              <a:solidFill>
                <a:srgbClr val="00206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𝟏𝟓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charset="0"/>
                            </a:rPr>
                            <m:t>𝟑𝟎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bg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5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8538" y="5212256"/>
                <a:ext cx="1584325" cy="1223963"/>
              </a:xfrm>
              <a:prstGeom prst="rect">
                <a:avLst/>
              </a:prstGeom>
              <a:blipFill rotWithShape="1">
                <a:blip r:embed="rId3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 Box 65"/>
              <p:cNvSpPr txBox="1">
                <a:spLocks noChangeArrowheads="1"/>
              </p:cNvSpPr>
              <p:nvPr/>
            </p:nvSpPr>
            <p:spPr bwMode="auto">
              <a:xfrm>
                <a:off x="685844" y="5212255"/>
                <a:ext cx="1584325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𝟑𝟎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𝟏𝟏𝟒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36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5844" y="5212255"/>
                <a:ext cx="1584325" cy="1223963"/>
              </a:xfrm>
              <a:prstGeom prst="rect">
                <a:avLst/>
              </a:prstGeom>
              <a:blipFill rotWithShape="1">
                <a:blip r:embed="rId3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 Box 65"/>
              <p:cNvSpPr txBox="1">
                <a:spLocks noChangeArrowheads="1"/>
              </p:cNvSpPr>
              <p:nvPr/>
            </p:nvSpPr>
            <p:spPr bwMode="auto">
              <a:xfrm>
                <a:off x="2270169" y="2764331"/>
                <a:ext cx="1584325" cy="1240734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𝟖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𝟏𝟎𝟒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7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70169" y="2764331"/>
                <a:ext cx="1584325" cy="1240734"/>
              </a:xfrm>
              <a:prstGeom prst="rect">
                <a:avLst/>
              </a:prstGeom>
              <a:blipFill rotWithShape="1">
                <a:blip r:embed="rId4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 Box 65"/>
              <p:cNvSpPr txBox="1">
                <a:spLocks noChangeArrowheads="1"/>
              </p:cNvSpPr>
              <p:nvPr/>
            </p:nvSpPr>
            <p:spPr bwMode="auto">
              <a:xfrm>
                <a:off x="3834305" y="319085"/>
                <a:ext cx="1584325" cy="123825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𝟐𝟕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𝟒𝟐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38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4305" y="319085"/>
                <a:ext cx="1584325" cy="1238253"/>
              </a:xfrm>
              <a:prstGeom prst="rect">
                <a:avLst/>
              </a:prstGeom>
              <a:blipFill rotWithShape="1">
                <a:blip r:embed="rId4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 Box 65"/>
              <p:cNvSpPr txBox="1">
                <a:spLocks noChangeArrowheads="1"/>
              </p:cNvSpPr>
              <p:nvPr/>
            </p:nvSpPr>
            <p:spPr bwMode="auto">
              <a:xfrm>
                <a:off x="5435947" y="1555340"/>
                <a:ext cx="1584325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𝟑𝟔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𝟏𝟒𝟒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39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5947" y="1555340"/>
                <a:ext cx="1584325" cy="1223963"/>
              </a:xfrm>
              <a:prstGeom prst="rect">
                <a:avLst/>
              </a:prstGeom>
              <a:blipFill rotWithShape="1">
                <a:blip r:embed="rId4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 Box 65"/>
              <p:cNvSpPr txBox="1">
                <a:spLocks noChangeArrowheads="1"/>
              </p:cNvSpPr>
              <p:nvPr/>
            </p:nvSpPr>
            <p:spPr bwMode="auto">
              <a:xfrm>
                <a:off x="7024624" y="2764330"/>
                <a:ext cx="1584325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𝟏𝟓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0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4624" y="2764330"/>
                <a:ext cx="1584325" cy="1223963"/>
              </a:xfrm>
              <a:prstGeom prst="rect">
                <a:avLst/>
              </a:prstGeom>
              <a:blipFill rotWithShape="1">
                <a:blip r:embed="rId4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 Box 65"/>
              <p:cNvSpPr txBox="1">
                <a:spLocks noChangeArrowheads="1"/>
              </p:cNvSpPr>
              <p:nvPr/>
            </p:nvSpPr>
            <p:spPr bwMode="auto">
              <a:xfrm>
                <a:off x="3832223" y="4011770"/>
                <a:ext cx="1584325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𝟏𝟒𝟎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𝟐𝟓𝟎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1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2223" y="4011770"/>
                <a:ext cx="1584325" cy="1223963"/>
              </a:xfrm>
              <a:prstGeom prst="rect">
                <a:avLst/>
              </a:prstGeom>
              <a:blipFill rotWithShape="1">
                <a:blip r:embed="rId4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 Box 65"/>
              <p:cNvSpPr txBox="1">
                <a:spLocks noChangeArrowheads="1"/>
              </p:cNvSpPr>
              <p:nvPr/>
            </p:nvSpPr>
            <p:spPr bwMode="auto">
              <a:xfrm>
                <a:off x="5416547" y="5212254"/>
                <a:ext cx="1608077" cy="1223963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𝟔𝟑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𝟏𝟒𝟒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2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16547" y="5212254"/>
                <a:ext cx="1608077" cy="1223963"/>
              </a:xfrm>
              <a:prstGeom prst="rect">
                <a:avLst/>
              </a:prstGeom>
              <a:blipFill rotWithShape="1">
                <a:blip r:embed="rId4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 Box 67"/>
              <p:cNvSpPr txBox="1">
                <a:spLocks noChangeArrowheads="1"/>
              </p:cNvSpPr>
              <p:nvPr/>
            </p:nvSpPr>
            <p:spPr bwMode="auto">
              <a:xfrm>
                <a:off x="683419" y="2764330"/>
                <a:ext cx="1584325" cy="124073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3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3419" y="2764330"/>
                <a:ext cx="1584325" cy="1240734"/>
              </a:xfrm>
              <a:prstGeom prst="rect">
                <a:avLst/>
              </a:prstGeom>
              <a:blipFill rotWithShape="1">
                <a:blip r:embed="rId4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 Box 67"/>
              <p:cNvSpPr txBox="1">
                <a:spLocks noChangeArrowheads="1"/>
              </p:cNvSpPr>
              <p:nvPr/>
            </p:nvSpPr>
            <p:spPr bwMode="auto">
              <a:xfrm>
                <a:off x="2247898" y="4005064"/>
                <a:ext cx="1584325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𝟑𝟓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𝟖𝟒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4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47898" y="4005064"/>
                <a:ext cx="1584325" cy="1223962"/>
              </a:xfrm>
              <a:prstGeom prst="rect">
                <a:avLst/>
              </a:prstGeom>
              <a:blipFill rotWithShape="1">
                <a:blip r:embed="rId4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 Box 67"/>
              <p:cNvSpPr txBox="1">
                <a:spLocks noChangeArrowheads="1"/>
              </p:cNvSpPr>
              <p:nvPr/>
            </p:nvSpPr>
            <p:spPr bwMode="auto">
              <a:xfrm>
                <a:off x="3832222" y="5212257"/>
                <a:ext cx="1584325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𝟑𝟎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𝟓𝟓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5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2222" y="5212257"/>
                <a:ext cx="1584325" cy="1223962"/>
              </a:xfrm>
              <a:prstGeom prst="rect">
                <a:avLst/>
              </a:prstGeom>
              <a:blipFill rotWithShape="1">
                <a:blip r:embed="rId4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 Box 67"/>
              <p:cNvSpPr txBox="1">
                <a:spLocks noChangeArrowheads="1"/>
              </p:cNvSpPr>
              <p:nvPr/>
            </p:nvSpPr>
            <p:spPr bwMode="auto">
              <a:xfrm>
                <a:off x="3851920" y="1555340"/>
                <a:ext cx="1584325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6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1920" y="1555340"/>
                <a:ext cx="1584325" cy="1223962"/>
              </a:xfrm>
              <a:prstGeom prst="rect">
                <a:avLst/>
              </a:prstGeom>
              <a:blipFill rotWithShape="1">
                <a:blip r:embed="rId4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 Box 67"/>
              <p:cNvSpPr txBox="1">
                <a:spLocks noChangeArrowheads="1"/>
              </p:cNvSpPr>
              <p:nvPr/>
            </p:nvSpPr>
            <p:spPr bwMode="auto">
              <a:xfrm>
                <a:off x="7000872" y="333375"/>
                <a:ext cx="1584325" cy="120641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𝟏𝟖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7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2" y="333375"/>
                <a:ext cx="1584325" cy="1206418"/>
              </a:xfrm>
              <a:prstGeom prst="rect">
                <a:avLst/>
              </a:prstGeom>
              <a:blipFill rotWithShape="1">
                <a:blip r:embed="rId5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 Box 67"/>
              <p:cNvSpPr txBox="1">
                <a:spLocks noChangeArrowheads="1"/>
              </p:cNvSpPr>
              <p:nvPr/>
            </p:nvSpPr>
            <p:spPr bwMode="auto">
              <a:xfrm>
                <a:off x="5418631" y="2764330"/>
                <a:ext cx="1605994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𝟐𝟒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8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18631" y="2764330"/>
                <a:ext cx="1605994" cy="1223962"/>
              </a:xfrm>
              <a:prstGeom prst="rect">
                <a:avLst/>
              </a:prstGeom>
              <a:blipFill rotWithShape="1">
                <a:blip r:embed="rId5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 Box 67"/>
              <p:cNvSpPr txBox="1">
                <a:spLocks noChangeArrowheads="1"/>
              </p:cNvSpPr>
              <p:nvPr/>
            </p:nvSpPr>
            <p:spPr bwMode="auto">
              <a:xfrm>
                <a:off x="7021213" y="3988292"/>
                <a:ext cx="1607729" cy="12239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𝟏𝟎</m:t>
                          </m:r>
                        </m:num>
                        <m:den>
                          <m:r>
                            <a:rPr lang="en-GB" sz="2000" b="1" i="1" dirty="0" smtClean="0">
                              <a:latin typeface="Cambria Math"/>
                              <a:cs typeface="Arial" charset="0"/>
                            </a:rPr>
                            <m:t>𝟑𝟓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49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1213" y="3988292"/>
                <a:ext cx="1607729" cy="1223962"/>
              </a:xfrm>
              <a:prstGeom prst="rect">
                <a:avLst/>
              </a:prstGeom>
              <a:blipFill rotWithShape="1">
                <a:blip r:embed="rId5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375643" y="5229374"/>
            <a:ext cx="307925" cy="1223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1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75643" y="4005238"/>
            <a:ext cx="307925" cy="1223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2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375643" y="2781102"/>
            <a:ext cx="307925" cy="1223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3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75643" y="1556966"/>
            <a:ext cx="307925" cy="1223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4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375643" y="332830"/>
            <a:ext cx="307925" cy="1223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5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10815" y="6453336"/>
            <a:ext cx="1584325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A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195736" y="6453336"/>
            <a:ext cx="1584325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B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3779912" y="6453336"/>
            <a:ext cx="1584325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364088" y="6453336"/>
            <a:ext cx="1584325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D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948264" y="6453336"/>
            <a:ext cx="1584325" cy="2880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E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01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4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4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8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4161" grpId="0" animBg="1"/>
      <p:bldP spid="4163" grpId="0" animBg="1"/>
      <p:bldP spid="4180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161" name="Text Box 65"/>
              <p:cNvSpPr txBox="1">
                <a:spLocks noChangeArrowheads="1"/>
              </p:cNvSpPr>
              <p:nvPr/>
            </p:nvSpPr>
            <p:spPr bwMode="auto">
              <a:xfrm>
                <a:off x="663575" y="154305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161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3575" y="1543050"/>
                <a:ext cx="1584325" cy="122396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63" name="Text Box 67"/>
              <p:cNvSpPr txBox="1">
                <a:spLocks noChangeArrowheads="1"/>
              </p:cNvSpPr>
              <p:nvPr/>
            </p:nvSpPr>
            <p:spPr bwMode="auto">
              <a:xfrm>
                <a:off x="2247900" y="319088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163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47900" y="319088"/>
                <a:ext cx="1584325" cy="122396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80" name="Text Box 84"/>
              <p:cNvSpPr txBox="1">
                <a:spLocks noChangeArrowheads="1"/>
              </p:cNvSpPr>
              <p:nvPr/>
            </p:nvSpPr>
            <p:spPr bwMode="auto">
              <a:xfrm>
                <a:off x="684213" y="33337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180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4213" y="333375"/>
                <a:ext cx="1584325" cy="122396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 Box 84"/>
              <p:cNvSpPr txBox="1">
                <a:spLocks noChangeArrowheads="1"/>
              </p:cNvSpPr>
              <p:nvPr/>
            </p:nvSpPr>
            <p:spPr bwMode="auto">
              <a:xfrm>
                <a:off x="2268538" y="1543049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28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8538" y="1543049"/>
                <a:ext cx="1584325" cy="122396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 Box 84"/>
              <p:cNvSpPr txBox="1">
                <a:spLocks noChangeArrowheads="1"/>
              </p:cNvSpPr>
              <p:nvPr/>
            </p:nvSpPr>
            <p:spPr bwMode="auto">
              <a:xfrm>
                <a:off x="5435947" y="332829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29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5947" y="332829"/>
                <a:ext cx="1584325" cy="122396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Box 84"/>
              <p:cNvSpPr txBox="1">
                <a:spLocks noChangeArrowheads="1"/>
              </p:cNvSpPr>
              <p:nvPr/>
            </p:nvSpPr>
            <p:spPr bwMode="auto">
              <a:xfrm>
                <a:off x="7000874" y="1543048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0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4" y="1543048"/>
                <a:ext cx="1584325" cy="122396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 Box 84"/>
              <p:cNvSpPr txBox="1">
                <a:spLocks noChangeArrowheads="1"/>
              </p:cNvSpPr>
              <p:nvPr/>
            </p:nvSpPr>
            <p:spPr bwMode="auto">
              <a:xfrm>
                <a:off x="7000873" y="522937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1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3" y="5229373"/>
                <a:ext cx="1584325" cy="122396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 Box 84"/>
              <p:cNvSpPr txBox="1">
                <a:spLocks noChangeArrowheads="1"/>
              </p:cNvSpPr>
              <p:nvPr/>
            </p:nvSpPr>
            <p:spPr bwMode="auto">
              <a:xfrm>
                <a:off x="5416548" y="4005237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2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16548" y="4005237"/>
                <a:ext cx="1584325" cy="122396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 Box 84"/>
              <p:cNvSpPr txBox="1">
                <a:spLocks noChangeArrowheads="1"/>
              </p:cNvSpPr>
              <p:nvPr/>
            </p:nvSpPr>
            <p:spPr bwMode="auto">
              <a:xfrm>
                <a:off x="3852863" y="277930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3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2863" y="2779303"/>
                <a:ext cx="1584325" cy="122396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 Box 84"/>
              <p:cNvSpPr txBox="1">
                <a:spLocks noChangeArrowheads="1"/>
              </p:cNvSpPr>
              <p:nvPr/>
            </p:nvSpPr>
            <p:spPr bwMode="auto">
              <a:xfrm>
                <a:off x="675317" y="3988293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4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75317" y="3988293"/>
                <a:ext cx="1584325" cy="122396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 Box 84"/>
              <p:cNvSpPr txBox="1">
                <a:spLocks noChangeArrowheads="1"/>
              </p:cNvSpPr>
              <p:nvPr/>
            </p:nvSpPr>
            <p:spPr bwMode="auto">
              <a:xfrm>
                <a:off x="2268538" y="5212256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5" name="Text 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68538" y="5212256"/>
                <a:ext cx="1584325" cy="1223963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 Box 65"/>
              <p:cNvSpPr txBox="1">
                <a:spLocks noChangeArrowheads="1"/>
              </p:cNvSpPr>
              <p:nvPr/>
            </p:nvSpPr>
            <p:spPr bwMode="auto">
              <a:xfrm>
                <a:off x="685844" y="521225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𝟏𝟗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6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5844" y="5212255"/>
                <a:ext cx="1584325" cy="1223963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 Box 65"/>
              <p:cNvSpPr txBox="1">
                <a:spLocks noChangeArrowheads="1"/>
              </p:cNvSpPr>
              <p:nvPr/>
            </p:nvSpPr>
            <p:spPr bwMode="auto">
              <a:xfrm>
                <a:off x="2270169" y="2781101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7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70169" y="2781101"/>
                <a:ext cx="1584325" cy="1223963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 Box 65"/>
              <p:cNvSpPr txBox="1">
                <a:spLocks noChangeArrowheads="1"/>
              </p:cNvSpPr>
              <p:nvPr/>
            </p:nvSpPr>
            <p:spPr bwMode="auto">
              <a:xfrm>
                <a:off x="3834305" y="319085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𝟗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8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4305" y="319085"/>
                <a:ext cx="1584325" cy="1223963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 Box 65"/>
              <p:cNvSpPr txBox="1">
                <a:spLocks noChangeArrowheads="1"/>
              </p:cNvSpPr>
              <p:nvPr/>
            </p:nvSpPr>
            <p:spPr bwMode="auto">
              <a:xfrm>
                <a:off x="5435947" y="155534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9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5947" y="1555340"/>
                <a:ext cx="1584325" cy="1223963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 Box 65"/>
              <p:cNvSpPr txBox="1">
                <a:spLocks noChangeArrowheads="1"/>
              </p:cNvSpPr>
              <p:nvPr/>
            </p:nvSpPr>
            <p:spPr bwMode="auto">
              <a:xfrm>
                <a:off x="7024624" y="276433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0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4624" y="2764330"/>
                <a:ext cx="1584325" cy="122396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 Box 65"/>
              <p:cNvSpPr txBox="1">
                <a:spLocks noChangeArrowheads="1"/>
              </p:cNvSpPr>
              <p:nvPr/>
            </p:nvSpPr>
            <p:spPr bwMode="auto">
              <a:xfrm>
                <a:off x="3832223" y="4011770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𝟏𝟒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𝟐𝟓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1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2223" y="4011770"/>
                <a:ext cx="1584325" cy="122396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 Box 65"/>
              <p:cNvSpPr txBox="1">
                <a:spLocks noChangeArrowheads="1"/>
              </p:cNvSpPr>
              <p:nvPr/>
            </p:nvSpPr>
            <p:spPr bwMode="auto">
              <a:xfrm>
                <a:off x="5440299" y="5212254"/>
                <a:ext cx="1584325" cy="1223963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2" name="Text 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40299" y="5212254"/>
                <a:ext cx="1584325" cy="122396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 Box 67"/>
              <p:cNvSpPr txBox="1">
                <a:spLocks noChangeArrowheads="1"/>
              </p:cNvSpPr>
              <p:nvPr/>
            </p:nvSpPr>
            <p:spPr bwMode="auto">
              <a:xfrm>
                <a:off x="683419" y="2781102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3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3419" y="2781102"/>
                <a:ext cx="1584325" cy="1223962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 Box 67"/>
              <p:cNvSpPr txBox="1">
                <a:spLocks noChangeArrowheads="1"/>
              </p:cNvSpPr>
              <p:nvPr/>
            </p:nvSpPr>
            <p:spPr bwMode="auto">
              <a:xfrm>
                <a:off x="2247898" y="4005064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𝟓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4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47898" y="4005064"/>
                <a:ext cx="1584325" cy="1223962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 Box 67"/>
              <p:cNvSpPr txBox="1">
                <a:spLocks noChangeArrowheads="1"/>
              </p:cNvSpPr>
              <p:nvPr/>
            </p:nvSpPr>
            <p:spPr bwMode="auto">
              <a:xfrm>
                <a:off x="3832222" y="5212257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𝟏𝟏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5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32222" y="5212257"/>
                <a:ext cx="1584325" cy="122396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 Box 67"/>
              <p:cNvSpPr txBox="1">
                <a:spLocks noChangeArrowheads="1"/>
              </p:cNvSpPr>
              <p:nvPr/>
            </p:nvSpPr>
            <p:spPr bwMode="auto">
              <a:xfrm>
                <a:off x="3851920" y="1555340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6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851920" y="1555340"/>
                <a:ext cx="1584325" cy="1223962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 Box 67"/>
              <p:cNvSpPr txBox="1">
                <a:spLocks noChangeArrowheads="1"/>
              </p:cNvSpPr>
              <p:nvPr/>
            </p:nvSpPr>
            <p:spPr bwMode="auto">
              <a:xfrm>
                <a:off x="7000872" y="315831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7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00872" y="315831"/>
                <a:ext cx="1584325" cy="122396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 Box 67"/>
              <p:cNvSpPr txBox="1">
                <a:spLocks noChangeArrowheads="1"/>
              </p:cNvSpPr>
              <p:nvPr/>
            </p:nvSpPr>
            <p:spPr bwMode="auto">
              <a:xfrm>
                <a:off x="5440299" y="2764330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8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40299" y="2764330"/>
                <a:ext cx="1584325" cy="1223962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 Box 67"/>
              <p:cNvSpPr txBox="1">
                <a:spLocks noChangeArrowheads="1"/>
              </p:cNvSpPr>
              <p:nvPr/>
            </p:nvSpPr>
            <p:spPr bwMode="auto">
              <a:xfrm>
                <a:off x="7021213" y="3988292"/>
                <a:ext cx="1584325" cy="1223962"/>
              </a:xfrm>
              <a:prstGeom prst="rect">
                <a:avLst/>
              </a:prstGeom>
              <a:solidFill>
                <a:srgbClr val="FF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 anchorCtr="1"/>
              <a:lstStyle/>
              <a:p>
                <a:pPr algn="ctr">
                  <a:spcBef>
                    <a:spcPct val="50000"/>
                  </a:spcBef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</m:ctrlPr>
                        </m:fPr>
                        <m:num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0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cs typeface="Arial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000" b="1" dirty="0">
                  <a:solidFill>
                    <a:schemeClr val="tx1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49" name="Text 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021213" y="3988292"/>
                <a:ext cx="1584325" cy="1223962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783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4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6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4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8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4161" grpId="0" animBg="1"/>
      <p:bldP spid="4163" grpId="0" animBg="1"/>
      <p:bldP spid="4180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46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Keywords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7504" y="116632"/>
            <a:ext cx="8928992" cy="66967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771800" y="6453336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724128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68769" y="6436599"/>
            <a:ext cx="288032" cy="2880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35123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recognise fractions of shapes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10" y="116632"/>
            <a:ext cx="8928992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Reflection - Use your green pens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99792" y="6453336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5c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59000" y="6433591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5b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4448" y="641896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chemeClr val="tx2">
                    <a:lumMod val="75000"/>
                  </a:schemeClr>
                </a:solidFill>
              </a:rPr>
              <a:t>5a</a:t>
            </a:r>
            <a:endParaRPr lang="en-GB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79512" y="5844296"/>
            <a:ext cx="8791856" cy="903128"/>
            <a:chOff x="179512" y="5733256"/>
            <a:chExt cx="8791856" cy="1014168"/>
          </a:xfrm>
        </p:grpSpPr>
        <p:sp>
          <p:nvSpPr>
            <p:cNvPr id="7" name="Rectangle 6"/>
            <p:cNvSpPr/>
            <p:nvPr/>
          </p:nvSpPr>
          <p:spPr>
            <a:xfrm>
              <a:off x="179512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131840" y="5733256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091048" y="5739312"/>
              <a:ext cx="2880320" cy="10081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9512" y="5739312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 flipH="1">
              <a:off x="287524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95536" y="5739312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49520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 flipH="1">
              <a:off x="3257532" y="5740229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65544" y="5740229"/>
              <a:ext cx="108012" cy="20996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6087979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flipH="1">
              <a:off x="6195991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6304003" y="5742063"/>
              <a:ext cx="108012" cy="2099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3159645" y="6064971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shade a shape to represent a fraction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55741" y="6021288"/>
            <a:ext cx="282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 can write fractions in the simplest form</a:t>
            </a:r>
            <a:endParaRPr lang="en-GB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7827" y="908720"/>
            <a:ext cx="8430941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Where did I get to today?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7523" y="1739717"/>
            <a:ext cx="843094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I can now.....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01945" y="2531805"/>
            <a:ext cx="8430941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I still need to learn how to .....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02069" y="3302167"/>
                <a:ext cx="8430941" cy="741806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800" b="1" dirty="0" smtClean="0">
                    <a:solidFill>
                      <a:schemeClr val="bg1"/>
                    </a:solidFill>
                  </a:rPr>
                  <a:t>I am scoring myself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/>
                      <m:den>
                        <m:r>
                          <a:rPr lang="en-GB" sz="28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𝐟𝐨𝐫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𝐞𝐟𝐟𝐨𝐫𝐭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𝐛𝐞𝐜𝐚𝐮𝐬𝐞</m:t>
                    </m:r>
                    <m:r>
                      <a:rPr lang="en-GB" sz="2800" b="1" i="0" smtClean="0">
                        <a:solidFill>
                          <a:schemeClr val="bg1"/>
                        </a:solidFill>
                        <a:latin typeface="Cambria Math"/>
                      </a:rPr>
                      <m:t>……</m:t>
                    </m:r>
                  </m:oMath>
                </a14:m>
                <a:endParaRPr lang="en-GB" sz="2800" b="1" dirty="0" smtClean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69" y="3302167"/>
                <a:ext cx="8430941" cy="741806"/>
              </a:xfrm>
              <a:prstGeom prst="rect">
                <a:avLst/>
              </a:prstGeom>
              <a:blipFill rotWithShape="1">
                <a:blip r:embed="rId2"/>
                <a:stretch>
                  <a:fillRect l="-1518" b="-115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702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-1" y="-182"/>
            <a:ext cx="9143999" cy="68581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495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54" t="48488" r="12058" b="8438"/>
          <a:stretch/>
        </p:blipFill>
        <p:spPr bwMode="auto">
          <a:xfrm>
            <a:off x="148012" y="2728948"/>
            <a:ext cx="8847975" cy="401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041676" y="1101621"/>
                <a:ext cx="619707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676" y="1101621"/>
                <a:ext cx="619707" cy="63478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475656" y="1340767"/>
                <a:ext cx="513282" cy="6099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𝟏𝟐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340767"/>
                <a:ext cx="513282" cy="60991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3160205" y="1950678"/>
                <a:ext cx="375424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205" y="1950678"/>
                <a:ext cx="375424" cy="6127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905809" y="1950678"/>
                <a:ext cx="513282" cy="61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809" y="1950678"/>
                <a:ext cx="513282" cy="61837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77326" y="2116216"/>
                <a:ext cx="513282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𝟔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𝟏𝟎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326" y="2116216"/>
                <a:ext cx="513282" cy="6127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69702" y="892129"/>
                <a:ext cx="513282" cy="6127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𝟗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702" y="892129"/>
                <a:ext cx="513282" cy="61279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228495" y="950488"/>
                <a:ext cx="513282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𝟏𝟐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𝟐𝟎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8495" y="950488"/>
                <a:ext cx="513282" cy="6127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837551" y="1441844"/>
                <a:ext cx="513282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𝟏𝟎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551" y="1441844"/>
                <a:ext cx="513282" cy="6127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995936" y="844096"/>
                <a:ext cx="513282" cy="6165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𝟏𝟓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𝟐𝟒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844096"/>
                <a:ext cx="513282" cy="61651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940152" y="1521871"/>
                <a:ext cx="513282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𝟐𝟎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𝟑𝟐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1521871"/>
                <a:ext cx="513282" cy="6127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913420" y="834156"/>
                <a:ext cx="513282" cy="6127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𝟗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3420" y="834156"/>
                <a:ext cx="513282" cy="61279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305545" y="1617674"/>
                <a:ext cx="513282" cy="6183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𝟏𝟓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𝟐𝟓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5545" y="1617674"/>
                <a:ext cx="513282" cy="618374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6642418" y="904632"/>
                <a:ext cx="513282" cy="6183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1" i="1" smtClean="0">
                              <a:latin typeface="Cambria Math"/>
                            </a:rPr>
                            <m:t>𝟐𝟓</m:t>
                          </m:r>
                        </m:num>
                        <m:den>
                          <m:r>
                            <a:rPr lang="en-GB" b="1" i="1" smtClean="0">
                              <a:latin typeface="Cambria Math"/>
                            </a:rPr>
                            <m:t>𝟒𝟎</m:t>
                          </m:r>
                        </m:den>
                      </m:f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2418" y="904632"/>
                <a:ext cx="513282" cy="618311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140685" y="116632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LO</a:t>
            </a:r>
            <a:r>
              <a:rPr lang="en-GB" sz="2400" dirty="0" smtClean="0"/>
              <a:t>: </a:t>
            </a:r>
            <a:r>
              <a:rPr lang="en-GB" sz="2400" b="1" dirty="0" smtClean="0"/>
              <a:t>Recognise </a:t>
            </a:r>
            <a:r>
              <a:rPr lang="en-GB" sz="2400" b="1" dirty="0"/>
              <a:t>equivalent fractions </a:t>
            </a:r>
          </a:p>
        </p:txBody>
      </p:sp>
    </p:spTree>
    <p:extLst>
      <p:ext uri="{BB962C8B-B14F-4D97-AF65-F5344CB8AC3E}">
        <p14:creationId xmlns:p14="http://schemas.microsoft.com/office/powerpoint/2010/main" val="344997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5158</TotalTime>
  <Words>1341</Words>
  <Application>Microsoft Office PowerPoint</Application>
  <PresentationFormat>On-screen Show (4:3)</PresentationFormat>
  <Paragraphs>394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sheffieldpark</dc:creator>
  <cp:lastModifiedBy>Harry Job</cp:lastModifiedBy>
  <cp:revision>402</cp:revision>
  <cp:lastPrinted>2014-05-16T09:10:22Z</cp:lastPrinted>
  <dcterms:created xsi:type="dcterms:W3CDTF">2010-09-05T11:26:02Z</dcterms:created>
  <dcterms:modified xsi:type="dcterms:W3CDTF">2014-11-19T08:27:43Z</dcterms:modified>
</cp:coreProperties>
</file>