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6" r:id="rId2"/>
    <p:sldId id="268" r:id="rId3"/>
    <p:sldId id="257" r:id="rId4"/>
    <p:sldId id="262" r:id="rId5"/>
    <p:sldId id="272" r:id="rId6"/>
    <p:sldId id="263" r:id="rId7"/>
    <p:sldId id="270" r:id="rId8"/>
    <p:sldId id="269"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43"/>
  </p:normalViewPr>
  <p:slideViewPr>
    <p:cSldViewPr>
      <p:cViewPr varScale="1">
        <p:scale>
          <a:sx n="90" d="100"/>
          <a:sy n="90" d="100"/>
        </p:scale>
        <p:origin x="536" y="20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349CC33-AC1F-4852-BFD7-7A029D85BBD5}" type="datetimeFigureOut">
              <a:rPr lang="en-GB" smtClean="0"/>
              <a:pPr/>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A4411C-409E-4E9F-B8A7-12EA7A6078D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49CC33-AC1F-4852-BFD7-7A029D85BBD5}" type="datetimeFigureOut">
              <a:rPr lang="en-GB" smtClean="0"/>
              <a:pPr/>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A4411C-409E-4E9F-B8A7-12EA7A6078DF}"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49CC33-AC1F-4852-BFD7-7A029D85BBD5}" type="datetimeFigureOut">
              <a:rPr lang="en-GB" smtClean="0"/>
              <a:pPr/>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A4411C-409E-4E9F-B8A7-12EA7A6078D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349CC33-AC1F-4852-BFD7-7A029D85BBD5}" type="datetimeFigureOut">
              <a:rPr lang="en-GB" smtClean="0"/>
              <a:pPr/>
              <a:t>20/05/2020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A4411C-409E-4E9F-B8A7-12EA7A6078DF}"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349CC33-AC1F-4852-BFD7-7A029D85BBD5}" type="datetimeFigureOut">
              <a:rPr lang="en-GB" smtClean="0"/>
              <a:pPr/>
              <a:t>20/05/2020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A4411C-409E-4E9F-B8A7-12EA7A6078D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349CC33-AC1F-4852-BFD7-7A029D85BBD5}" type="datetimeFigureOut">
              <a:rPr lang="en-GB" smtClean="0"/>
              <a:pPr/>
              <a:t>20/05/2020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A4411C-409E-4E9F-B8A7-12EA7A6078D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49CC33-AC1F-4852-BFD7-7A029D85BBD5}" type="datetimeFigureOut">
              <a:rPr lang="en-GB" smtClean="0"/>
              <a:pPr/>
              <a:t>20/05/2020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A4411C-409E-4E9F-B8A7-12EA7A6078D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49CC33-AC1F-4852-BFD7-7A029D85BBD5}" type="datetimeFigureOut">
              <a:rPr lang="en-GB" smtClean="0"/>
              <a:pPr/>
              <a:t>20/05/2020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A4411C-409E-4E9F-B8A7-12EA7A6078D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49CC33-AC1F-4852-BFD7-7A029D85BBD5}" type="datetimeFigureOut">
              <a:rPr lang="en-GB" smtClean="0"/>
              <a:pPr/>
              <a:t>20/05/2020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A4411C-409E-4E9F-B8A7-12EA7A6078DF}"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49CC33-AC1F-4852-BFD7-7A029D85BBD5}" type="datetimeFigureOut">
              <a:rPr lang="en-GB" smtClean="0"/>
              <a:pPr/>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A4411C-409E-4E9F-B8A7-12EA7A6078D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49CC33-AC1F-4852-BFD7-7A029D85BBD5}" type="datetimeFigureOut">
              <a:rPr lang="en-GB" smtClean="0"/>
              <a:pPr/>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A4411C-409E-4E9F-B8A7-12EA7A6078D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49CC33-AC1F-4852-BFD7-7A029D85BBD5}" type="datetimeFigureOut">
              <a:rPr lang="en-GB" smtClean="0"/>
              <a:pPr/>
              <a:t>20/05/2020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A4411C-409E-4E9F-B8A7-12EA7A6078D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gif"/><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3.gif"/><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6B9C4-3B60-EB4F-B4BA-A9A02E96E65E}"/>
              </a:ext>
            </a:extLst>
          </p:cNvPr>
          <p:cNvSpPr>
            <a:spLocks noGrp="1"/>
          </p:cNvSpPr>
          <p:nvPr>
            <p:ph type="title"/>
          </p:nvPr>
        </p:nvSpPr>
        <p:spPr>
          <a:xfrm>
            <a:off x="457200" y="2420888"/>
            <a:ext cx="8229600" cy="1143000"/>
          </a:xfrm>
        </p:spPr>
        <p:txBody>
          <a:bodyPr/>
          <a:lstStyle/>
          <a:p>
            <a:r>
              <a:rPr lang="en-US" u="sng" dirty="0"/>
              <a:t>Adding and Subtracting Fractions</a:t>
            </a:r>
          </a:p>
        </p:txBody>
      </p:sp>
    </p:spTree>
    <p:extLst>
      <p:ext uri="{BB962C8B-B14F-4D97-AF65-F5344CB8AC3E}">
        <p14:creationId xmlns:p14="http://schemas.microsoft.com/office/powerpoint/2010/main" val="3668217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a:solidFill>
            <a:schemeClr val="accent4">
              <a:lumMod val="20000"/>
              <a:lumOff val="80000"/>
            </a:schemeClr>
          </a:solidFill>
          <a:ln>
            <a:solidFill>
              <a:schemeClr val="tx1"/>
            </a:solidFill>
          </a:ln>
        </p:spPr>
        <p:txBody>
          <a:bodyPr>
            <a:normAutofit/>
          </a:bodyPr>
          <a:lstStyle/>
          <a:p>
            <a:pPr algn="l"/>
            <a:r>
              <a:rPr lang="en-GB" sz="2000" b="1" dirty="0"/>
              <a:t>Starter</a:t>
            </a:r>
            <a:r>
              <a:rPr lang="en-GB" sz="2000" dirty="0"/>
              <a:t> – Add and subtract the fractions together. Simplify and convert to mixed numbers where possible. Some examples are completed for you.</a:t>
            </a:r>
          </a:p>
        </p:txBody>
      </p:sp>
      <p:pic>
        <p:nvPicPr>
          <p:cNvPr id="4" name="Picture 4"/>
          <p:cNvPicPr>
            <a:picLocks noChangeAspect="1" noChangeArrowheads="1"/>
          </p:cNvPicPr>
          <p:nvPr/>
        </p:nvPicPr>
        <p:blipFill>
          <a:blip r:embed="rId2" cstate="print"/>
          <a:srcRect l="41145" t="37196" r="45198" b="16905"/>
          <a:stretch>
            <a:fillRect/>
          </a:stretch>
        </p:blipFill>
        <p:spPr bwMode="auto">
          <a:xfrm>
            <a:off x="467544" y="1340768"/>
            <a:ext cx="2160240" cy="5445071"/>
          </a:xfrm>
          <a:prstGeom prst="rect">
            <a:avLst/>
          </a:prstGeom>
          <a:noFill/>
          <a:ln w="9525">
            <a:solidFill>
              <a:srgbClr val="00B050"/>
            </a:solidFill>
            <a:miter lim="800000"/>
            <a:headEnd/>
            <a:tailEnd/>
          </a:ln>
          <a:effectLst/>
        </p:spPr>
      </p:pic>
      <p:pic>
        <p:nvPicPr>
          <p:cNvPr id="1026" name="Picture 2"/>
          <p:cNvPicPr>
            <a:picLocks noChangeAspect="1" noChangeArrowheads="1"/>
          </p:cNvPicPr>
          <p:nvPr/>
        </p:nvPicPr>
        <p:blipFill>
          <a:blip r:embed="rId3" cstate="print"/>
          <a:srcRect/>
          <a:stretch>
            <a:fillRect/>
          </a:stretch>
        </p:blipFill>
        <p:spPr bwMode="auto">
          <a:xfrm>
            <a:off x="4788024" y="1291162"/>
            <a:ext cx="1872208" cy="5450206"/>
          </a:xfrm>
          <a:prstGeom prst="rect">
            <a:avLst/>
          </a:prstGeom>
          <a:noFill/>
          <a:ln w="9525">
            <a:solidFill>
              <a:srgbClr val="FF0000"/>
            </a:solidFill>
            <a:miter lim="800000"/>
            <a:headEnd/>
            <a:tailEnd/>
          </a:ln>
        </p:spPr>
      </p:pic>
      <p:pic>
        <p:nvPicPr>
          <p:cNvPr id="12290" name="Picture 2" descr="http://gabrielhummel.com/wp-content/uploads/2010/10/subtract.gif"/>
          <p:cNvPicPr>
            <a:picLocks noChangeAspect="1" noChangeArrowheads="1"/>
          </p:cNvPicPr>
          <p:nvPr/>
        </p:nvPicPr>
        <p:blipFill>
          <a:blip r:embed="rId4" cstate="print"/>
          <a:srcRect/>
          <a:stretch>
            <a:fillRect/>
          </a:stretch>
        </p:blipFill>
        <p:spPr bwMode="auto">
          <a:xfrm>
            <a:off x="5292080" y="2636912"/>
            <a:ext cx="389563" cy="504056"/>
          </a:xfrm>
          <a:prstGeom prst="rect">
            <a:avLst/>
          </a:prstGeom>
          <a:noFill/>
        </p:spPr>
      </p:pic>
      <p:pic>
        <p:nvPicPr>
          <p:cNvPr id="6" name="Picture 2" descr="http://gabrielhummel.com/wp-content/uploads/2010/10/subtract.gif"/>
          <p:cNvPicPr>
            <a:picLocks noChangeAspect="1" noChangeArrowheads="1"/>
          </p:cNvPicPr>
          <p:nvPr/>
        </p:nvPicPr>
        <p:blipFill>
          <a:blip r:embed="rId4" cstate="print"/>
          <a:srcRect/>
          <a:stretch>
            <a:fillRect/>
          </a:stretch>
        </p:blipFill>
        <p:spPr bwMode="auto">
          <a:xfrm>
            <a:off x="5292080" y="6093296"/>
            <a:ext cx="389563" cy="504056"/>
          </a:xfrm>
          <a:prstGeom prst="rect">
            <a:avLst/>
          </a:prstGeom>
          <a:noFill/>
        </p:spPr>
      </p:pic>
      <p:pic>
        <p:nvPicPr>
          <p:cNvPr id="7" name="Picture 2" descr="http://gabrielhummel.com/wp-content/uploads/2010/10/subtract.gif"/>
          <p:cNvPicPr>
            <a:picLocks noChangeAspect="1" noChangeArrowheads="1"/>
          </p:cNvPicPr>
          <p:nvPr/>
        </p:nvPicPr>
        <p:blipFill>
          <a:blip r:embed="rId4" cstate="print"/>
          <a:srcRect/>
          <a:stretch>
            <a:fillRect/>
          </a:stretch>
        </p:blipFill>
        <p:spPr bwMode="auto">
          <a:xfrm>
            <a:off x="5334565" y="4941168"/>
            <a:ext cx="389563" cy="504056"/>
          </a:xfrm>
          <a:prstGeom prst="rect">
            <a:avLst/>
          </a:prstGeom>
          <a:noFill/>
        </p:spPr>
      </p:pic>
      <p:pic>
        <p:nvPicPr>
          <p:cNvPr id="8" name="Picture 2" descr="http://gabrielhummel.com/wp-content/uploads/2010/10/subtract.gif"/>
          <p:cNvPicPr>
            <a:picLocks noChangeAspect="1" noChangeArrowheads="1"/>
          </p:cNvPicPr>
          <p:nvPr/>
        </p:nvPicPr>
        <p:blipFill>
          <a:blip r:embed="rId4" cstate="print"/>
          <a:srcRect/>
          <a:stretch>
            <a:fillRect/>
          </a:stretch>
        </p:blipFill>
        <p:spPr bwMode="auto">
          <a:xfrm>
            <a:off x="1158101" y="4869160"/>
            <a:ext cx="389563" cy="504056"/>
          </a:xfrm>
          <a:prstGeom prst="rect">
            <a:avLst/>
          </a:prstGeom>
          <a:noFill/>
        </p:spPr>
      </p:pic>
      <p:pic>
        <p:nvPicPr>
          <p:cNvPr id="9" name="Picture 2" descr="http://gabrielhummel.com/wp-content/uploads/2010/10/subtract.gif"/>
          <p:cNvPicPr>
            <a:picLocks noChangeAspect="1" noChangeArrowheads="1"/>
          </p:cNvPicPr>
          <p:nvPr/>
        </p:nvPicPr>
        <p:blipFill>
          <a:blip r:embed="rId4" cstate="print"/>
          <a:srcRect/>
          <a:stretch>
            <a:fillRect/>
          </a:stretch>
        </p:blipFill>
        <p:spPr bwMode="auto">
          <a:xfrm>
            <a:off x="1115616" y="5805264"/>
            <a:ext cx="389563" cy="504056"/>
          </a:xfrm>
          <a:prstGeom prst="rect">
            <a:avLst/>
          </a:prstGeom>
          <a:noFill/>
        </p:spPr>
      </p:pic>
      <p:sp>
        <p:nvSpPr>
          <p:cNvPr id="1229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12291" name="Picture 3"/>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843808" y="1462292"/>
            <a:ext cx="216023" cy="958596"/>
          </a:xfrm>
          <a:prstGeom prst="rect">
            <a:avLst/>
          </a:prstGeom>
          <a:noFill/>
        </p:spPr>
      </p:pic>
      <p:sp>
        <p:nvSpPr>
          <p:cNvPr id="12293" name="Rectangle 5"/>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2297"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12298" name="Rectangle 10"/>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2299" name="Rectangle 11"/>
          <p:cNvSpPr>
            <a:spLocks noChangeArrowheads="1"/>
          </p:cNvSpPr>
          <p:nvPr/>
        </p:nvSpPr>
        <p:spPr bwMode="auto">
          <a:xfrm>
            <a:off x="0" y="18097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2300" name="Rectangle 12"/>
          <p:cNvSpPr>
            <a:spLocks noChangeArrowheads="1"/>
          </p:cNvSpPr>
          <p:nvPr/>
        </p:nvSpPr>
        <p:spPr bwMode="auto">
          <a:xfrm>
            <a:off x="0" y="24860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230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12301" name="Picture 13"/>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2843808" y="5661248"/>
            <a:ext cx="1015211" cy="936104"/>
          </a:xfrm>
          <a:prstGeom prst="rect">
            <a:avLst/>
          </a:prstGeom>
          <a:noFill/>
        </p:spPr>
      </p:pic>
      <p:sp>
        <p:nvSpPr>
          <p:cNvPr id="12303" name="Rectangle 15"/>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2305" name="Rectangle 1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12304" name="Picture 16"/>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6876256" y="1412776"/>
            <a:ext cx="1997968" cy="720080"/>
          </a:xfrm>
          <a:prstGeom prst="rect">
            <a:avLst/>
          </a:prstGeom>
          <a:noFill/>
        </p:spPr>
      </p:pic>
      <p:sp>
        <p:nvSpPr>
          <p:cNvPr id="12306" name="Rectangle 18"/>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2308" name="Rectangle 2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12309" name="Rectangle 21"/>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2311" name="Rectangle 2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12310" name="Picture 22"/>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6810333" y="3645024"/>
            <a:ext cx="2154155" cy="742451"/>
          </a:xfrm>
          <a:prstGeom prst="rect">
            <a:avLst/>
          </a:prstGeom>
          <a:noFill/>
        </p:spPr>
      </p:pic>
      <p:sp>
        <p:nvSpPr>
          <p:cNvPr id="12313" name="Rectangle 2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12315" name="Rectangle 2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12314" name="Picture 26"/>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6876256" y="4725144"/>
            <a:ext cx="178499" cy="792087"/>
          </a:xfrm>
          <a:prstGeom prst="rect">
            <a:avLst/>
          </a:prstGeom>
          <a:noFill/>
        </p:spPr>
      </p:pic>
      <p:sp>
        <p:nvSpPr>
          <p:cNvPr id="12316" name="Rectangle 28"/>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dissolve">
                                      <p:cBhvr>
                                        <p:cTn id="7" dur="500"/>
                                        <p:tgtEl>
                                          <p:spTgt spid="12291"/>
                                        </p:tgtEl>
                                      </p:cBhvr>
                                    </p:animEffect>
                                  </p:childTnLst>
                                </p:cTn>
                              </p:par>
                              <p:par>
                                <p:cTn id="8" presetID="9" presetClass="entr" presetSubtype="0" fill="hold" nodeType="withEffect">
                                  <p:stCondLst>
                                    <p:cond delay="0"/>
                                  </p:stCondLst>
                                  <p:childTnLst>
                                    <p:set>
                                      <p:cBhvr>
                                        <p:cTn id="9" dur="1" fill="hold">
                                          <p:stCondLst>
                                            <p:cond delay="0"/>
                                          </p:stCondLst>
                                        </p:cTn>
                                        <p:tgtEl>
                                          <p:spTgt spid="12301"/>
                                        </p:tgtEl>
                                        <p:attrNameLst>
                                          <p:attrName>style.visibility</p:attrName>
                                        </p:attrNameLst>
                                      </p:cBhvr>
                                      <p:to>
                                        <p:strVal val="visible"/>
                                      </p:to>
                                    </p:set>
                                    <p:animEffect transition="in" filter="dissolve">
                                      <p:cBhvr>
                                        <p:cTn id="10" dur="500"/>
                                        <p:tgtEl>
                                          <p:spTgt spid="12301"/>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12304"/>
                                        </p:tgtEl>
                                        <p:attrNameLst>
                                          <p:attrName>style.visibility</p:attrName>
                                        </p:attrNameLst>
                                      </p:cBhvr>
                                      <p:to>
                                        <p:strVal val="visible"/>
                                      </p:to>
                                    </p:set>
                                    <p:animEffect transition="in" filter="dissolve">
                                      <p:cBhvr>
                                        <p:cTn id="15" dur="500"/>
                                        <p:tgtEl>
                                          <p:spTgt spid="12304"/>
                                        </p:tgtEl>
                                      </p:cBhvr>
                                    </p:animEffect>
                                  </p:childTnLst>
                                </p:cTn>
                              </p:par>
                              <p:par>
                                <p:cTn id="16" presetID="9" presetClass="entr" presetSubtype="0" fill="hold" nodeType="withEffect">
                                  <p:stCondLst>
                                    <p:cond delay="0"/>
                                  </p:stCondLst>
                                  <p:childTnLst>
                                    <p:set>
                                      <p:cBhvr>
                                        <p:cTn id="17" dur="1" fill="hold">
                                          <p:stCondLst>
                                            <p:cond delay="0"/>
                                          </p:stCondLst>
                                        </p:cTn>
                                        <p:tgtEl>
                                          <p:spTgt spid="12310"/>
                                        </p:tgtEl>
                                        <p:attrNameLst>
                                          <p:attrName>style.visibility</p:attrName>
                                        </p:attrNameLst>
                                      </p:cBhvr>
                                      <p:to>
                                        <p:strVal val="visible"/>
                                      </p:to>
                                    </p:set>
                                    <p:animEffect transition="in" filter="dissolve">
                                      <p:cBhvr>
                                        <p:cTn id="18" dur="500"/>
                                        <p:tgtEl>
                                          <p:spTgt spid="12310"/>
                                        </p:tgtEl>
                                      </p:cBhvr>
                                    </p:animEffect>
                                  </p:childTnLst>
                                </p:cTn>
                              </p:par>
                              <p:par>
                                <p:cTn id="19" presetID="9" presetClass="entr" presetSubtype="0" fill="hold" nodeType="withEffect">
                                  <p:stCondLst>
                                    <p:cond delay="0"/>
                                  </p:stCondLst>
                                  <p:childTnLst>
                                    <p:set>
                                      <p:cBhvr>
                                        <p:cTn id="20" dur="1" fill="hold">
                                          <p:stCondLst>
                                            <p:cond delay="0"/>
                                          </p:stCondLst>
                                        </p:cTn>
                                        <p:tgtEl>
                                          <p:spTgt spid="12314"/>
                                        </p:tgtEl>
                                        <p:attrNameLst>
                                          <p:attrName>style.visibility</p:attrName>
                                        </p:attrNameLst>
                                      </p:cBhvr>
                                      <p:to>
                                        <p:strVal val="visible"/>
                                      </p:to>
                                    </p:set>
                                    <p:animEffect transition="in" filter="dissolve">
                                      <p:cBhvr>
                                        <p:cTn id="21" dur="500"/>
                                        <p:tgtEl>
                                          <p:spTgt spid="12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5">
              <a:shade val="50000"/>
            </a:schemeClr>
          </a:lnRef>
          <a:fillRef idx="1">
            <a:schemeClr val="accent5"/>
          </a:fillRef>
          <a:effectRef idx="0">
            <a:schemeClr val="accent5"/>
          </a:effectRef>
          <a:fontRef idx="minor">
            <a:schemeClr val="lt1"/>
          </a:fontRef>
        </p:style>
        <p:txBody>
          <a:bodyPr/>
          <a:lstStyle/>
          <a:p>
            <a:r>
              <a:rPr lang="en-GB" dirty="0"/>
              <a:t>Adding and Subtracting Fractions</a:t>
            </a:r>
          </a:p>
        </p:txBody>
      </p:sp>
      <p:sp>
        <p:nvSpPr>
          <p:cNvPr id="3" name="Content Placeholder 2"/>
          <p:cNvSpPr>
            <a:spLocks noGrp="1"/>
          </p:cNvSpPr>
          <p:nvPr>
            <p:ph idx="1"/>
          </p:nvPr>
        </p:nvSpPr>
        <p:spPr/>
        <p:txBody>
          <a:bodyPr/>
          <a:lstStyle/>
          <a:p>
            <a:pPr>
              <a:buNone/>
            </a:pPr>
            <a:endParaRPr lang="en-GB" dirty="0"/>
          </a:p>
          <a:p>
            <a:pPr>
              <a:buNone/>
            </a:pPr>
            <a:r>
              <a:rPr lang="en-GB" dirty="0"/>
              <a:t>What must we always have to be able to add or subtract fractions? </a:t>
            </a:r>
          </a:p>
          <a:p>
            <a:pPr algn="r">
              <a:buNone/>
            </a:pPr>
            <a:r>
              <a:rPr lang="en-GB" i="1" dirty="0">
                <a:solidFill>
                  <a:srgbClr val="FF0000"/>
                </a:solidFill>
              </a:rPr>
              <a:t>Hint: Something must be the same?</a:t>
            </a:r>
          </a:p>
          <a:p>
            <a:pPr>
              <a:buNone/>
            </a:pPr>
            <a:endParaRPr lang="en-GB" dirty="0"/>
          </a:p>
          <a:p>
            <a:pPr>
              <a:buNone/>
            </a:pPr>
            <a:r>
              <a:rPr lang="en-GB" dirty="0"/>
              <a:t>When we do not have the same denominators what do we 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dissolve">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a:solidFill>
            <a:srgbClr val="FFFF00"/>
          </a:solidFill>
        </p:spPr>
        <p:txBody>
          <a:bodyPr/>
          <a:lstStyle/>
          <a:p>
            <a:r>
              <a:rPr lang="en-GB" dirty="0">
                <a:latin typeface="Comic Sans MS" pitchFamily="66" charset="0"/>
              </a:rPr>
              <a:t>Adding Fractions</a:t>
            </a:r>
            <a:endParaRPr lang="en-US" dirty="0">
              <a:latin typeface="Comic Sans MS" pitchFamily="66" charset="0"/>
            </a:endParaRPr>
          </a:p>
        </p:txBody>
      </p:sp>
      <p:sp>
        <p:nvSpPr>
          <p:cNvPr id="3" name="Content Placeholder 2"/>
          <p:cNvSpPr>
            <a:spLocks noGrp="1"/>
          </p:cNvSpPr>
          <p:nvPr>
            <p:ph idx="1"/>
          </p:nvPr>
        </p:nvSpPr>
        <p:spPr>
          <a:xfrm>
            <a:off x="457200" y="1268760"/>
            <a:ext cx="8229600" cy="5112568"/>
          </a:xfrm>
          <a:ln w="38100">
            <a:solidFill>
              <a:srgbClr val="FFFF00"/>
            </a:solidFill>
          </a:ln>
        </p:spPr>
        <p:txBody>
          <a:bodyPr/>
          <a:lstStyle/>
          <a:p>
            <a:pPr algn="ctr">
              <a:buNone/>
            </a:pPr>
            <a:r>
              <a:rPr lang="en-US" dirty="0">
                <a:latin typeface="Comic Sans MS" pitchFamily="66" charset="0"/>
              </a:rPr>
              <a:t> </a:t>
            </a:r>
          </a:p>
        </p:txBody>
      </p:sp>
      <p:sp>
        <p:nvSpPr>
          <p:cNvPr id="81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8193"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187624" y="1412776"/>
            <a:ext cx="1898577" cy="1296144"/>
          </a:xfrm>
          <a:prstGeom prst="rect">
            <a:avLst/>
          </a:prstGeom>
          <a:noFill/>
        </p:spPr>
      </p:pic>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8195"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563888" y="1379652"/>
            <a:ext cx="1872208" cy="1329268"/>
          </a:xfrm>
          <a:prstGeom prst="rect">
            <a:avLst/>
          </a:prstGeom>
          <a:noFill/>
        </p:spPr>
      </p:pic>
      <p:sp>
        <p:nvSpPr>
          <p:cNvPr id="8198"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8197" name="Picture 5"/>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699792" y="2996952"/>
            <a:ext cx="1296144" cy="1333713"/>
          </a:xfrm>
          <a:prstGeom prst="rect">
            <a:avLst/>
          </a:prstGeom>
          <a:noFill/>
        </p:spPr>
      </p:pic>
      <p:sp>
        <p:nvSpPr>
          <p:cNvPr id="8199" name="Rectangle 7"/>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201"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8200" name="Picture 8"/>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699792" y="4581128"/>
            <a:ext cx="1618660" cy="1368152"/>
          </a:xfrm>
          <a:prstGeom prst="rect">
            <a:avLst/>
          </a:prstGeom>
          <a:noFill/>
        </p:spPr>
      </p:pic>
      <p:sp>
        <p:nvSpPr>
          <p:cNvPr id="8202" name="Rectangle 10"/>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4" name="Text Box 10"/>
          <p:cNvSpPr txBox="1">
            <a:spLocks noChangeArrowheads="1"/>
          </p:cNvSpPr>
          <p:nvPr/>
        </p:nvSpPr>
        <p:spPr bwMode="auto">
          <a:xfrm>
            <a:off x="539552" y="5877272"/>
            <a:ext cx="8208912" cy="523220"/>
          </a:xfrm>
          <a:prstGeom prst="rect">
            <a:avLst/>
          </a:prstGeom>
          <a:noFill/>
          <a:ln w="9525">
            <a:noFill/>
            <a:miter lim="800000"/>
            <a:headEnd/>
            <a:tailEnd/>
          </a:ln>
        </p:spPr>
        <p:txBody>
          <a:bodyPr wrap="square">
            <a:spAutoFit/>
          </a:bodyPr>
          <a:lstStyle/>
          <a:p>
            <a:pPr algn="ctr">
              <a:spcBef>
                <a:spcPct val="50000"/>
              </a:spcBef>
            </a:pPr>
            <a:r>
              <a:rPr lang="en-GB" sz="2800" b="1" dirty="0">
                <a:solidFill>
                  <a:srgbClr val="FF0000"/>
                </a:solidFill>
                <a:latin typeface="Comic Sans MS" pitchFamily="66" charset="0"/>
              </a:rPr>
              <a:t>You need to make the denominators the same!</a:t>
            </a:r>
            <a:endParaRPr lang="en-US" sz="2800" b="1" dirty="0">
              <a:solidFill>
                <a:srgbClr val="FF0000"/>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dissolve">
                                      <p:cBhvr>
                                        <p:cTn id="7" dur="500"/>
                                        <p:tgtEl>
                                          <p:spTgt spid="819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8197"/>
                                        </p:tgtEl>
                                        <p:attrNameLst>
                                          <p:attrName>style.visibility</p:attrName>
                                        </p:attrNameLst>
                                      </p:cBhvr>
                                      <p:to>
                                        <p:strVal val="visible"/>
                                      </p:to>
                                    </p:set>
                                    <p:animEffect transition="in" filter="dissolve">
                                      <p:cBhvr>
                                        <p:cTn id="12" dur="500"/>
                                        <p:tgtEl>
                                          <p:spTgt spid="819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8200"/>
                                        </p:tgtEl>
                                        <p:attrNameLst>
                                          <p:attrName>style.visibility</p:attrName>
                                        </p:attrNameLst>
                                      </p:cBhvr>
                                      <p:to>
                                        <p:strVal val="visible"/>
                                      </p:to>
                                    </p:set>
                                    <p:animEffect transition="in" filter="dissolve">
                                      <p:cBhvr>
                                        <p:cTn id="17" dur="500"/>
                                        <p:tgtEl>
                                          <p:spTgt spid="820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
                                            <p:txEl>
                                              <p:pRg st="0" end="0"/>
                                            </p:txEl>
                                          </p:spTgt>
                                        </p:tgtEl>
                                        <p:attrNameLst>
                                          <p:attrName>style.visibility</p:attrName>
                                        </p:attrNameLst>
                                      </p:cBhvr>
                                      <p:to>
                                        <p:strVal val="visible"/>
                                      </p:to>
                                    </p:set>
                                    <p:animEffect transition="in" filter="blinds(horizontal)">
                                      <p:cBhvr>
                                        <p:cTn id="22"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a:solidFill>
            <a:srgbClr val="7030A0"/>
          </a:solidFill>
        </p:spPr>
        <p:txBody>
          <a:bodyPr/>
          <a:lstStyle/>
          <a:p>
            <a:r>
              <a:rPr lang="en-GB" dirty="0">
                <a:solidFill>
                  <a:schemeClr val="bg1"/>
                </a:solidFill>
                <a:latin typeface="Comic Sans MS" pitchFamily="66" charset="0"/>
              </a:rPr>
              <a:t>Subtracting Fractions</a:t>
            </a:r>
            <a:endParaRPr lang="en-US" dirty="0">
              <a:solidFill>
                <a:schemeClr val="bg1"/>
              </a:solidFill>
              <a:latin typeface="Comic Sans MS" pitchFamily="66" charset="0"/>
            </a:endParaRPr>
          </a:p>
        </p:txBody>
      </p:sp>
      <p:sp>
        <p:nvSpPr>
          <p:cNvPr id="3" name="Content Placeholder 2"/>
          <p:cNvSpPr>
            <a:spLocks noGrp="1"/>
          </p:cNvSpPr>
          <p:nvPr>
            <p:ph idx="1"/>
          </p:nvPr>
        </p:nvSpPr>
        <p:spPr>
          <a:xfrm>
            <a:off x="457200" y="1268760"/>
            <a:ext cx="8229600" cy="5112568"/>
          </a:xfrm>
          <a:ln w="38100">
            <a:solidFill>
              <a:srgbClr val="7030A0"/>
            </a:solidFill>
          </a:ln>
        </p:spPr>
        <p:txBody>
          <a:bodyPr/>
          <a:lstStyle/>
          <a:p>
            <a:pPr algn="ctr">
              <a:buNone/>
            </a:pPr>
            <a:r>
              <a:rPr lang="en-US" dirty="0">
                <a:latin typeface="Comic Sans MS" pitchFamily="66" charset="0"/>
              </a:rPr>
              <a:t> </a:t>
            </a:r>
          </a:p>
        </p:txBody>
      </p:sp>
      <p:sp>
        <p:nvSpPr>
          <p:cNvPr id="81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81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8198"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8199" name="Rectangle 7"/>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201"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8202" name="Rectangle 10"/>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4" name="Text Box 10"/>
          <p:cNvSpPr txBox="1">
            <a:spLocks noChangeArrowheads="1"/>
          </p:cNvSpPr>
          <p:nvPr/>
        </p:nvSpPr>
        <p:spPr bwMode="auto">
          <a:xfrm>
            <a:off x="539552" y="5877272"/>
            <a:ext cx="8208912" cy="523220"/>
          </a:xfrm>
          <a:prstGeom prst="rect">
            <a:avLst/>
          </a:prstGeom>
          <a:noFill/>
          <a:ln w="9525">
            <a:noFill/>
            <a:miter lim="800000"/>
            <a:headEnd/>
            <a:tailEnd/>
          </a:ln>
        </p:spPr>
        <p:txBody>
          <a:bodyPr wrap="square">
            <a:spAutoFit/>
          </a:bodyPr>
          <a:lstStyle/>
          <a:p>
            <a:pPr algn="ctr">
              <a:spcBef>
                <a:spcPct val="50000"/>
              </a:spcBef>
            </a:pPr>
            <a:r>
              <a:rPr lang="en-GB" sz="2800" b="1" dirty="0">
                <a:solidFill>
                  <a:srgbClr val="FF0000"/>
                </a:solidFill>
                <a:latin typeface="Comic Sans MS" pitchFamily="66" charset="0"/>
              </a:rPr>
              <a:t>You need to make the denominators the same!</a:t>
            </a:r>
            <a:endParaRPr lang="en-US" sz="2800" b="1" dirty="0">
              <a:solidFill>
                <a:srgbClr val="FF0000"/>
              </a:solidFill>
              <a:latin typeface="Comic Sans MS" pitchFamily="66" charset="0"/>
            </a:endParaRPr>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403648" y="1646802"/>
            <a:ext cx="1872208" cy="1278142"/>
          </a:xfrm>
          <a:prstGeom prst="rect">
            <a:avLst/>
          </a:prstGeom>
          <a:noFill/>
        </p:spPr>
      </p:pic>
      <p:pic>
        <p:nvPicPr>
          <p:cNvPr id="2052" name="Picture 4"/>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563888" y="1700808"/>
            <a:ext cx="1728192" cy="1157562"/>
          </a:xfrm>
          <a:prstGeom prst="rect">
            <a:avLst/>
          </a:prstGeom>
          <a:noFill/>
        </p:spPr>
      </p:pic>
      <p:pic>
        <p:nvPicPr>
          <p:cNvPr id="2051" name="Picture 3"/>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915816" y="3429000"/>
            <a:ext cx="1189653" cy="1224136"/>
          </a:xfrm>
          <a:prstGeom prst="rect">
            <a:avLst/>
          </a:prstGeom>
          <a:noFill/>
        </p:spPr>
      </p:pic>
      <p:sp>
        <p:nvSpPr>
          <p:cNvPr id="2053"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4" name="Rectangle 6"/>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055" name="Rectangle 7"/>
          <p:cNvSpPr>
            <a:spLocks noChangeArrowheads="1"/>
          </p:cNvSpPr>
          <p:nvPr/>
        </p:nvSpPr>
        <p:spPr bwMode="auto">
          <a:xfrm>
            <a:off x="0" y="18097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dissolve">
                                      <p:cBhvr>
                                        <p:cTn id="7" dur="5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dissolve">
                                      <p:cBhvr>
                                        <p:cTn id="12" dur="500"/>
                                        <p:tgtEl>
                                          <p:spTgt spid="205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blinds(horizontal)">
                                      <p:cBhvr>
                                        <p:cTn id="17"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4704"/>
          </a:xfrm>
          <a:solidFill>
            <a:srgbClr val="FFFF00"/>
          </a:solidFill>
          <a:ln>
            <a:solidFill>
              <a:schemeClr val="tx1"/>
            </a:solidFill>
          </a:ln>
        </p:spPr>
        <p:txBody>
          <a:bodyPr>
            <a:normAutofit/>
          </a:bodyPr>
          <a:lstStyle/>
          <a:p>
            <a:r>
              <a:rPr lang="en-GB" dirty="0"/>
              <a:t>Your Turn</a:t>
            </a:r>
          </a:p>
        </p:txBody>
      </p:sp>
      <p:pic>
        <p:nvPicPr>
          <p:cNvPr id="1026" name="Picture 2"/>
          <p:cNvPicPr>
            <a:picLocks noChangeAspect="1" noChangeArrowheads="1"/>
          </p:cNvPicPr>
          <p:nvPr/>
        </p:nvPicPr>
        <p:blipFill>
          <a:blip r:embed="rId2" cstate="print"/>
          <a:srcRect/>
          <a:stretch>
            <a:fillRect/>
          </a:stretch>
        </p:blipFill>
        <p:spPr bwMode="auto">
          <a:xfrm>
            <a:off x="576064" y="1412776"/>
            <a:ext cx="2448272" cy="5301208"/>
          </a:xfrm>
          <a:prstGeom prst="rect">
            <a:avLst/>
          </a:prstGeom>
          <a:noFill/>
          <a:ln w="9525">
            <a:noFill/>
            <a:miter lim="800000"/>
            <a:headEnd/>
            <a:tailEnd/>
          </a:ln>
        </p:spPr>
      </p:pic>
      <p:sp>
        <p:nvSpPr>
          <p:cNvPr id="7" name="TextBox 6"/>
          <p:cNvSpPr txBox="1"/>
          <p:nvPr/>
        </p:nvSpPr>
        <p:spPr>
          <a:xfrm>
            <a:off x="744558" y="746701"/>
            <a:ext cx="2214578" cy="523220"/>
          </a:xfrm>
          <a:prstGeom prst="rect">
            <a:avLst/>
          </a:prstGeom>
          <a:noFill/>
        </p:spPr>
        <p:txBody>
          <a:bodyPr wrap="square" rtlCol="0">
            <a:spAutoFit/>
          </a:bodyPr>
          <a:lstStyle/>
          <a:p>
            <a:pPr algn="ctr"/>
            <a:r>
              <a:rPr lang="en-GB" sz="2800" u="sng" dirty="0">
                <a:solidFill>
                  <a:srgbClr val="00B050"/>
                </a:solidFill>
                <a:latin typeface="Comic Sans MS" pitchFamily="66" charset="0"/>
              </a:rPr>
              <a:t>Green</a:t>
            </a:r>
          </a:p>
        </p:txBody>
      </p:sp>
      <p:sp>
        <p:nvSpPr>
          <p:cNvPr id="8" name="TextBox 7"/>
          <p:cNvSpPr txBox="1"/>
          <p:nvPr/>
        </p:nvSpPr>
        <p:spPr>
          <a:xfrm>
            <a:off x="5380048" y="746701"/>
            <a:ext cx="2000264" cy="954107"/>
          </a:xfrm>
          <a:prstGeom prst="rect">
            <a:avLst/>
          </a:prstGeom>
          <a:noFill/>
        </p:spPr>
        <p:txBody>
          <a:bodyPr wrap="square" rtlCol="0">
            <a:spAutoFit/>
          </a:bodyPr>
          <a:lstStyle/>
          <a:p>
            <a:pPr algn="ctr"/>
            <a:r>
              <a:rPr lang="en-GB" sz="2800" u="sng" dirty="0">
                <a:solidFill>
                  <a:srgbClr val="FF0000"/>
                </a:solidFill>
                <a:latin typeface="Comic Sans MS" pitchFamily="66" charset="0"/>
              </a:rPr>
              <a:t>Red</a:t>
            </a:r>
          </a:p>
          <a:p>
            <a:pPr algn="ctr"/>
            <a:endParaRPr lang="en-GB" sz="2800" u="sng" dirty="0">
              <a:solidFill>
                <a:srgbClr val="FF0000"/>
              </a:solidFill>
              <a:latin typeface="Comic Sans MS" pitchFamily="66" charset="0"/>
            </a:endParaRPr>
          </a:p>
        </p:txBody>
      </p:sp>
      <p:pic>
        <p:nvPicPr>
          <p:cNvPr id="3" name="Picture 2"/>
          <p:cNvPicPr>
            <a:picLocks noChangeAspect="1" noChangeArrowheads="1"/>
          </p:cNvPicPr>
          <p:nvPr/>
        </p:nvPicPr>
        <p:blipFill>
          <a:blip r:embed="rId3" cstate="print"/>
          <a:srcRect/>
          <a:stretch>
            <a:fillRect/>
          </a:stretch>
        </p:blipFill>
        <p:spPr bwMode="auto">
          <a:xfrm>
            <a:off x="5148064" y="1471859"/>
            <a:ext cx="504056" cy="5053485"/>
          </a:xfrm>
          <a:prstGeom prst="rect">
            <a:avLst/>
          </a:prstGeom>
          <a:noFill/>
          <a:ln w="9525">
            <a:noFill/>
            <a:miter lim="800000"/>
            <a:headEnd/>
            <a:tailEnd/>
          </a:ln>
        </p:spPr>
      </p:pic>
      <p:pic>
        <p:nvPicPr>
          <p:cNvPr id="13" name="Picture 4"/>
          <p:cNvPicPr>
            <a:picLocks noChangeAspect="1" noChangeArrowheads="1"/>
          </p:cNvPicPr>
          <p:nvPr/>
        </p:nvPicPr>
        <p:blipFill>
          <a:blip r:embed="rId4" cstate="print"/>
          <a:srcRect/>
          <a:stretch>
            <a:fillRect/>
          </a:stretch>
        </p:blipFill>
        <p:spPr bwMode="auto">
          <a:xfrm>
            <a:off x="5796136" y="1296144"/>
            <a:ext cx="1732370" cy="5517232"/>
          </a:xfrm>
          <a:prstGeom prst="rect">
            <a:avLst/>
          </a:prstGeom>
          <a:noFill/>
          <a:ln w="9525">
            <a:noFill/>
            <a:miter lim="800000"/>
            <a:headEnd/>
            <a:tailEnd/>
          </a:ln>
        </p:spPr>
      </p:pic>
      <p:pic>
        <p:nvPicPr>
          <p:cNvPr id="14" name="Picture 2" descr="http://gabrielhummel.com/wp-content/uploads/2010/10/subtract.gif"/>
          <p:cNvPicPr>
            <a:picLocks noChangeAspect="1" noChangeArrowheads="1"/>
          </p:cNvPicPr>
          <p:nvPr/>
        </p:nvPicPr>
        <p:blipFill>
          <a:blip r:embed="rId5" cstate="print"/>
          <a:srcRect/>
          <a:stretch>
            <a:fillRect/>
          </a:stretch>
        </p:blipFill>
        <p:spPr bwMode="auto">
          <a:xfrm>
            <a:off x="6300192" y="6093296"/>
            <a:ext cx="389563" cy="504056"/>
          </a:xfrm>
          <a:prstGeom prst="rect">
            <a:avLst/>
          </a:prstGeom>
          <a:noFill/>
        </p:spPr>
      </p:pic>
      <p:pic>
        <p:nvPicPr>
          <p:cNvPr id="15" name="Picture 2" descr="http://gabrielhummel.com/wp-content/uploads/2010/10/subtract.gif"/>
          <p:cNvPicPr>
            <a:picLocks noChangeAspect="1" noChangeArrowheads="1"/>
          </p:cNvPicPr>
          <p:nvPr/>
        </p:nvPicPr>
        <p:blipFill>
          <a:blip r:embed="rId5" cstate="print"/>
          <a:srcRect/>
          <a:stretch>
            <a:fillRect/>
          </a:stretch>
        </p:blipFill>
        <p:spPr bwMode="auto">
          <a:xfrm>
            <a:off x="6300192" y="2636912"/>
            <a:ext cx="389563" cy="504056"/>
          </a:xfrm>
          <a:prstGeom prst="rect">
            <a:avLst/>
          </a:prstGeom>
          <a:noFill/>
        </p:spPr>
      </p:pic>
      <p:pic>
        <p:nvPicPr>
          <p:cNvPr id="16" name="Picture 2" descr="http://gabrielhummel.com/wp-content/uploads/2010/10/subtract.gif"/>
          <p:cNvPicPr>
            <a:picLocks noChangeAspect="1" noChangeArrowheads="1"/>
          </p:cNvPicPr>
          <p:nvPr/>
        </p:nvPicPr>
        <p:blipFill>
          <a:blip r:embed="rId5" cstate="print"/>
          <a:srcRect/>
          <a:stretch>
            <a:fillRect/>
          </a:stretch>
        </p:blipFill>
        <p:spPr bwMode="auto">
          <a:xfrm>
            <a:off x="6300192" y="4941168"/>
            <a:ext cx="389563" cy="504056"/>
          </a:xfrm>
          <a:prstGeom prst="rect">
            <a:avLst/>
          </a:prstGeom>
          <a:noFill/>
        </p:spPr>
      </p:pic>
      <p:sp>
        <p:nvSpPr>
          <p:cNvPr id="17" name="TextBox 16"/>
          <p:cNvSpPr txBox="1"/>
          <p:nvPr/>
        </p:nvSpPr>
        <p:spPr>
          <a:xfrm>
            <a:off x="5868144" y="3573017"/>
            <a:ext cx="432048" cy="430887"/>
          </a:xfrm>
          <a:prstGeom prst="rect">
            <a:avLst/>
          </a:prstGeom>
          <a:solidFill>
            <a:schemeClr val="bg1"/>
          </a:solidFill>
        </p:spPr>
        <p:txBody>
          <a:bodyPr wrap="square" rtlCol="0">
            <a:spAutoFit/>
          </a:bodyPr>
          <a:lstStyle/>
          <a:p>
            <a:r>
              <a:rPr lang="en-GB" sz="2200" dirty="0"/>
              <a:t>5</a:t>
            </a:r>
          </a:p>
        </p:txBody>
      </p:sp>
      <p:sp>
        <p:nvSpPr>
          <p:cNvPr id="18" name="TextBox 17"/>
          <p:cNvSpPr txBox="1"/>
          <p:nvPr/>
        </p:nvSpPr>
        <p:spPr>
          <a:xfrm>
            <a:off x="6804248" y="3573016"/>
            <a:ext cx="432048" cy="430887"/>
          </a:xfrm>
          <a:prstGeom prst="rect">
            <a:avLst/>
          </a:prstGeom>
          <a:solidFill>
            <a:schemeClr val="bg1"/>
          </a:solidFill>
        </p:spPr>
        <p:txBody>
          <a:bodyPr wrap="square" rtlCol="0">
            <a:spAutoFit/>
          </a:bodyPr>
          <a:lstStyle/>
          <a:p>
            <a:r>
              <a:rPr lang="en-GB" sz="2200" dirty="0"/>
              <a:t>7</a:t>
            </a:r>
          </a:p>
        </p:txBody>
      </p:sp>
      <p:sp>
        <p:nvSpPr>
          <p:cNvPr id="1030"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1031" name="Rectangle 7"/>
          <p:cNvSpPr>
            <a:spLocks noChangeArrowheads="1"/>
          </p:cNvSpPr>
          <p:nvPr/>
        </p:nvSpPr>
        <p:spPr bwMode="auto">
          <a:xfrm>
            <a:off x="0" y="13239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32" name="Rectangle 8"/>
          <p:cNvSpPr>
            <a:spLocks noChangeArrowheads="1"/>
          </p:cNvSpPr>
          <p:nvPr/>
        </p:nvSpPr>
        <p:spPr bwMode="auto">
          <a:xfrm>
            <a:off x="0" y="21812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34" name="Rectangle 1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1035" name="Rectangle 11"/>
          <p:cNvSpPr>
            <a:spLocks noChangeArrowheads="1"/>
          </p:cNvSpPr>
          <p:nvPr/>
        </p:nvSpPr>
        <p:spPr bwMode="auto">
          <a:xfrm>
            <a:off x="0" y="13239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37" name="Rectangle 1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1038" name="Rectangle 14"/>
          <p:cNvSpPr>
            <a:spLocks noChangeArrowheads="1"/>
          </p:cNvSpPr>
          <p:nvPr/>
        </p:nvSpPr>
        <p:spPr bwMode="auto">
          <a:xfrm>
            <a:off x="0" y="13239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40" name="Rectangle 1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1041" name="Rectangle 17"/>
          <p:cNvSpPr>
            <a:spLocks noChangeArrowheads="1"/>
          </p:cNvSpPr>
          <p:nvPr/>
        </p:nvSpPr>
        <p:spPr bwMode="auto">
          <a:xfrm>
            <a:off x="0" y="13239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0000"/>
          </a:solidFill>
        </p:spPr>
        <p:txBody>
          <a:bodyPr/>
          <a:lstStyle/>
          <a:p>
            <a:r>
              <a:rPr lang="en-GB" dirty="0">
                <a:solidFill>
                  <a:schemeClr val="bg1"/>
                </a:solidFill>
              </a:rPr>
              <a:t>Mixed Numbers Adding</a:t>
            </a:r>
          </a:p>
        </p:txBody>
      </p:sp>
      <p:sp>
        <p:nvSpPr>
          <p:cNvPr id="266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26625"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23528" y="1844824"/>
            <a:ext cx="2369165" cy="1152128"/>
          </a:xfrm>
          <a:prstGeom prst="rect">
            <a:avLst/>
          </a:prstGeom>
          <a:noFill/>
        </p:spPr>
      </p:pic>
      <p:sp>
        <p:nvSpPr>
          <p:cNvPr id="266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26627"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987824" y="1772816"/>
            <a:ext cx="2661252" cy="1152128"/>
          </a:xfrm>
          <a:prstGeom prst="rect">
            <a:avLst/>
          </a:prstGeom>
          <a:noFill/>
        </p:spPr>
      </p:pic>
      <p:sp>
        <p:nvSpPr>
          <p:cNvPr id="2663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6632" name="Rectangle 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26631" name="Picture 7"/>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359022" y="3356992"/>
            <a:ext cx="2068962" cy="1224136"/>
          </a:xfrm>
          <a:prstGeom prst="rect">
            <a:avLst/>
          </a:prstGeom>
          <a:noFill/>
        </p:spPr>
      </p:pic>
      <p:sp>
        <p:nvSpPr>
          <p:cNvPr id="26633" name="Rectangle 9"/>
          <p:cNvSpPr>
            <a:spLocks noChangeArrowheads="1"/>
          </p:cNvSpPr>
          <p:nvPr/>
        </p:nvSpPr>
        <p:spPr bwMode="auto">
          <a:xfrm>
            <a:off x="0" y="1133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6635"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26634" name="Picture 10"/>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411761" y="5085184"/>
            <a:ext cx="1512167" cy="127814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dissolve">
                                      <p:cBhvr>
                                        <p:cTn id="7" dur="500"/>
                                        <p:tgtEl>
                                          <p:spTgt spid="2662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6631"/>
                                        </p:tgtEl>
                                        <p:attrNameLst>
                                          <p:attrName>style.visibility</p:attrName>
                                        </p:attrNameLst>
                                      </p:cBhvr>
                                      <p:to>
                                        <p:strVal val="visible"/>
                                      </p:to>
                                    </p:set>
                                    <p:animEffect transition="in" filter="dissolve">
                                      <p:cBhvr>
                                        <p:cTn id="12" dur="500"/>
                                        <p:tgtEl>
                                          <p:spTgt spid="2663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6634"/>
                                        </p:tgtEl>
                                        <p:attrNameLst>
                                          <p:attrName>style.visibility</p:attrName>
                                        </p:attrNameLst>
                                      </p:cBhvr>
                                      <p:to>
                                        <p:strVal val="visible"/>
                                      </p:to>
                                    </p:set>
                                    <p:animEffect transition="in" filter="dissolve">
                                      <p:cBhvr>
                                        <p:cTn id="17" dur="500"/>
                                        <p:tgtEl>
                                          <p:spTgt spid="26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7030A0"/>
          </a:solidFill>
        </p:spPr>
        <p:txBody>
          <a:bodyPr/>
          <a:lstStyle/>
          <a:p>
            <a:r>
              <a:rPr lang="en-GB" dirty="0">
                <a:solidFill>
                  <a:schemeClr val="bg1"/>
                </a:solidFill>
              </a:rPr>
              <a:t>To finish</a:t>
            </a:r>
          </a:p>
        </p:txBody>
      </p:sp>
      <p:sp>
        <p:nvSpPr>
          <p:cNvPr id="3" name="Content Placeholder 2"/>
          <p:cNvSpPr>
            <a:spLocks noGrp="1"/>
          </p:cNvSpPr>
          <p:nvPr>
            <p:ph idx="1"/>
          </p:nvPr>
        </p:nvSpPr>
        <p:spPr>
          <a:xfrm>
            <a:off x="-179512" y="1484784"/>
            <a:ext cx="9144000" cy="4525963"/>
          </a:xfrm>
        </p:spPr>
        <p:txBody>
          <a:bodyPr/>
          <a:lstStyle/>
          <a:p>
            <a:pPr algn="just">
              <a:buNone/>
            </a:pPr>
            <a:r>
              <a:rPr lang="en-GB" dirty="0"/>
              <a:t>	</a:t>
            </a:r>
            <a:r>
              <a:rPr lang="en-GB" sz="2800" dirty="0">
                <a:latin typeface="Comic Sans MS" pitchFamily="66" charset="0"/>
              </a:rPr>
              <a:t>James and Brian order pizzas. James eats six eighths of his pizza and Brian only manages to eat two sevenths of his. If we put the left over pizza together, can we make one whole pizza?</a:t>
            </a:r>
            <a:endParaRPr lang="en-GB" dirty="0">
              <a:latin typeface="Comic Sans MS" pitchFamily="66" charset="0"/>
            </a:endParaRPr>
          </a:p>
          <a:p>
            <a:pPr algn="just">
              <a:buNone/>
            </a:pPr>
            <a:endParaRPr lang="en-GB" dirty="0"/>
          </a:p>
        </p:txBody>
      </p:sp>
      <p:pic>
        <p:nvPicPr>
          <p:cNvPr id="5122" name="Picture 2" descr="http://etc.usf.edu/clipart/74300/74358/74358_pie_6-8_lg.gif"/>
          <p:cNvPicPr>
            <a:picLocks noChangeAspect="1" noChangeArrowheads="1"/>
          </p:cNvPicPr>
          <p:nvPr/>
        </p:nvPicPr>
        <p:blipFill>
          <a:blip r:embed="rId2" cstate="print"/>
          <a:srcRect/>
          <a:stretch>
            <a:fillRect/>
          </a:stretch>
        </p:blipFill>
        <p:spPr bwMode="auto">
          <a:xfrm>
            <a:off x="539552" y="4365104"/>
            <a:ext cx="1512168" cy="1512168"/>
          </a:xfrm>
          <a:prstGeom prst="rect">
            <a:avLst/>
          </a:prstGeom>
          <a:noFill/>
        </p:spPr>
      </p:pic>
      <p:pic>
        <p:nvPicPr>
          <p:cNvPr id="5124" name="Picture 4" descr="http://etc.usf.edu/clipart/74300/74324/74324_pie_2-7_lg.gif"/>
          <p:cNvPicPr>
            <a:picLocks noChangeAspect="1" noChangeArrowheads="1"/>
          </p:cNvPicPr>
          <p:nvPr/>
        </p:nvPicPr>
        <p:blipFill>
          <a:blip r:embed="rId3" cstate="print"/>
          <a:srcRect/>
          <a:stretch>
            <a:fillRect/>
          </a:stretch>
        </p:blipFill>
        <p:spPr bwMode="auto">
          <a:xfrm>
            <a:off x="2843808" y="4293096"/>
            <a:ext cx="1584176" cy="1584176"/>
          </a:xfrm>
          <a:prstGeom prst="rect">
            <a:avLst/>
          </a:prstGeom>
          <a:noFill/>
        </p:spPr>
      </p:pic>
      <p:sp>
        <p:nvSpPr>
          <p:cNvPr id="6" name="Rectangle 5"/>
          <p:cNvSpPr/>
          <p:nvPr/>
        </p:nvSpPr>
        <p:spPr>
          <a:xfrm>
            <a:off x="683568" y="3717032"/>
            <a:ext cx="1120820" cy="461665"/>
          </a:xfrm>
          <a:prstGeom prst="rect">
            <a:avLst/>
          </a:prstGeom>
        </p:spPr>
        <p:txBody>
          <a:bodyPr wrap="none">
            <a:spAutoFit/>
          </a:bodyPr>
          <a:lstStyle/>
          <a:p>
            <a:r>
              <a:rPr lang="en-GB" sz="2400" b="1" dirty="0">
                <a:solidFill>
                  <a:srgbClr val="FF0000"/>
                </a:solidFill>
                <a:latin typeface="Comic Sans MS" pitchFamily="66" charset="0"/>
              </a:rPr>
              <a:t>James</a:t>
            </a:r>
            <a:endParaRPr lang="en-GB" sz="2400" b="1" dirty="0">
              <a:solidFill>
                <a:srgbClr val="FF0000"/>
              </a:solidFill>
            </a:endParaRPr>
          </a:p>
        </p:txBody>
      </p:sp>
      <p:sp>
        <p:nvSpPr>
          <p:cNvPr id="7" name="Rectangle 6"/>
          <p:cNvSpPr/>
          <p:nvPr/>
        </p:nvSpPr>
        <p:spPr>
          <a:xfrm>
            <a:off x="3059832" y="3717032"/>
            <a:ext cx="946093" cy="461665"/>
          </a:xfrm>
          <a:prstGeom prst="rect">
            <a:avLst/>
          </a:prstGeom>
        </p:spPr>
        <p:txBody>
          <a:bodyPr wrap="none">
            <a:spAutoFit/>
          </a:bodyPr>
          <a:lstStyle/>
          <a:p>
            <a:r>
              <a:rPr lang="en-GB" sz="2400" b="1" dirty="0">
                <a:solidFill>
                  <a:srgbClr val="0070C0"/>
                </a:solidFill>
                <a:latin typeface="Comic Sans MS" pitchFamily="66" charset="0"/>
              </a:rPr>
              <a:t>Brian</a:t>
            </a:r>
            <a:endParaRPr lang="en-GB" sz="2400" b="1" dirty="0">
              <a:solidFill>
                <a:srgbClr val="0070C0"/>
              </a:solidFill>
            </a:endParaRPr>
          </a:p>
        </p:txBody>
      </p:sp>
      <p:sp>
        <p:nvSpPr>
          <p:cNvPr id="8" name="Oval 7"/>
          <p:cNvSpPr/>
          <p:nvPr/>
        </p:nvSpPr>
        <p:spPr>
          <a:xfrm>
            <a:off x="3851920" y="5229200"/>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707904" y="4437112"/>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923928" y="4509120"/>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779912" y="4725144"/>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4211960" y="4725144"/>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3995936" y="4941168"/>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995936" y="5373216"/>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707904" y="5661248"/>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3563888" y="5373216"/>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3347864" y="5157192"/>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3131840" y="5517232"/>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1403648" y="4437112"/>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1403648" y="4725144"/>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1763688" y="4725144"/>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1619672" y="4941168"/>
            <a:ext cx="72008" cy="7200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2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5128"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5130" name="Rectangle 1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5131" name="Rectangle 11"/>
          <p:cNvSpPr>
            <a:spLocks noChangeArrowheads="1"/>
          </p:cNvSpPr>
          <p:nvPr/>
        </p:nvSpPr>
        <p:spPr bwMode="auto">
          <a:xfrm>
            <a:off x="0" y="13335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30" name="Rectangle 29"/>
          <p:cNvSpPr/>
          <p:nvPr/>
        </p:nvSpPr>
        <p:spPr>
          <a:xfrm>
            <a:off x="4644008" y="3573016"/>
            <a:ext cx="3960440" cy="2808312"/>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dissolve">
                                      <p:cBhvr>
                                        <p:cTn id="7" dur="500"/>
                                        <p:tgtEl>
                                          <p:spTgt spid="512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500"/>
                                        <p:tgtEl>
                                          <p:spTgt spid="6"/>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dissolve">
                                      <p:cBhvr>
                                        <p:cTn id="13" dur="500"/>
                                        <p:tgtEl>
                                          <p:spTgt spid="19"/>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dissolve">
                                      <p:cBhvr>
                                        <p:cTn id="16" dur="500"/>
                                        <p:tgtEl>
                                          <p:spTgt spid="20"/>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dissolve">
                                      <p:cBhvr>
                                        <p:cTn id="19" dur="500"/>
                                        <p:tgtEl>
                                          <p:spTgt spid="21"/>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dissolve">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5124"/>
                                        </p:tgtEl>
                                        <p:attrNameLst>
                                          <p:attrName>style.visibility</p:attrName>
                                        </p:attrNameLst>
                                      </p:cBhvr>
                                      <p:to>
                                        <p:strVal val="visible"/>
                                      </p:to>
                                    </p:set>
                                    <p:animEffect transition="in" filter="dissolve">
                                      <p:cBhvr>
                                        <p:cTn id="27" dur="500"/>
                                        <p:tgtEl>
                                          <p:spTgt spid="5124"/>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dissolve">
                                      <p:cBhvr>
                                        <p:cTn id="30" dur="500"/>
                                        <p:tgtEl>
                                          <p:spTgt spid="7"/>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dissolve">
                                      <p:cBhvr>
                                        <p:cTn id="33" dur="500"/>
                                        <p:tgtEl>
                                          <p:spTgt spid="8"/>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dissolve">
                                      <p:cBhvr>
                                        <p:cTn id="36" dur="500"/>
                                        <p:tgtEl>
                                          <p:spTgt spid="9"/>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dissolve">
                                      <p:cBhvr>
                                        <p:cTn id="39" dur="500"/>
                                        <p:tgtEl>
                                          <p:spTgt spid="10"/>
                                        </p:tgtEl>
                                      </p:cBhvr>
                                    </p:animEffect>
                                  </p:childTnLst>
                                </p:cTn>
                              </p:par>
                              <p:par>
                                <p:cTn id="40" presetID="9"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dissolve">
                                      <p:cBhvr>
                                        <p:cTn id="42" dur="500"/>
                                        <p:tgtEl>
                                          <p:spTgt spid="11"/>
                                        </p:tgtEl>
                                      </p:cBhvr>
                                    </p:animEffect>
                                  </p:childTnLst>
                                </p:cTn>
                              </p:par>
                              <p:par>
                                <p:cTn id="43" presetID="9" presetClass="entr" presetSubtype="0"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dissolve">
                                      <p:cBhvr>
                                        <p:cTn id="45" dur="500"/>
                                        <p:tgtEl>
                                          <p:spTgt spid="12"/>
                                        </p:tgtEl>
                                      </p:cBhvr>
                                    </p:animEffect>
                                  </p:childTnLst>
                                </p:cTn>
                              </p:par>
                              <p:par>
                                <p:cTn id="46" presetID="9" presetClass="entr" presetSubtype="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dissolve">
                                      <p:cBhvr>
                                        <p:cTn id="48" dur="500"/>
                                        <p:tgtEl>
                                          <p:spTgt spid="13"/>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dissolve">
                                      <p:cBhvr>
                                        <p:cTn id="51" dur="500"/>
                                        <p:tgtEl>
                                          <p:spTgt spid="14"/>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dissolve">
                                      <p:cBhvr>
                                        <p:cTn id="54" dur="500"/>
                                        <p:tgtEl>
                                          <p:spTgt spid="15"/>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dissolve">
                                      <p:cBhvr>
                                        <p:cTn id="57" dur="500"/>
                                        <p:tgtEl>
                                          <p:spTgt spid="16"/>
                                        </p:tgtEl>
                                      </p:cBhvr>
                                    </p:animEffect>
                                  </p:childTnLst>
                                </p:cTn>
                              </p:par>
                              <p:par>
                                <p:cTn id="58" presetID="9" presetClass="entr" presetSubtype="0"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dissolve">
                                      <p:cBhvr>
                                        <p:cTn id="60" dur="500"/>
                                        <p:tgtEl>
                                          <p:spTgt spid="17"/>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dissolve">
                                      <p:cBhvr>
                                        <p:cTn id="63" dur="500"/>
                                        <p:tgtEl>
                                          <p:spTgt spid="18"/>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dissolve">
                                      <p:cBhvr>
                                        <p:cTn id="6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30"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996</TotalTime>
  <Words>146</Words>
  <Application>Microsoft Macintosh PowerPoint</Application>
  <PresentationFormat>On-screen Show (4:3)</PresentationFormat>
  <Paragraphs>24</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Comic Sans MS</vt:lpstr>
      <vt:lpstr>Office Theme</vt:lpstr>
      <vt:lpstr>Adding and Subtracting Fractions</vt:lpstr>
      <vt:lpstr>Starter – Add and subtract the fractions together. Simplify and convert to mixed numbers where possible. Some examples are completed for you.</vt:lpstr>
      <vt:lpstr>Adding and Subtracting Fractions</vt:lpstr>
      <vt:lpstr>Adding Fractions</vt:lpstr>
      <vt:lpstr>Subtracting Fractions</vt:lpstr>
      <vt:lpstr>Your Turn</vt:lpstr>
      <vt:lpstr>Mixed Numbers Adding</vt:lpstr>
      <vt:lpstr>To finish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WhiddonJ</dc:creator>
  <cp:lastModifiedBy>Microsoft Office User</cp:lastModifiedBy>
  <cp:revision>23</cp:revision>
  <dcterms:created xsi:type="dcterms:W3CDTF">2012-11-08T10:11:55Z</dcterms:created>
  <dcterms:modified xsi:type="dcterms:W3CDTF">2020-05-20T09:45:58Z</dcterms:modified>
</cp:coreProperties>
</file>