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4652"/>
  </p:normalViewPr>
  <p:slideViewPr>
    <p:cSldViewPr snapToGrid="0">
      <p:cViewPr varScale="1">
        <p:scale>
          <a:sx n="121" d="100"/>
          <a:sy n="121" d="100"/>
        </p:scale>
        <p:origin x="824" y="16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7f579729b9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7f579729b9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7f579729b9_0_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7f579729b9_0_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7f579729b9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7f579729b9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7f579729b9_0_1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7f579729b9_0_10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7f579729b9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7f579729b9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7f579729b9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7f579729b9_0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7f579729b9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7f579729b9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7f579729b9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7f579729b9_0_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7f579729b9_0_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7f579729b9_0_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7f579729b9_0_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Google Shape;109;g7f579729b9_0_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7f579729b9_0_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7f579729b9_0_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7f579729b9_0_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g7f579729b9_0_9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7f579729b9_0_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Google Shape;130;g7f579729b9_0_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7f579729b9_0_1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" name="Google Shape;137;g7f579729b9_0_1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7f579729b9_0_1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g7f579729b9_0_1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spaceplace.nasa.gov/how-many-moons/en/" TargetMode="External"/><Relationship Id="rId4" Type="http://schemas.openxmlformats.org/officeDocument/2006/relationships/hyperlink" Target="https://youtu.be/o33NZIlfKys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hyperlink" Target="https://www.nasa.gov/mission_pages/apollo/apollo11.html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hyperlink" Target="https://spaceplace.nasa.gov/craters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hyperlink" Target="https://spaceplace.nasa.gov/all-about-the-moon/en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hyperlink" Target="https://moonphases.co.uk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hyperlink" Target="https://youtu.be/nBN3jheTBG0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spaceplace.nasa.gov/menu/play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title"/>
          </p:nvPr>
        </p:nvSpPr>
        <p:spPr>
          <a:xfrm>
            <a:off x="23350" y="292725"/>
            <a:ext cx="9144000" cy="78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To know the features of the moon and how astronauts travelled there.</a:t>
            </a:r>
            <a:endParaRPr sz="2400" b="1">
              <a:solidFill>
                <a:srgbClr val="FFFFFF"/>
              </a:solidFill>
            </a:endParaRPr>
          </a:p>
        </p:txBody>
      </p:sp>
      <p:sp>
        <p:nvSpPr>
          <p:cNvPr id="55" name="Google Shape;55;p13"/>
          <p:cNvSpPr txBox="1">
            <a:spLocks noGrp="1"/>
          </p:cNvSpPr>
          <p:nvPr>
            <p:ph type="body" idx="1"/>
          </p:nvPr>
        </p:nvSpPr>
        <p:spPr>
          <a:xfrm>
            <a:off x="172300" y="906025"/>
            <a:ext cx="8846100" cy="404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I can describe the movement of the moon relative to the Earth.</a:t>
            </a:r>
            <a:endParaRPr sz="24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I can describe the moon as spherical. </a:t>
            </a:r>
            <a:endParaRPr sz="24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I understand how astronauts travel to the moon.</a:t>
            </a:r>
            <a:endParaRPr sz="24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I can explain what it would be like on the moon.</a:t>
            </a:r>
            <a:endParaRPr sz="24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4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Challenge – I can begin to understand the phases of the moon.</a:t>
            </a:r>
            <a:endParaRPr sz="24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 sz="24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solidFill>
                  <a:srgbClr val="FFFFFF"/>
                </a:solidFill>
              </a:rPr>
              <a:t>Starter : Look at the moon. What 3D shape is it?</a:t>
            </a:r>
            <a:endParaRPr b="1" u="sng">
              <a:solidFill>
                <a:srgbClr val="FFFFFF"/>
              </a:solidFill>
            </a:endParaRPr>
          </a:p>
        </p:txBody>
      </p:sp>
      <p:pic>
        <p:nvPicPr>
          <p:cNvPr id="61" name="Google Shape;61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71700" y="1554800"/>
            <a:ext cx="3960600" cy="2970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9050" y="1267700"/>
            <a:ext cx="4726200" cy="3544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solidFill>
                  <a:srgbClr val="FFFFFF"/>
                </a:solidFill>
              </a:rPr>
              <a:t>The Moon</a:t>
            </a:r>
            <a:endParaRPr b="1" u="sng">
              <a:solidFill>
                <a:srgbClr val="FFFFFF"/>
              </a:solidFill>
            </a:endParaRPr>
          </a:p>
        </p:txBody>
      </p:sp>
      <p:sp>
        <p:nvSpPr>
          <p:cNvPr id="68" name="Google Shape;68;p1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4566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FF"/>
                </a:solidFill>
              </a:rPr>
              <a:t>The moon is a satellite of the Earth.</a:t>
            </a:r>
            <a:endParaRPr sz="240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FF"/>
                </a:solidFill>
              </a:rPr>
              <a:t>A satellite is a space object that orbits (travels around) a planet.</a:t>
            </a:r>
            <a:endParaRPr sz="240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400">
                <a:solidFill>
                  <a:srgbClr val="FFFFFF"/>
                </a:solidFill>
              </a:rPr>
              <a:t>This means our moon orbits (travels around) the Earth.</a:t>
            </a:r>
            <a:endParaRPr sz="2400">
              <a:solidFill>
                <a:srgbClr val="FFFFFF"/>
              </a:solidFill>
            </a:endParaRPr>
          </a:p>
        </p:txBody>
      </p:sp>
      <p:pic>
        <p:nvPicPr>
          <p:cNvPr id="69" name="Google Shape;69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31000" y="1152475"/>
            <a:ext cx="3801300" cy="30885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6"/>
          <p:cNvSpPr txBox="1">
            <a:spLocks noGrp="1"/>
          </p:cNvSpPr>
          <p:nvPr>
            <p:ph type="body" idx="1"/>
          </p:nvPr>
        </p:nvSpPr>
        <p:spPr>
          <a:xfrm>
            <a:off x="240250" y="424275"/>
            <a:ext cx="8529600" cy="332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FF"/>
                </a:solidFill>
              </a:rPr>
              <a:t>The Earth isn’t the only planet that has a moon.</a:t>
            </a:r>
            <a:endParaRPr sz="240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FF"/>
                </a:solidFill>
              </a:rPr>
              <a:t>Follow the links below to learn about the moons of the other planets:</a:t>
            </a:r>
            <a:endParaRPr sz="240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 u="sng">
                <a:solidFill>
                  <a:schemeClr val="hlink"/>
                </a:solidFill>
                <a:hlinkClick r:id="rId4"/>
              </a:rPr>
              <a:t>https://youtu.be/o33NZIlfKys</a:t>
            </a:r>
            <a:r>
              <a:rPr lang="en-GB" sz="2400">
                <a:solidFill>
                  <a:srgbClr val="FFFFFF"/>
                </a:solidFill>
              </a:rPr>
              <a:t> </a:t>
            </a:r>
            <a:endParaRPr sz="240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400" u="sng">
                <a:solidFill>
                  <a:schemeClr val="hlink"/>
                </a:solidFill>
                <a:hlinkClick r:id="rId5"/>
              </a:rPr>
              <a:t>https://spaceplace.nasa.gov/how-many-moons/en/</a:t>
            </a:r>
            <a:r>
              <a:rPr lang="en-GB" sz="2400">
                <a:solidFill>
                  <a:srgbClr val="FFFFFF"/>
                </a:solidFill>
              </a:rPr>
              <a:t> </a:t>
            </a:r>
            <a:endParaRPr sz="24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7"/>
          <p:cNvSpPr txBox="1">
            <a:spLocks noGrp="1"/>
          </p:cNvSpPr>
          <p:nvPr>
            <p:ph type="body" idx="1"/>
          </p:nvPr>
        </p:nvSpPr>
        <p:spPr>
          <a:xfrm>
            <a:off x="209075" y="850300"/>
            <a:ext cx="4669500" cy="332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FF"/>
                </a:solidFill>
              </a:rPr>
              <a:t>The Earth is a satellite of the sun.</a:t>
            </a:r>
            <a:endParaRPr sz="240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FF"/>
                </a:solidFill>
              </a:rPr>
              <a:t>A satellite is a space object that orbits (travels around) a planet.</a:t>
            </a:r>
            <a:endParaRPr sz="240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400">
                <a:solidFill>
                  <a:srgbClr val="FFFFFF"/>
                </a:solidFill>
              </a:rPr>
              <a:t>This means our Earth orbits (travels around) the sun.</a:t>
            </a:r>
            <a:endParaRPr sz="2400">
              <a:solidFill>
                <a:srgbClr val="FFFFFF"/>
              </a:solidFill>
            </a:endParaRPr>
          </a:p>
        </p:txBody>
      </p:sp>
      <p:pic>
        <p:nvPicPr>
          <p:cNvPr id="80" name="Google Shape;80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78575" y="911225"/>
            <a:ext cx="3960625" cy="33210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Google Shape;85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658675" y="0"/>
            <a:ext cx="5971588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Google Shape;90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0"/>
            <a:ext cx="7295745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19"/>
          <p:cNvSpPr txBox="1">
            <a:spLocks noGrp="1"/>
          </p:cNvSpPr>
          <p:nvPr>
            <p:ph type="body" idx="1"/>
          </p:nvPr>
        </p:nvSpPr>
        <p:spPr>
          <a:xfrm>
            <a:off x="4669550" y="4000650"/>
            <a:ext cx="4669500" cy="947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2400">
                <a:solidFill>
                  <a:srgbClr val="FFFFFF"/>
                </a:solidFill>
              </a:rPr>
              <a:t>The other planets are also satellites of the sun.</a:t>
            </a:r>
            <a:endParaRPr sz="24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0"/>
          <p:cNvSpPr txBox="1">
            <a:spLocks noGrp="1"/>
          </p:cNvSpPr>
          <p:nvPr>
            <p:ph type="title"/>
          </p:nvPr>
        </p:nvSpPr>
        <p:spPr>
          <a:xfrm>
            <a:off x="311700" y="1229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solidFill>
                  <a:srgbClr val="FFFFFF"/>
                </a:solidFill>
              </a:rPr>
              <a:t>How do astronauts travel to the moon?</a:t>
            </a:r>
            <a:endParaRPr b="1" u="sng">
              <a:solidFill>
                <a:srgbClr val="FFFFFF"/>
              </a:solidFill>
            </a:endParaRPr>
          </a:p>
        </p:txBody>
      </p:sp>
      <p:sp>
        <p:nvSpPr>
          <p:cNvPr id="97" name="Google Shape;97;p20"/>
          <p:cNvSpPr txBox="1">
            <a:spLocks noGrp="1"/>
          </p:cNvSpPr>
          <p:nvPr>
            <p:ph type="body" idx="1"/>
          </p:nvPr>
        </p:nvSpPr>
        <p:spPr>
          <a:xfrm>
            <a:off x="145475" y="810500"/>
            <a:ext cx="6182700" cy="4125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FFFFFF"/>
                </a:solidFill>
              </a:rPr>
              <a:t>Astronauts have to fly large rockets to get into space.</a:t>
            </a:r>
            <a:endParaRPr sz="160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FFFFFF"/>
                </a:solidFill>
              </a:rPr>
              <a:t>The rocket needs plenty of fuel to propel (push) them into space.</a:t>
            </a:r>
            <a:endParaRPr sz="160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FFFFFF"/>
                </a:solidFill>
              </a:rPr>
              <a:t>Some rockets have more than one part or ‘module.’</a:t>
            </a:r>
            <a:endParaRPr sz="160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FFFFFF"/>
                </a:solidFill>
              </a:rPr>
              <a:t>One module of a rocket can ‘land’ while the other part stays in orbit (moving around).</a:t>
            </a:r>
            <a:endParaRPr sz="160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FFFFFF"/>
                </a:solidFill>
              </a:rPr>
              <a:t>When humans first visited the moon, Michael Collins kept one module in orbit of the moon, while Buzz Aldrin and Neil Armstrong ‘landed.’ This is why he isn’t so well-remembered.</a:t>
            </a:r>
            <a:endParaRPr sz="160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FFFFFF"/>
                </a:solidFill>
              </a:rPr>
              <a:t>Watch the moon landing video here:</a:t>
            </a:r>
            <a:endParaRPr sz="160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1600" u="sng">
                <a:solidFill>
                  <a:schemeClr val="hlink"/>
                </a:solidFill>
                <a:hlinkClick r:id="rId4"/>
              </a:rPr>
              <a:t>https://www.nasa.gov/mission_pages/apollo/apollo11.html</a:t>
            </a:r>
            <a:r>
              <a:rPr lang="en-GB" sz="1600">
                <a:solidFill>
                  <a:srgbClr val="FFFFFF"/>
                </a:solidFill>
              </a:rPr>
              <a:t> </a:t>
            </a:r>
            <a:endParaRPr sz="1600">
              <a:solidFill>
                <a:srgbClr val="FFFFFF"/>
              </a:solidFill>
            </a:endParaRPr>
          </a:p>
        </p:txBody>
      </p:sp>
      <p:pic>
        <p:nvPicPr>
          <p:cNvPr id="98" name="Google Shape;98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480575" y="744125"/>
            <a:ext cx="2511025" cy="34448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1"/>
          <p:cNvSpPr txBox="1">
            <a:spLocks noGrp="1"/>
          </p:cNvSpPr>
          <p:nvPr>
            <p:ph type="title"/>
          </p:nvPr>
        </p:nvSpPr>
        <p:spPr>
          <a:xfrm>
            <a:off x="186250" y="15230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solidFill>
                  <a:srgbClr val="FFFFFF"/>
                </a:solidFill>
              </a:rPr>
              <a:t>What is it like on the moon?</a:t>
            </a:r>
            <a:endParaRPr b="1" u="sng">
              <a:solidFill>
                <a:srgbClr val="FFFFFF"/>
              </a:solidFill>
            </a:endParaRPr>
          </a:p>
        </p:txBody>
      </p:sp>
      <p:sp>
        <p:nvSpPr>
          <p:cNvPr id="104" name="Google Shape;104;p21"/>
          <p:cNvSpPr txBox="1">
            <a:spLocks noGrp="1"/>
          </p:cNvSpPr>
          <p:nvPr>
            <p:ph type="body" idx="1"/>
          </p:nvPr>
        </p:nvSpPr>
        <p:spPr>
          <a:xfrm>
            <a:off x="186250" y="863550"/>
            <a:ext cx="4887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rgbClr val="FFFFFF"/>
                </a:solidFill>
              </a:rPr>
              <a:t>The Moon is </a:t>
            </a:r>
            <a:r>
              <a:rPr lang="en-GB" sz="2400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covered by craters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endParaRPr sz="2400" dirty="0">
              <a:solidFill>
                <a:schemeClr val="bg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rgbClr val="FFFFFF"/>
                </a:solidFill>
              </a:rPr>
              <a:t>A crater is a bowl-shaped hole in the ground.</a:t>
            </a:r>
            <a:endParaRPr sz="2400" dirty="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400" dirty="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 dirty="0">
                <a:solidFill>
                  <a:srgbClr val="FFFFFF"/>
                </a:solidFill>
              </a:rPr>
              <a:t>The moon is also covered in dust and debris (broken solid parts) from comets and asteroids.</a:t>
            </a:r>
            <a:endParaRPr sz="2400" dirty="0">
              <a:solidFill>
                <a:srgbClr val="FFFFFF"/>
              </a:solidFill>
            </a:endParaRPr>
          </a:p>
        </p:txBody>
      </p:sp>
      <p:pic>
        <p:nvPicPr>
          <p:cNvPr id="105" name="Google Shape;105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43550" y="222375"/>
            <a:ext cx="3765349" cy="24782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2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226250" y="2853060"/>
            <a:ext cx="3207060" cy="21380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2"/>
          <p:cNvSpPr txBox="1">
            <a:spLocks noGrp="1"/>
          </p:cNvSpPr>
          <p:nvPr>
            <p:ph type="title"/>
          </p:nvPr>
        </p:nvSpPr>
        <p:spPr>
          <a:xfrm>
            <a:off x="186250" y="15230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solidFill>
                  <a:srgbClr val="FFFFFF"/>
                </a:solidFill>
              </a:rPr>
              <a:t>What is it like on the moon?</a:t>
            </a:r>
            <a:endParaRPr b="1" u="sng">
              <a:solidFill>
                <a:srgbClr val="FFFFFF"/>
              </a:solidFill>
            </a:endParaRPr>
          </a:p>
        </p:txBody>
      </p:sp>
      <p:sp>
        <p:nvSpPr>
          <p:cNvPr id="112" name="Google Shape;112;p22"/>
          <p:cNvSpPr txBox="1">
            <a:spLocks noGrp="1"/>
          </p:cNvSpPr>
          <p:nvPr>
            <p:ph type="body" idx="1"/>
          </p:nvPr>
        </p:nvSpPr>
        <p:spPr>
          <a:xfrm>
            <a:off x="186250" y="863550"/>
            <a:ext cx="33543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2400">
                <a:solidFill>
                  <a:srgbClr val="FFFFFF"/>
                </a:solidFill>
              </a:rPr>
              <a:t>We know that the Moon’s dark areas, called maria – which is Latin for seas – are not actually seas. Instead, they are craters that lava seeped into billions of years ago. </a:t>
            </a:r>
            <a:endParaRPr sz="2400">
              <a:solidFill>
                <a:srgbClr val="FFFFFF"/>
              </a:solidFill>
            </a:endParaRPr>
          </a:p>
        </p:txBody>
      </p:sp>
      <p:pic>
        <p:nvPicPr>
          <p:cNvPr id="113" name="Google Shape;113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92325" y="725000"/>
            <a:ext cx="4113700" cy="4113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3"/>
          <p:cNvSpPr txBox="1">
            <a:spLocks noGrp="1"/>
          </p:cNvSpPr>
          <p:nvPr>
            <p:ph type="title"/>
          </p:nvPr>
        </p:nvSpPr>
        <p:spPr>
          <a:xfrm>
            <a:off x="186250" y="15230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solidFill>
                  <a:srgbClr val="FFFFFF"/>
                </a:solidFill>
              </a:rPr>
              <a:t>What is it like on the moon?</a:t>
            </a:r>
            <a:endParaRPr b="1" u="sng">
              <a:solidFill>
                <a:srgbClr val="FFFFFF"/>
              </a:solidFill>
            </a:endParaRPr>
          </a:p>
        </p:txBody>
      </p:sp>
      <p:sp>
        <p:nvSpPr>
          <p:cNvPr id="119" name="Google Shape;119;p23"/>
          <p:cNvSpPr txBox="1">
            <a:spLocks noGrp="1"/>
          </p:cNvSpPr>
          <p:nvPr>
            <p:ph type="body" idx="1"/>
          </p:nvPr>
        </p:nvSpPr>
        <p:spPr>
          <a:xfrm>
            <a:off x="186250" y="863550"/>
            <a:ext cx="43161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2400">
                <a:solidFill>
                  <a:srgbClr val="FFFFFF"/>
                </a:solidFill>
              </a:rPr>
              <a:t>We know that the Moon has almost no atmosphere (layers of gases such as oxygen) and only about one-sixth of Earth’s gravity. This means there’s less force pulling you down to the ground. Therefore you would feel like you were almost able to float!</a:t>
            </a:r>
            <a:endParaRPr sz="2400">
              <a:solidFill>
                <a:srgbClr val="FFFFFF"/>
              </a:solidFill>
            </a:endParaRPr>
          </a:p>
        </p:txBody>
      </p:sp>
      <p:pic>
        <p:nvPicPr>
          <p:cNvPr id="120" name="Google Shape;120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54750" y="877400"/>
            <a:ext cx="4336851" cy="33821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24"/>
          <p:cNvSpPr txBox="1">
            <a:spLocks noGrp="1"/>
          </p:cNvSpPr>
          <p:nvPr>
            <p:ph type="title"/>
          </p:nvPr>
        </p:nvSpPr>
        <p:spPr>
          <a:xfrm>
            <a:off x="186250" y="15230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solidFill>
                  <a:srgbClr val="FFFFFF"/>
                </a:solidFill>
              </a:rPr>
              <a:t>What is it like on the moon?</a:t>
            </a:r>
            <a:endParaRPr b="1" u="sng">
              <a:solidFill>
                <a:srgbClr val="FFFFFF"/>
              </a:solidFill>
            </a:endParaRPr>
          </a:p>
        </p:txBody>
      </p:sp>
      <p:sp>
        <p:nvSpPr>
          <p:cNvPr id="126" name="Google Shape;126;p24"/>
          <p:cNvSpPr txBox="1">
            <a:spLocks noGrp="1"/>
          </p:cNvSpPr>
          <p:nvPr>
            <p:ph type="body" idx="1"/>
          </p:nvPr>
        </p:nvSpPr>
        <p:spPr>
          <a:xfrm>
            <a:off x="51950" y="863550"/>
            <a:ext cx="3865500" cy="406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FF"/>
                </a:solidFill>
              </a:rPr>
              <a:t>We even know that there is quite a bit of frozen water tucked away in craters near the Moon's poles.</a:t>
            </a:r>
            <a:endParaRPr sz="240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400">
                <a:solidFill>
                  <a:srgbClr val="FFFFFF"/>
                </a:solidFill>
              </a:rPr>
              <a:t>Use this link to explore the moon’s surface: </a:t>
            </a:r>
            <a:r>
              <a:rPr lang="en-GB" sz="2400" u="sng">
                <a:solidFill>
                  <a:schemeClr val="hlink"/>
                </a:solidFill>
                <a:hlinkClick r:id="rId4"/>
              </a:rPr>
              <a:t>https://spaceplace.nasa.gov/all-about-the-moon/en/</a:t>
            </a:r>
            <a:r>
              <a:rPr lang="en-GB" sz="2400">
                <a:solidFill>
                  <a:srgbClr val="FFFFFF"/>
                </a:solidFill>
              </a:rPr>
              <a:t> </a:t>
            </a:r>
            <a:endParaRPr sz="2400">
              <a:solidFill>
                <a:srgbClr val="FFFFFF"/>
              </a:solidFill>
            </a:endParaRPr>
          </a:p>
        </p:txBody>
      </p:sp>
      <p:pic>
        <p:nvPicPr>
          <p:cNvPr id="127" name="Google Shape;127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819650" y="1278074"/>
            <a:ext cx="5171949" cy="2909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5"/>
          <p:cNvSpPr txBox="1">
            <a:spLocks noGrp="1"/>
          </p:cNvSpPr>
          <p:nvPr>
            <p:ph type="title"/>
          </p:nvPr>
        </p:nvSpPr>
        <p:spPr>
          <a:xfrm>
            <a:off x="255925" y="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solidFill>
                  <a:srgbClr val="FFFFFF"/>
                </a:solidFill>
              </a:rPr>
              <a:t>Challenge: The Phases of the Moon</a:t>
            </a:r>
            <a:endParaRPr b="1" u="sng">
              <a:solidFill>
                <a:srgbClr val="FFFFFF"/>
              </a:solidFill>
            </a:endParaRPr>
          </a:p>
        </p:txBody>
      </p:sp>
      <p:sp>
        <p:nvSpPr>
          <p:cNvPr id="133" name="Google Shape;133;p25"/>
          <p:cNvSpPr txBox="1">
            <a:spLocks noGrp="1"/>
          </p:cNvSpPr>
          <p:nvPr>
            <p:ph type="body" idx="1"/>
          </p:nvPr>
        </p:nvSpPr>
        <p:spPr>
          <a:xfrm>
            <a:off x="41575" y="572700"/>
            <a:ext cx="3803100" cy="457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FFFFFF"/>
                </a:solidFill>
              </a:rPr>
              <a:t>Our Moon doesn't shine, it reflects the sun’s light. At different times in the month we see different parts of the moon lit up. These are called phases.</a:t>
            </a:r>
            <a:endParaRPr sz="160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FFFFFF"/>
                </a:solidFill>
              </a:rPr>
              <a:t>These eight phases are, in order, </a:t>
            </a:r>
            <a:r>
              <a:rPr lang="en-GB" sz="1600" b="1">
                <a:solidFill>
                  <a:srgbClr val="FFFFFF"/>
                </a:solidFill>
              </a:rPr>
              <a:t>new moon</a:t>
            </a:r>
            <a:r>
              <a:rPr lang="en-GB" sz="1600">
                <a:solidFill>
                  <a:srgbClr val="FFFFFF"/>
                </a:solidFill>
              </a:rPr>
              <a:t>, </a:t>
            </a:r>
            <a:r>
              <a:rPr lang="en-GB" sz="1600" b="1">
                <a:solidFill>
                  <a:srgbClr val="FFFFFF"/>
                </a:solidFill>
              </a:rPr>
              <a:t>waxing crescent</a:t>
            </a:r>
            <a:r>
              <a:rPr lang="en-GB" sz="1600">
                <a:solidFill>
                  <a:srgbClr val="FFFFFF"/>
                </a:solidFill>
              </a:rPr>
              <a:t>, </a:t>
            </a:r>
            <a:r>
              <a:rPr lang="en-GB" sz="1600" b="1">
                <a:solidFill>
                  <a:srgbClr val="FFFFFF"/>
                </a:solidFill>
              </a:rPr>
              <a:t>first quarter</a:t>
            </a:r>
            <a:r>
              <a:rPr lang="en-GB" sz="1600">
                <a:solidFill>
                  <a:srgbClr val="FFFFFF"/>
                </a:solidFill>
              </a:rPr>
              <a:t>, </a:t>
            </a:r>
            <a:r>
              <a:rPr lang="en-GB" sz="1600" b="1">
                <a:solidFill>
                  <a:srgbClr val="FFFFFF"/>
                </a:solidFill>
              </a:rPr>
              <a:t>waxing gibbous</a:t>
            </a:r>
            <a:r>
              <a:rPr lang="en-GB" sz="1600">
                <a:solidFill>
                  <a:srgbClr val="FFFFFF"/>
                </a:solidFill>
              </a:rPr>
              <a:t>, </a:t>
            </a:r>
            <a:r>
              <a:rPr lang="en-GB" sz="1600" b="1">
                <a:solidFill>
                  <a:srgbClr val="FFFFFF"/>
                </a:solidFill>
              </a:rPr>
              <a:t>full moon</a:t>
            </a:r>
            <a:r>
              <a:rPr lang="en-GB" sz="1600">
                <a:solidFill>
                  <a:srgbClr val="FFFFFF"/>
                </a:solidFill>
              </a:rPr>
              <a:t>, </a:t>
            </a:r>
            <a:r>
              <a:rPr lang="en-GB" sz="1600" b="1">
                <a:solidFill>
                  <a:srgbClr val="FFFFFF"/>
                </a:solidFill>
              </a:rPr>
              <a:t>waning gibbous</a:t>
            </a:r>
            <a:r>
              <a:rPr lang="en-GB" sz="1600">
                <a:solidFill>
                  <a:srgbClr val="FFFFFF"/>
                </a:solidFill>
              </a:rPr>
              <a:t>, </a:t>
            </a:r>
            <a:r>
              <a:rPr lang="en-GB" sz="1600" b="1">
                <a:solidFill>
                  <a:srgbClr val="FFFFFF"/>
                </a:solidFill>
              </a:rPr>
              <a:t>third quarter</a:t>
            </a:r>
            <a:r>
              <a:rPr lang="en-GB" sz="1600">
                <a:solidFill>
                  <a:srgbClr val="FFFFFF"/>
                </a:solidFill>
              </a:rPr>
              <a:t> and </a:t>
            </a:r>
            <a:r>
              <a:rPr lang="en-GB" sz="1600" b="1">
                <a:solidFill>
                  <a:srgbClr val="FFFFFF"/>
                </a:solidFill>
              </a:rPr>
              <a:t>waning crescent</a:t>
            </a:r>
            <a:r>
              <a:rPr lang="en-GB" sz="1600">
                <a:solidFill>
                  <a:srgbClr val="FFFFFF"/>
                </a:solidFill>
              </a:rPr>
              <a:t>. </a:t>
            </a:r>
            <a:endParaRPr sz="160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FFFFFF"/>
                </a:solidFill>
              </a:rPr>
              <a:t>The cycle repeats once a month (every 29.5 days).</a:t>
            </a:r>
            <a:endParaRPr sz="160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FFFFFF"/>
                </a:solidFill>
              </a:rPr>
              <a:t>Click here to check what the moon looks like each day: </a:t>
            </a:r>
            <a:r>
              <a:rPr lang="en-GB" sz="1600" u="sng">
                <a:solidFill>
                  <a:schemeClr val="hlink"/>
                </a:solidFill>
                <a:hlinkClick r:id="rId4"/>
              </a:rPr>
              <a:t>https://moonphases.co.uk</a:t>
            </a:r>
            <a:r>
              <a:rPr lang="en-GB" sz="1600">
                <a:solidFill>
                  <a:srgbClr val="FFFFFF"/>
                </a:solidFill>
              </a:rPr>
              <a:t> </a:t>
            </a:r>
            <a:endParaRPr sz="160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1600">
              <a:solidFill>
                <a:srgbClr val="FFFFFF"/>
              </a:solidFill>
            </a:endParaRPr>
          </a:p>
        </p:txBody>
      </p:sp>
      <p:pic>
        <p:nvPicPr>
          <p:cNvPr id="134" name="Google Shape;134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668425" y="675425"/>
            <a:ext cx="5323176" cy="3992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26"/>
          <p:cNvSpPr txBox="1">
            <a:spLocks noGrp="1"/>
          </p:cNvSpPr>
          <p:nvPr>
            <p:ph type="title"/>
          </p:nvPr>
        </p:nvSpPr>
        <p:spPr>
          <a:xfrm>
            <a:off x="255925" y="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solidFill>
                  <a:srgbClr val="FFFFFF"/>
                </a:solidFill>
              </a:rPr>
              <a:t>Challenge: Solar Eclipses</a:t>
            </a:r>
            <a:endParaRPr b="1" u="sng">
              <a:solidFill>
                <a:srgbClr val="FFFFFF"/>
              </a:solidFill>
            </a:endParaRPr>
          </a:p>
        </p:txBody>
      </p:sp>
      <p:sp>
        <p:nvSpPr>
          <p:cNvPr id="140" name="Google Shape;140;p26"/>
          <p:cNvSpPr txBox="1">
            <a:spLocks noGrp="1"/>
          </p:cNvSpPr>
          <p:nvPr>
            <p:ph type="body" idx="1"/>
          </p:nvPr>
        </p:nvSpPr>
        <p:spPr>
          <a:xfrm>
            <a:off x="102600" y="572700"/>
            <a:ext cx="3658800" cy="43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FF"/>
                </a:solidFill>
              </a:rPr>
              <a:t>A </a:t>
            </a:r>
            <a:r>
              <a:rPr lang="en-GB" sz="2400" b="1">
                <a:solidFill>
                  <a:srgbClr val="FFFFFF"/>
                </a:solidFill>
              </a:rPr>
              <a:t>solar eclipse</a:t>
            </a:r>
            <a:r>
              <a:rPr lang="en-GB" sz="2400">
                <a:solidFill>
                  <a:srgbClr val="FFFFFF"/>
                </a:solidFill>
              </a:rPr>
              <a:t> happens when, at just the right moment, the moon passes between the sun and Earth, blocking the sun’s light.</a:t>
            </a:r>
            <a:endParaRPr sz="240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FF"/>
                </a:solidFill>
              </a:rPr>
              <a:t>Want to know how an eclipse works?  Watch the video below:</a:t>
            </a:r>
            <a:endParaRPr sz="240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1600" u="sng">
                <a:solidFill>
                  <a:schemeClr val="hlink"/>
                </a:solidFill>
                <a:hlinkClick r:id="rId4"/>
              </a:rPr>
              <a:t>https://youtu.be/nBN3jheTBG0</a:t>
            </a:r>
            <a:r>
              <a:rPr lang="en-GB" sz="1600">
                <a:solidFill>
                  <a:srgbClr val="FFFFFF"/>
                </a:solidFill>
              </a:rPr>
              <a:t> </a:t>
            </a:r>
            <a:endParaRPr sz="1600">
              <a:solidFill>
                <a:srgbClr val="FFFFFF"/>
              </a:solidFill>
            </a:endParaRPr>
          </a:p>
        </p:txBody>
      </p:sp>
      <p:pic>
        <p:nvPicPr>
          <p:cNvPr id="141" name="Google Shape;141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913800" y="725100"/>
            <a:ext cx="5077799" cy="38125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7"/>
          <p:cNvSpPr txBox="1">
            <a:spLocks noGrp="1"/>
          </p:cNvSpPr>
          <p:nvPr>
            <p:ph type="title"/>
          </p:nvPr>
        </p:nvSpPr>
        <p:spPr>
          <a:xfrm>
            <a:off x="3034150" y="644225"/>
            <a:ext cx="53787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solidFill>
                  <a:srgbClr val="FFFFFF"/>
                </a:solidFill>
              </a:rPr>
              <a:t>NASA Games</a:t>
            </a:r>
            <a:endParaRPr b="1" u="sng">
              <a:solidFill>
                <a:srgbClr val="FFFFFF"/>
              </a:solidFill>
            </a:endParaRPr>
          </a:p>
        </p:txBody>
      </p:sp>
      <p:sp>
        <p:nvSpPr>
          <p:cNvPr id="147" name="Google Shape;147;p27"/>
          <p:cNvSpPr txBox="1">
            <a:spLocks noGrp="1"/>
          </p:cNvSpPr>
          <p:nvPr>
            <p:ph type="body" idx="1"/>
          </p:nvPr>
        </p:nvSpPr>
        <p:spPr>
          <a:xfrm>
            <a:off x="2742600" y="1641775"/>
            <a:ext cx="3658800" cy="334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FF"/>
                </a:solidFill>
              </a:rPr>
              <a:t>Follow the link below to find some space-related online games to play!</a:t>
            </a:r>
            <a:endParaRPr sz="240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400" u="sng">
                <a:solidFill>
                  <a:schemeClr val="hlink"/>
                </a:solidFill>
                <a:hlinkClick r:id="rId4"/>
              </a:rPr>
              <a:t>https://spaceplace.nasa.gov/menu/play/</a:t>
            </a:r>
            <a:r>
              <a:rPr lang="en-GB" sz="2400">
                <a:solidFill>
                  <a:srgbClr val="FFFFFF"/>
                </a:solidFill>
              </a:rPr>
              <a:t> </a:t>
            </a:r>
            <a:endParaRPr sz="24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705</Words>
  <Application>Microsoft Macintosh PowerPoint</Application>
  <PresentationFormat>On-screen Show (16:9)</PresentationFormat>
  <Paragraphs>56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Simple Light</vt:lpstr>
      <vt:lpstr>To know the features of the moon and how astronauts travelled there.</vt:lpstr>
      <vt:lpstr>Starter : Look at the moon. What 3D shape is it?</vt:lpstr>
      <vt:lpstr>The Moon</vt:lpstr>
      <vt:lpstr>PowerPoint Presentation</vt:lpstr>
      <vt:lpstr>PowerPoint Presentation</vt:lpstr>
      <vt:lpstr>PowerPoint Presentation</vt:lpstr>
      <vt:lpstr>PowerPoint Presentation</vt:lpstr>
      <vt:lpstr>How do astronauts travel to the moon?</vt:lpstr>
      <vt:lpstr>What is it like on the moon?</vt:lpstr>
      <vt:lpstr>What is it like on the moon?</vt:lpstr>
      <vt:lpstr>What is it like on the moon?</vt:lpstr>
      <vt:lpstr>What is it like on the moon?</vt:lpstr>
      <vt:lpstr>Challenge: The Phases of the Moon</vt:lpstr>
      <vt:lpstr>Challenge: Solar Eclipses</vt:lpstr>
      <vt:lpstr>NASA Games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 know the features of the moon and how astronauts travelled there.</dc:title>
  <cp:lastModifiedBy>Microsoft Office User</cp:lastModifiedBy>
  <cp:revision>1</cp:revision>
  <dcterms:modified xsi:type="dcterms:W3CDTF">2020-03-25T15:46:40Z</dcterms:modified>
</cp:coreProperties>
</file>