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64" r:id="rId2"/>
    <p:sldId id="272" r:id="rId3"/>
    <p:sldId id="273" r:id="rId4"/>
    <p:sldId id="274" r:id="rId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Twinkl" pitchFamily="2" charset="77"/>
      <p:regular r:id="rId12"/>
      <p:bold r:id="rId13"/>
    </p:embeddedFont>
    <p:embeddedFont>
      <p:font typeface="Twinkl SemiBold"/>
      <p:bold r:id="rId1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5F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59"/>
  </p:normalViewPr>
  <p:slideViewPr>
    <p:cSldViewPr snapToGrid="0">
      <p:cViewPr varScale="1">
        <p:scale>
          <a:sx n="110" d="100"/>
          <a:sy n="110" d="100"/>
        </p:scale>
        <p:origin x="480" y="1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12" Type="http://schemas.openxmlformats.org/officeDocument/2006/relationships/font" Target="fonts/font5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Header Placeholder 1"/>
          <p:cNvSpPr txBox="1">
            <a:spLocks noGrp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195" name="Date Placeholder 2"/>
          <p:cNvSpPr txBox="1">
            <a:spLocks noGrp="1"/>
          </p:cNvSpPr>
          <p:nvPr>
            <p:ph type="dt" sz="quarter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807E4686-8F7E-4A4D-B03A-92CE1B431D78}" type="datetime1">
              <a:rPr lang="en-GB" altLang="en-US"/>
              <a:pPr>
                <a:defRPr/>
              </a:pPr>
              <a:t>09/04/2020</a:t>
            </a:fld>
            <a:endParaRPr lang="en-GB" altLang="en-US"/>
          </a:p>
        </p:txBody>
      </p:sp>
      <p:sp>
        <p:nvSpPr>
          <p:cNvPr id="8196" name="Footer Placeholder 3"/>
          <p:cNvSpPr txBox="1">
            <a:spLocks noGrp="1"/>
          </p:cNvSpPr>
          <p:nvPr>
            <p:ph type="ftr" sz="quarter" idx="2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197" name="Slide Number Placeholder 4"/>
          <p:cNvSpPr txBox="1">
            <a:spLocks noGrp="1"/>
          </p:cNvSpPr>
          <p:nvPr>
            <p:ph type="sldNum" sz="quarter" idx="3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6533E9A5-EEF7-46E9-82DD-329C4F52C37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761200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Date Placeholder 2"/>
          <p:cNvSpPr txBox="1"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1B15CECF-013C-4502-9219-85D1BCA58B94}" type="datetime1">
              <a:rPr lang="en-US"/>
              <a:pPr>
                <a:defRPr/>
              </a:pPr>
              <a:t>4/9/20</a:t>
            </a:fld>
            <a:endParaRPr/>
          </a:p>
        </p:txBody>
      </p:sp>
      <p:sp>
        <p:nvSpPr>
          <p:cNvPr id="7172" name="Slide Image Placeholder 3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371600" y="1143000"/>
            <a:ext cx="4114800" cy="3086100"/>
          </a:xfrm>
          <a:prstGeom prst="rect">
            <a:avLst/>
          </a:prstGeom>
          <a:noFill/>
          <a:ln w="12701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" name="Notes Placeholder 4"/>
          <p:cNvSpPr txBox="1"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B6F054B9-F484-46A8-875F-D7A88DE33119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391463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1pPr>
    <a:lvl2pPr marL="457200" lvl="1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2pPr>
    <a:lvl3pPr marL="914400" lvl="2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3pPr>
    <a:lvl4pPr marL="1371600" lvl="3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4pPr>
    <a:lvl5pPr marL="1828800" lvl="4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32191015"/>
      </p:ext>
    </p:extLst>
  </p:cSld>
  <p:clrMapOvr>
    <a:masterClrMapping/>
  </p:clrMapOvr>
  <p:transition spd="slow"/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/>
          <p:cNvSpPr/>
          <p:nvPr/>
        </p:nvSpPr>
        <p:spPr>
          <a:xfrm>
            <a:off x="457200" y="438150"/>
            <a:ext cx="8220075" cy="5957888"/>
          </a:xfrm>
          <a:custGeom>
            <a:avLst>
              <a:gd name="f0" fmla="val 572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>
              <a:alpha val="90000"/>
            </a:srgbClr>
          </a:solidFill>
          <a:ln w="25402" cap="rnd">
            <a:solidFill>
              <a:srgbClr val="FFFFFF"/>
            </a:solidFill>
            <a:prstDash val="solid"/>
            <a:miter/>
          </a:ln>
        </p:spPr>
        <p:txBody>
          <a:bodyPr anchor="ctr" anchorCtr="1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350" kern="0">
                <a:solidFill>
                  <a:srgbClr val="FFFFFF"/>
                </a:solidFill>
                <a:latin typeface="Twinkl" pitchFamily="50"/>
              </a:rPr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24210594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7"/>
          <p:cNvSpPr/>
          <p:nvPr/>
        </p:nvSpPr>
        <p:spPr>
          <a:xfrm>
            <a:off x="503238" y="2332038"/>
            <a:ext cx="8137525" cy="2193925"/>
          </a:xfrm>
          <a:custGeom>
            <a:avLst>
              <a:gd name="f0" fmla="val 1384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9E7"/>
          </a:solidFill>
          <a:ln w="25402" cap="rnd">
            <a:solidFill>
              <a:srgbClr val="FEFBDA"/>
            </a:solidFill>
            <a:prstDash val="solid"/>
            <a:miter/>
          </a:ln>
        </p:spPr>
        <p:txBody>
          <a:bodyPr anchor="ctr" anchorCtr="1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350" kern="0">
                <a:solidFill>
                  <a:srgbClr val="FFFFFF"/>
                </a:solidFill>
                <a:latin typeface="Twinkl" pitchFamily="50"/>
              </a:rPr>
              <a:t> </a:t>
            </a:r>
          </a:p>
        </p:txBody>
      </p:sp>
      <p:sp>
        <p:nvSpPr>
          <p:cNvPr id="5" name="Title 1"/>
          <p:cNvSpPr txBox="1">
            <a:spLocks noChangeArrowheads="1"/>
          </p:cNvSpPr>
          <p:nvPr/>
        </p:nvSpPr>
        <p:spPr bwMode="auto">
          <a:xfrm>
            <a:off x="628650" y="2554288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defRPr/>
            </a:pPr>
            <a:r>
              <a:rPr lang="en-US" altLang="en-US" sz="3600" b="1">
                <a:solidFill>
                  <a:srgbClr val="1C1C1C"/>
                </a:solidFill>
                <a:latin typeface="Twinkl" pitchFamily="2" charset="0"/>
              </a:rPr>
              <a:t>Aim</a:t>
            </a:r>
          </a:p>
        </p:txBody>
      </p:sp>
      <p:sp>
        <p:nvSpPr>
          <p:cNvPr id="4" name="Content Placeholder 15"/>
          <p:cNvSpPr txBox="1">
            <a:spLocks noGrp="1"/>
          </p:cNvSpPr>
          <p:nvPr>
            <p:ph idx="4294967295"/>
          </p:nvPr>
        </p:nvSpPr>
        <p:spPr>
          <a:xfrm>
            <a:off x="628650" y="2947486"/>
            <a:ext cx="7886700" cy="1409703"/>
          </a:xfrm>
        </p:spPr>
        <p:txBody>
          <a:bodyPr/>
          <a:lstStyle>
            <a:lvl1pPr>
              <a:lnSpc>
                <a:spcPct val="80000"/>
              </a:lnSpc>
              <a:defRPr sz="17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98628791"/>
      </p:ext>
    </p:extLst>
  </p:cSld>
  <p:clrMapOvr>
    <a:masterClrMapping/>
  </p:clrMapOvr>
  <p:transition spd="slow"/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4"/>
          <p:cNvSpPr/>
          <p:nvPr/>
        </p:nvSpPr>
        <p:spPr>
          <a:xfrm>
            <a:off x="457200" y="438150"/>
            <a:ext cx="8220075" cy="5957888"/>
          </a:xfrm>
          <a:custGeom>
            <a:avLst>
              <a:gd name="f0" fmla="val 572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>
              <a:alpha val="90000"/>
            </a:srgbClr>
          </a:solidFill>
          <a:ln w="25402" cap="rnd">
            <a:solidFill>
              <a:srgbClr val="FFFFFF"/>
            </a:solidFill>
            <a:prstDash val="solid"/>
            <a:miter/>
          </a:ln>
        </p:spPr>
        <p:txBody>
          <a:bodyPr anchor="ctr" anchorCtr="1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350" kern="0">
                <a:solidFill>
                  <a:srgbClr val="FFFFFF"/>
                </a:solidFill>
                <a:latin typeface="Twinkl" pitchFamily="50"/>
              </a:rPr>
              <a:t> </a:t>
            </a:r>
          </a:p>
        </p:txBody>
      </p:sp>
      <p:sp>
        <p:nvSpPr>
          <p:cNvPr id="3" name="Title 5"/>
          <p:cNvSpPr txBox="1">
            <a:spLocks noGrp="1"/>
          </p:cNvSpPr>
          <p:nvPr>
            <p:ph type="title"/>
          </p:nvPr>
        </p:nvSpPr>
        <p:spPr>
          <a:xfrm>
            <a:off x="457200" y="478898"/>
            <a:ext cx="8220071" cy="994309"/>
          </a:xfrm>
        </p:spPr>
        <p:txBody>
          <a:bodyPr>
            <a:noAutofit/>
          </a:bodyPr>
          <a:lstStyle>
            <a:lvl1pPr>
              <a:defRPr>
                <a:latin typeface="Twinkl SemiBold" pitchFamily="2"/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344409"/>
      </p:ext>
    </p:extLst>
  </p:cSld>
  <p:clrMapOvr>
    <a:masterClrMapping/>
  </p:clrMapOvr>
  <p:transition spd="slow"/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4267483"/>
      </p:ext>
    </p:extLst>
  </p:cSld>
  <p:clrMapOvr>
    <a:masterClrMapping/>
  </p:clrMapOvr>
  <p:transition spd="slow"/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 txBox="1">
            <a:spLocks noGrp="1"/>
          </p:cNvSpPr>
          <p:nvPr>
            <p:ph type="title"/>
          </p:nvPr>
        </p:nvSpPr>
        <p:spPr bwMode="auto">
          <a:xfrm>
            <a:off x="488950" y="695325"/>
            <a:ext cx="8164513" cy="115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251999" tIns="251999" rIns="251999" bIns="251999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 txBox="1">
            <a:spLocks noGrp="1"/>
          </p:cNvSpPr>
          <p:nvPr>
            <p:ph type="body" idx="1"/>
          </p:nvPr>
        </p:nvSpPr>
        <p:spPr bwMode="auto">
          <a:xfrm>
            <a:off x="488950" y="1957388"/>
            <a:ext cx="8164513" cy="438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251999" tIns="251999" rIns="251999" bIns="25199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</p:sldLayoutIdLst>
  <p:transition spd="slow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lang="en-US" sz="4000" b="1" kern="1200">
          <a:solidFill>
            <a:srgbClr val="1C1C1C"/>
          </a:solidFill>
          <a:latin typeface="Twinkl" pitchFamily="5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kern="1200">
          <a:solidFill>
            <a:srgbClr val="1C1C1C"/>
          </a:solidFill>
          <a:latin typeface="Twinkl" pitchFamily="50"/>
          <a:ea typeface="Sassoon Infant Rg" pitchFamily="50"/>
          <a:cs typeface="Sassoon Infant Rg" panose="02000503030000020003" pitchFamily="50" charset="0"/>
        </a:defRPr>
      </a:lvl1pPr>
      <a:lvl2pPr marL="685800" lvl="1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1600" kern="1200">
          <a:solidFill>
            <a:srgbClr val="1C1C1C"/>
          </a:solidFill>
          <a:latin typeface="Twinkl" pitchFamily="50"/>
          <a:ea typeface="Sassoon Infant Rg" pitchFamily="50"/>
          <a:cs typeface="Sassoon Infant Rg" panose="02000503030000020003" pitchFamily="50" charset="0"/>
        </a:defRPr>
      </a:lvl2pPr>
      <a:lvl3pPr marL="1143000" lvl="2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1400" kern="1200">
          <a:solidFill>
            <a:srgbClr val="1C1C1C"/>
          </a:solidFill>
          <a:latin typeface="Twinkl" pitchFamily="50"/>
          <a:ea typeface="Sassoon Infant Rg" pitchFamily="50"/>
          <a:cs typeface="Sassoon Infant Rg" panose="02000503030000020003" pitchFamily="50" charset="0"/>
        </a:defRPr>
      </a:lvl3pPr>
      <a:lvl4pPr marL="1600200" lvl="3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1400" kern="1200">
          <a:solidFill>
            <a:srgbClr val="1C1C1C"/>
          </a:solidFill>
          <a:latin typeface="Twinkl" pitchFamily="50"/>
          <a:ea typeface="Sassoon Infant Rg" pitchFamily="50"/>
          <a:cs typeface="Sassoon Infant Rg" panose="02000503030000020003" pitchFamily="50" charset="0"/>
        </a:defRPr>
      </a:lvl4pPr>
      <a:lvl5pPr marL="2057400" lvl="4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1400" kern="1200">
          <a:solidFill>
            <a:srgbClr val="1C1C1C"/>
          </a:solidFill>
          <a:latin typeface="Twinkl" pitchFamily="50"/>
          <a:ea typeface="Sassoon Infant Rg" pitchFamily="5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Oval 7"/>
          <p:cNvSpPr>
            <a:spLocks/>
          </p:cNvSpPr>
          <p:nvPr/>
        </p:nvSpPr>
        <p:spPr bwMode="auto">
          <a:xfrm>
            <a:off x="420748" y="154782"/>
            <a:ext cx="892175" cy="892175"/>
          </a:xfrm>
          <a:custGeom>
            <a:avLst/>
            <a:gdLst>
              <a:gd name="T0" fmla="*/ 446094 w 892170"/>
              <a:gd name="T1" fmla="*/ 0 h 892170"/>
              <a:gd name="T2" fmla="*/ 892185 w 892170"/>
              <a:gd name="T3" fmla="*/ 446094 h 892170"/>
              <a:gd name="T4" fmla="*/ 446094 w 892170"/>
              <a:gd name="T5" fmla="*/ 892185 h 892170"/>
              <a:gd name="T6" fmla="*/ 0 w 892170"/>
              <a:gd name="T7" fmla="*/ 446094 h 892170"/>
              <a:gd name="T8" fmla="*/ 130658 w 892170"/>
              <a:gd name="T9" fmla="*/ 130658 h 892170"/>
              <a:gd name="T10" fmla="*/ 130658 w 892170"/>
              <a:gd name="T11" fmla="*/ 761527 h 892170"/>
              <a:gd name="T12" fmla="*/ 761527 w 892170"/>
              <a:gd name="T13" fmla="*/ 761527 h 892170"/>
              <a:gd name="T14" fmla="*/ 761527 w 892170"/>
              <a:gd name="T15" fmla="*/ 130658 h 892170"/>
              <a:gd name="T16" fmla="*/ 17694720 60000 65536"/>
              <a:gd name="T17" fmla="*/ 0 60000 65536"/>
              <a:gd name="T18" fmla="*/ 5898240 60000 65536"/>
              <a:gd name="T19" fmla="*/ 11796480 60000 65536"/>
              <a:gd name="T20" fmla="*/ 17694720 60000 65536"/>
              <a:gd name="T21" fmla="*/ 5898240 60000 65536"/>
              <a:gd name="T22" fmla="*/ 5898240 60000 65536"/>
              <a:gd name="T23" fmla="*/ 17694720 60000 65536"/>
              <a:gd name="T24" fmla="*/ 130655 w 892170"/>
              <a:gd name="T25" fmla="*/ 130655 h 892170"/>
              <a:gd name="T26" fmla="*/ 761515 w 892170"/>
              <a:gd name="T27" fmla="*/ 761515 h 89217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892170" h="892170">
                <a:moveTo>
                  <a:pt x="0" y="446085"/>
                </a:moveTo>
                <a:lnTo>
                  <a:pt x="0" y="446085"/>
                </a:lnTo>
                <a:cubicBezTo>
                  <a:pt x="0" y="692450"/>
                  <a:pt x="199719" y="892170"/>
                  <a:pt x="446085" y="892170"/>
                </a:cubicBezTo>
                <a:cubicBezTo>
                  <a:pt x="692450" y="892170"/>
                  <a:pt x="892170" y="692450"/>
                  <a:pt x="892170" y="446085"/>
                </a:cubicBezTo>
                <a:cubicBezTo>
                  <a:pt x="892170" y="199719"/>
                  <a:pt x="692450" y="0"/>
                  <a:pt x="446085" y="0"/>
                </a:cubicBezTo>
                <a:cubicBezTo>
                  <a:pt x="199719" y="0"/>
                  <a:pt x="0" y="199719"/>
                  <a:pt x="0" y="446085"/>
                </a:cubicBezTo>
                <a:close/>
              </a:path>
            </a:pathLst>
          </a:cu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/>
          <a:p>
            <a:endParaRPr lang="en-GB"/>
          </a:p>
        </p:txBody>
      </p:sp>
      <p:sp>
        <p:nvSpPr>
          <p:cNvPr id="10243" name="Rectangle 2"/>
          <p:cNvSpPr>
            <a:spLocks noChangeArrowheads="1"/>
          </p:cNvSpPr>
          <p:nvPr/>
        </p:nvSpPr>
        <p:spPr bwMode="auto">
          <a:xfrm>
            <a:off x="548812" y="1266220"/>
            <a:ext cx="3932097" cy="1470820"/>
          </a:xfrm>
          <a:prstGeom prst="rect">
            <a:avLst/>
          </a:pr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en-GB" altLang="en-US">
              <a:solidFill>
                <a:srgbClr val="93CCB9"/>
              </a:solidFill>
            </a:endParaRPr>
          </a:p>
        </p:txBody>
      </p:sp>
      <p:sp>
        <p:nvSpPr>
          <p:cNvPr id="10244" name="Title 20"/>
          <p:cNvSpPr txBox="1">
            <a:spLocks noGrp="1"/>
          </p:cNvSpPr>
          <p:nvPr>
            <p:ph type="title"/>
          </p:nvPr>
        </p:nvSpPr>
        <p:spPr>
          <a:xfrm>
            <a:off x="1099293" y="238524"/>
            <a:ext cx="3621088" cy="585787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latin typeface="Twinkl SemiBold" pitchFamily="2" charset="0"/>
              </a:rPr>
              <a:t>Statements</a:t>
            </a:r>
          </a:p>
        </p:txBody>
      </p:sp>
      <p:sp>
        <p:nvSpPr>
          <p:cNvPr id="10245" name="Rectangle 4"/>
          <p:cNvSpPr>
            <a:spLocks noChangeArrowheads="1"/>
          </p:cNvSpPr>
          <p:nvPr/>
        </p:nvSpPr>
        <p:spPr bwMode="auto">
          <a:xfrm>
            <a:off x="652985" y="1544583"/>
            <a:ext cx="3723753" cy="699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1999" rIns="0" bIns="71999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2000" dirty="0">
                <a:solidFill>
                  <a:srgbClr val="FFFFFF"/>
                </a:solidFill>
              </a:rPr>
              <a:t>Statements are sentences which tell you a fact, opinion or idea.</a:t>
            </a:r>
            <a:endParaRPr lang="en-GB" altLang="en-US" dirty="0"/>
          </a:p>
        </p:txBody>
      </p:sp>
      <p:sp>
        <p:nvSpPr>
          <p:cNvPr id="10246" name="Rectangle 5"/>
          <p:cNvSpPr>
            <a:spLocks noChangeArrowheads="1"/>
          </p:cNvSpPr>
          <p:nvPr/>
        </p:nvSpPr>
        <p:spPr bwMode="auto">
          <a:xfrm>
            <a:off x="5014852" y="1544583"/>
            <a:ext cx="3621088" cy="96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7999" tIns="107999" rIns="107999" bIns="107999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i="1" dirty="0"/>
              <a:t>Example: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dirty="0"/>
              <a:t>A rainbow has 7 colours. 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dirty="0"/>
              <a:t>They are beautiful to look at. </a:t>
            </a:r>
          </a:p>
        </p:txBody>
      </p:sp>
      <p:sp>
        <p:nvSpPr>
          <p:cNvPr id="10247" name="TextBox 5"/>
          <p:cNvSpPr txBox="1">
            <a:spLocks noChangeArrowheads="1"/>
          </p:cNvSpPr>
          <p:nvPr/>
        </p:nvSpPr>
        <p:spPr bwMode="auto">
          <a:xfrm>
            <a:off x="508060" y="320675"/>
            <a:ext cx="717550" cy="585788"/>
          </a:xfrm>
          <a:prstGeom prst="rect">
            <a:avLst/>
          </a:pr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Ctr="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200" b="1">
                <a:solidFill>
                  <a:srgbClr val="FFFFFF"/>
                </a:solidFill>
              </a:rPr>
              <a:t>1</a:t>
            </a:r>
          </a:p>
        </p:txBody>
      </p:sp>
      <p:pic>
        <p:nvPicPr>
          <p:cNvPr id="10248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5335" y="154782"/>
            <a:ext cx="2218665" cy="1296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7">
            <a:extLst>
              <a:ext uri="{FF2B5EF4-FFF2-40B4-BE49-F238E27FC236}">
                <a16:creationId xmlns:a16="http://schemas.microsoft.com/office/drawing/2014/main" id="{D8A445EF-9998-444A-B834-D0F9FB0F1F57}"/>
              </a:ext>
            </a:extLst>
          </p:cNvPr>
          <p:cNvSpPr>
            <a:spLocks/>
          </p:cNvSpPr>
          <p:nvPr/>
        </p:nvSpPr>
        <p:spPr bwMode="auto">
          <a:xfrm>
            <a:off x="-1838224" y="1475480"/>
            <a:ext cx="282415" cy="415907"/>
          </a:xfrm>
          <a:custGeom>
            <a:avLst/>
            <a:gdLst>
              <a:gd name="T0" fmla="*/ 446094 w 892170"/>
              <a:gd name="T1" fmla="*/ 0 h 892170"/>
              <a:gd name="T2" fmla="*/ 892185 w 892170"/>
              <a:gd name="T3" fmla="*/ 446094 h 892170"/>
              <a:gd name="T4" fmla="*/ 446094 w 892170"/>
              <a:gd name="T5" fmla="*/ 892185 h 892170"/>
              <a:gd name="T6" fmla="*/ 0 w 892170"/>
              <a:gd name="T7" fmla="*/ 446094 h 892170"/>
              <a:gd name="T8" fmla="*/ 130658 w 892170"/>
              <a:gd name="T9" fmla="*/ 130658 h 892170"/>
              <a:gd name="T10" fmla="*/ 130658 w 892170"/>
              <a:gd name="T11" fmla="*/ 761527 h 892170"/>
              <a:gd name="T12" fmla="*/ 761527 w 892170"/>
              <a:gd name="T13" fmla="*/ 761527 h 892170"/>
              <a:gd name="T14" fmla="*/ 761527 w 892170"/>
              <a:gd name="T15" fmla="*/ 130658 h 892170"/>
              <a:gd name="T16" fmla="*/ 17694720 60000 65536"/>
              <a:gd name="T17" fmla="*/ 0 60000 65536"/>
              <a:gd name="T18" fmla="*/ 5898240 60000 65536"/>
              <a:gd name="T19" fmla="*/ 11796480 60000 65536"/>
              <a:gd name="T20" fmla="*/ 17694720 60000 65536"/>
              <a:gd name="T21" fmla="*/ 5898240 60000 65536"/>
              <a:gd name="T22" fmla="*/ 5898240 60000 65536"/>
              <a:gd name="T23" fmla="*/ 17694720 60000 65536"/>
              <a:gd name="T24" fmla="*/ 130655 w 892170"/>
              <a:gd name="T25" fmla="*/ 130655 h 892170"/>
              <a:gd name="T26" fmla="*/ 761515 w 892170"/>
              <a:gd name="T27" fmla="*/ 761515 h 89217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892170" h="892170">
                <a:moveTo>
                  <a:pt x="0" y="446085"/>
                </a:moveTo>
                <a:lnTo>
                  <a:pt x="0" y="446085"/>
                </a:lnTo>
                <a:cubicBezTo>
                  <a:pt x="0" y="692450"/>
                  <a:pt x="199719" y="892170"/>
                  <a:pt x="446085" y="892170"/>
                </a:cubicBezTo>
                <a:cubicBezTo>
                  <a:pt x="692450" y="892170"/>
                  <a:pt x="892170" y="692450"/>
                  <a:pt x="892170" y="446085"/>
                </a:cubicBezTo>
                <a:cubicBezTo>
                  <a:pt x="892170" y="199719"/>
                  <a:pt x="692450" y="0"/>
                  <a:pt x="446085" y="0"/>
                </a:cubicBezTo>
                <a:cubicBezTo>
                  <a:pt x="199719" y="0"/>
                  <a:pt x="0" y="199719"/>
                  <a:pt x="0" y="446085"/>
                </a:cubicBezTo>
                <a:close/>
              </a:path>
            </a:pathLst>
          </a:cu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/>
          <a:p>
            <a:endParaRPr lang="en-GB"/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264B71DD-8F3E-E040-8C68-09FCC3A38D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0748" y="4700915"/>
            <a:ext cx="4019409" cy="1836410"/>
          </a:xfrm>
          <a:prstGeom prst="rect">
            <a:avLst/>
          </a:pr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en-GB" altLang="en-US">
              <a:solidFill>
                <a:srgbClr val="93CCB9"/>
              </a:solidFill>
            </a:endParaRPr>
          </a:p>
        </p:txBody>
      </p:sp>
      <p:sp>
        <p:nvSpPr>
          <p:cNvPr id="11" name="Rectangle 4">
            <a:extLst>
              <a:ext uri="{FF2B5EF4-FFF2-40B4-BE49-F238E27FC236}">
                <a16:creationId xmlns:a16="http://schemas.microsoft.com/office/drawing/2014/main" id="{90888241-5069-374B-9B88-A3F5394536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8060" y="4992420"/>
            <a:ext cx="3716698" cy="125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1999" rIns="0" bIns="71999" anchorCtr="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2000" dirty="0">
                <a:solidFill>
                  <a:srgbClr val="FFFFFF"/>
                </a:solidFill>
              </a:rPr>
              <a:t>Questions are sentences that ask you something. </a:t>
            </a:r>
          </a:p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2000" dirty="0">
                <a:solidFill>
                  <a:srgbClr val="FFFFFF"/>
                </a:solidFill>
              </a:rPr>
              <a:t>They usually end with a question mark.</a:t>
            </a:r>
          </a:p>
        </p:txBody>
      </p:sp>
      <p:sp>
        <p:nvSpPr>
          <p:cNvPr id="12" name="Rectangle 5">
            <a:extLst>
              <a:ext uri="{FF2B5EF4-FFF2-40B4-BE49-F238E27FC236}">
                <a16:creationId xmlns:a16="http://schemas.microsoft.com/office/drawing/2014/main" id="{531BBED7-016F-D64E-B81B-718913143C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14852" y="4552506"/>
            <a:ext cx="3191599" cy="966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7999" tIns="107999" rIns="107999" bIns="107999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i="1" dirty="0"/>
              <a:t>Example: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dirty="0"/>
              <a:t>What did you have for dinner?</a:t>
            </a:r>
          </a:p>
        </p:txBody>
      </p:sp>
      <p:sp>
        <p:nvSpPr>
          <p:cNvPr id="13" name="TextBox 5">
            <a:extLst>
              <a:ext uri="{FF2B5EF4-FFF2-40B4-BE49-F238E27FC236}">
                <a16:creationId xmlns:a16="http://schemas.microsoft.com/office/drawing/2014/main" id="{3887CBCE-8961-5649-B525-425B53B2A8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870260" y="1465909"/>
            <a:ext cx="227138" cy="584775"/>
          </a:xfrm>
          <a:prstGeom prst="rect">
            <a:avLst/>
          </a:pr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Ctr="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200" b="1">
                <a:solidFill>
                  <a:srgbClr val="FFFFFF"/>
                </a:solidFill>
              </a:rPr>
              <a:t>2</a:t>
            </a:r>
          </a:p>
        </p:txBody>
      </p:sp>
      <p:pic>
        <p:nvPicPr>
          <p:cNvPr id="14" name="Picture 3">
            <a:extLst>
              <a:ext uri="{FF2B5EF4-FFF2-40B4-BE49-F238E27FC236}">
                <a16:creationId xmlns:a16="http://schemas.microsoft.com/office/drawing/2014/main" id="{9787E967-AE2E-8F42-B030-FCBEBC865E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3997" y="5179459"/>
            <a:ext cx="2155020" cy="15237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Oval 7">
            <a:extLst>
              <a:ext uri="{FF2B5EF4-FFF2-40B4-BE49-F238E27FC236}">
                <a16:creationId xmlns:a16="http://schemas.microsoft.com/office/drawing/2014/main" id="{7F6C055A-10A7-8C48-B81F-48207B77E08C}"/>
              </a:ext>
            </a:extLst>
          </p:cNvPr>
          <p:cNvSpPr>
            <a:spLocks/>
          </p:cNvSpPr>
          <p:nvPr/>
        </p:nvSpPr>
        <p:spPr bwMode="auto">
          <a:xfrm>
            <a:off x="548812" y="3674873"/>
            <a:ext cx="892175" cy="892175"/>
          </a:xfrm>
          <a:custGeom>
            <a:avLst/>
            <a:gdLst>
              <a:gd name="T0" fmla="*/ 446094 w 892170"/>
              <a:gd name="T1" fmla="*/ 0 h 892170"/>
              <a:gd name="T2" fmla="*/ 892185 w 892170"/>
              <a:gd name="T3" fmla="*/ 446094 h 892170"/>
              <a:gd name="T4" fmla="*/ 446094 w 892170"/>
              <a:gd name="T5" fmla="*/ 892185 h 892170"/>
              <a:gd name="T6" fmla="*/ 0 w 892170"/>
              <a:gd name="T7" fmla="*/ 446094 h 892170"/>
              <a:gd name="T8" fmla="*/ 130658 w 892170"/>
              <a:gd name="T9" fmla="*/ 130658 h 892170"/>
              <a:gd name="T10" fmla="*/ 130658 w 892170"/>
              <a:gd name="T11" fmla="*/ 761527 h 892170"/>
              <a:gd name="T12" fmla="*/ 761527 w 892170"/>
              <a:gd name="T13" fmla="*/ 761527 h 892170"/>
              <a:gd name="T14" fmla="*/ 761527 w 892170"/>
              <a:gd name="T15" fmla="*/ 130658 h 892170"/>
              <a:gd name="T16" fmla="*/ 17694720 60000 65536"/>
              <a:gd name="T17" fmla="*/ 0 60000 65536"/>
              <a:gd name="T18" fmla="*/ 5898240 60000 65536"/>
              <a:gd name="T19" fmla="*/ 11796480 60000 65536"/>
              <a:gd name="T20" fmla="*/ 17694720 60000 65536"/>
              <a:gd name="T21" fmla="*/ 5898240 60000 65536"/>
              <a:gd name="T22" fmla="*/ 5898240 60000 65536"/>
              <a:gd name="T23" fmla="*/ 17694720 60000 65536"/>
              <a:gd name="T24" fmla="*/ 130655 w 892170"/>
              <a:gd name="T25" fmla="*/ 130655 h 892170"/>
              <a:gd name="T26" fmla="*/ 761515 w 892170"/>
              <a:gd name="T27" fmla="*/ 761515 h 89217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892170" h="892170">
                <a:moveTo>
                  <a:pt x="0" y="446085"/>
                </a:moveTo>
                <a:lnTo>
                  <a:pt x="0" y="446085"/>
                </a:lnTo>
                <a:cubicBezTo>
                  <a:pt x="0" y="692450"/>
                  <a:pt x="199719" y="892170"/>
                  <a:pt x="446085" y="892170"/>
                </a:cubicBezTo>
                <a:cubicBezTo>
                  <a:pt x="692450" y="892170"/>
                  <a:pt x="892170" y="692450"/>
                  <a:pt x="892170" y="446085"/>
                </a:cubicBezTo>
                <a:cubicBezTo>
                  <a:pt x="892170" y="199719"/>
                  <a:pt x="692450" y="0"/>
                  <a:pt x="446085" y="0"/>
                </a:cubicBezTo>
                <a:cubicBezTo>
                  <a:pt x="199719" y="0"/>
                  <a:pt x="0" y="199719"/>
                  <a:pt x="0" y="446085"/>
                </a:cubicBezTo>
                <a:close/>
              </a:path>
            </a:pathLst>
          </a:cu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/>
          <a:p>
            <a:endParaRPr lang="en-GB"/>
          </a:p>
        </p:txBody>
      </p:sp>
      <p:sp>
        <p:nvSpPr>
          <p:cNvPr id="16" name="TextBox 5">
            <a:extLst>
              <a:ext uri="{FF2B5EF4-FFF2-40B4-BE49-F238E27FC236}">
                <a16:creationId xmlns:a16="http://schemas.microsoft.com/office/drawing/2014/main" id="{1A6B290F-37F9-5C48-BD15-61432ABA09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6124" y="3828860"/>
            <a:ext cx="717550" cy="585788"/>
          </a:xfrm>
          <a:prstGeom prst="rect">
            <a:avLst/>
          </a:pr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Ctr="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200" b="1">
                <a:solidFill>
                  <a:srgbClr val="FFFFFF"/>
                </a:solidFill>
              </a:rPr>
              <a:t>2</a:t>
            </a:r>
          </a:p>
        </p:txBody>
      </p:sp>
      <p:sp>
        <p:nvSpPr>
          <p:cNvPr id="17" name="Title 20">
            <a:extLst>
              <a:ext uri="{FF2B5EF4-FFF2-40B4-BE49-F238E27FC236}">
                <a16:creationId xmlns:a16="http://schemas.microsoft.com/office/drawing/2014/main" id="{6B2D22A1-849D-1849-9AD2-1D2BC0CD81CE}"/>
              </a:ext>
            </a:extLst>
          </p:cNvPr>
          <p:cNvSpPr txBox="1">
            <a:spLocks/>
          </p:cNvSpPr>
          <p:nvPr/>
        </p:nvSpPr>
        <p:spPr bwMode="auto">
          <a:xfrm>
            <a:off x="-92527" y="3414538"/>
            <a:ext cx="5760174" cy="121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251999" tIns="251999" rIns="251999" bIns="251999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en-US" sz="4000" b="1" kern="1200">
                <a:solidFill>
                  <a:srgbClr val="1C1C1C"/>
                </a:solidFill>
                <a:latin typeface="Twinkl SemiBold" pitchFamily="2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3600">
                <a:latin typeface="Twinkl SemiBold" pitchFamily="2" charset="0"/>
              </a:rPr>
              <a:t>Questions</a:t>
            </a:r>
            <a:endParaRPr lang="en-GB" altLang="en-US" sz="3600" dirty="0">
              <a:latin typeface="Twinkl SemiBold" pitchFamily="2" charset="0"/>
            </a:endParaRPr>
          </a:p>
        </p:txBody>
      </p:sp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Oval 7"/>
          <p:cNvSpPr>
            <a:spLocks/>
          </p:cNvSpPr>
          <p:nvPr/>
        </p:nvSpPr>
        <p:spPr bwMode="auto">
          <a:xfrm>
            <a:off x="309562" y="228600"/>
            <a:ext cx="892175" cy="892175"/>
          </a:xfrm>
          <a:custGeom>
            <a:avLst/>
            <a:gdLst>
              <a:gd name="T0" fmla="*/ 446094 w 892170"/>
              <a:gd name="T1" fmla="*/ 0 h 892170"/>
              <a:gd name="T2" fmla="*/ 892185 w 892170"/>
              <a:gd name="T3" fmla="*/ 446094 h 892170"/>
              <a:gd name="T4" fmla="*/ 446094 w 892170"/>
              <a:gd name="T5" fmla="*/ 892185 h 892170"/>
              <a:gd name="T6" fmla="*/ 0 w 892170"/>
              <a:gd name="T7" fmla="*/ 446094 h 892170"/>
              <a:gd name="T8" fmla="*/ 130658 w 892170"/>
              <a:gd name="T9" fmla="*/ 130658 h 892170"/>
              <a:gd name="T10" fmla="*/ 130658 w 892170"/>
              <a:gd name="T11" fmla="*/ 761527 h 892170"/>
              <a:gd name="T12" fmla="*/ 761527 w 892170"/>
              <a:gd name="T13" fmla="*/ 761527 h 892170"/>
              <a:gd name="T14" fmla="*/ 761527 w 892170"/>
              <a:gd name="T15" fmla="*/ 130658 h 892170"/>
              <a:gd name="T16" fmla="*/ 17694720 60000 65536"/>
              <a:gd name="T17" fmla="*/ 0 60000 65536"/>
              <a:gd name="T18" fmla="*/ 5898240 60000 65536"/>
              <a:gd name="T19" fmla="*/ 11796480 60000 65536"/>
              <a:gd name="T20" fmla="*/ 17694720 60000 65536"/>
              <a:gd name="T21" fmla="*/ 5898240 60000 65536"/>
              <a:gd name="T22" fmla="*/ 5898240 60000 65536"/>
              <a:gd name="T23" fmla="*/ 17694720 60000 65536"/>
              <a:gd name="T24" fmla="*/ 130655 w 892170"/>
              <a:gd name="T25" fmla="*/ 130655 h 892170"/>
              <a:gd name="T26" fmla="*/ 761515 w 892170"/>
              <a:gd name="T27" fmla="*/ 761515 h 89217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892170" h="892170">
                <a:moveTo>
                  <a:pt x="0" y="446085"/>
                </a:moveTo>
                <a:lnTo>
                  <a:pt x="0" y="446085"/>
                </a:lnTo>
                <a:cubicBezTo>
                  <a:pt x="0" y="692450"/>
                  <a:pt x="199719" y="892170"/>
                  <a:pt x="446085" y="892170"/>
                </a:cubicBezTo>
                <a:cubicBezTo>
                  <a:pt x="692450" y="892170"/>
                  <a:pt x="892170" y="692450"/>
                  <a:pt x="892170" y="446085"/>
                </a:cubicBezTo>
                <a:cubicBezTo>
                  <a:pt x="892170" y="199719"/>
                  <a:pt x="692450" y="0"/>
                  <a:pt x="446085" y="0"/>
                </a:cubicBezTo>
                <a:cubicBezTo>
                  <a:pt x="199719" y="0"/>
                  <a:pt x="0" y="199719"/>
                  <a:pt x="0" y="446085"/>
                </a:cubicBezTo>
                <a:close/>
              </a:path>
            </a:pathLst>
          </a:cu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/>
          <a:p>
            <a:endParaRPr lang="en-GB"/>
          </a:p>
        </p:txBody>
      </p:sp>
      <p:sp>
        <p:nvSpPr>
          <p:cNvPr id="12291" name="Rectangle 2"/>
          <p:cNvSpPr>
            <a:spLocks noChangeArrowheads="1"/>
          </p:cNvSpPr>
          <p:nvPr/>
        </p:nvSpPr>
        <p:spPr bwMode="auto">
          <a:xfrm>
            <a:off x="1114424" y="891680"/>
            <a:ext cx="4649688" cy="2353660"/>
          </a:xfrm>
          <a:prstGeom prst="rect">
            <a:avLst/>
          </a:pr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en-GB" altLang="en-US">
              <a:solidFill>
                <a:srgbClr val="93CCB9"/>
              </a:solidFill>
            </a:endParaRPr>
          </a:p>
        </p:txBody>
      </p:sp>
      <p:sp>
        <p:nvSpPr>
          <p:cNvPr id="12292" name="Title 20"/>
          <p:cNvSpPr txBox="1">
            <a:spLocks noGrp="1"/>
          </p:cNvSpPr>
          <p:nvPr>
            <p:ph type="title"/>
          </p:nvPr>
        </p:nvSpPr>
        <p:spPr>
          <a:xfrm>
            <a:off x="631786" y="195644"/>
            <a:ext cx="3720296" cy="892176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latin typeface="Twinkl SemiBold" pitchFamily="2" charset="0"/>
              </a:rPr>
              <a:t>Commands</a:t>
            </a:r>
          </a:p>
        </p:txBody>
      </p:sp>
      <p:sp>
        <p:nvSpPr>
          <p:cNvPr id="12293" name="Rectangle 4"/>
          <p:cNvSpPr>
            <a:spLocks noChangeArrowheads="1"/>
          </p:cNvSpPr>
          <p:nvPr/>
        </p:nvSpPr>
        <p:spPr bwMode="auto">
          <a:xfrm>
            <a:off x="1114424" y="1172611"/>
            <a:ext cx="4597602" cy="1807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1999" rIns="0" bIns="71999" anchorCtr="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2000" dirty="0">
                <a:solidFill>
                  <a:srgbClr val="FFFFFF"/>
                </a:solidFill>
              </a:rPr>
              <a:t>They are often urgent or angry, can be very short and contain </a:t>
            </a:r>
            <a:br>
              <a:rPr lang="en-GB" altLang="en-US" sz="2000" dirty="0">
                <a:solidFill>
                  <a:srgbClr val="FFFFFF"/>
                </a:solidFill>
              </a:rPr>
            </a:br>
            <a:r>
              <a:rPr lang="en-GB" altLang="en-US" sz="2000" dirty="0">
                <a:solidFill>
                  <a:srgbClr val="FFFFFF"/>
                </a:solidFill>
              </a:rPr>
              <a:t>an imperative verb. Commands Imperative verbs are also known </a:t>
            </a:r>
            <a:br>
              <a:rPr lang="en-GB" altLang="en-US" sz="2000" dirty="0">
                <a:solidFill>
                  <a:srgbClr val="FFFFFF"/>
                </a:solidFill>
              </a:rPr>
            </a:br>
            <a:r>
              <a:rPr lang="en-GB" altLang="en-US" sz="2000" dirty="0">
                <a:solidFill>
                  <a:srgbClr val="FFFFFF"/>
                </a:solidFill>
              </a:rPr>
              <a:t>as ‘bossy verbs’- they tell people what to do.</a:t>
            </a:r>
          </a:p>
        </p:txBody>
      </p:sp>
      <p:sp>
        <p:nvSpPr>
          <p:cNvPr id="12294" name="Rectangle 5"/>
          <p:cNvSpPr>
            <a:spLocks noChangeArrowheads="1"/>
          </p:cNvSpPr>
          <p:nvPr/>
        </p:nvSpPr>
        <p:spPr bwMode="auto">
          <a:xfrm>
            <a:off x="5774663" y="1084926"/>
            <a:ext cx="1790780" cy="966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7999" tIns="107999" rIns="107999" bIns="107999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i="1" dirty="0"/>
              <a:t>Example: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dirty="0"/>
              <a:t>Help me! Stop it. </a:t>
            </a:r>
          </a:p>
        </p:txBody>
      </p:sp>
      <p:sp>
        <p:nvSpPr>
          <p:cNvPr id="12295" name="TextBox 5"/>
          <p:cNvSpPr txBox="1">
            <a:spLocks noChangeArrowheads="1"/>
          </p:cNvSpPr>
          <p:nvPr/>
        </p:nvSpPr>
        <p:spPr bwMode="auto">
          <a:xfrm>
            <a:off x="396874" y="381793"/>
            <a:ext cx="717550" cy="585788"/>
          </a:xfrm>
          <a:prstGeom prst="rect">
            <a:avLst/>
          </a:pr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Ctr="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200" b="1">
                <a:solidFill>
                  <a:srgbClr val="FFFFFF"/>
                </a:solidFill>
              </a:rPr>
              <a:t>3</a:t>
            </a:r>
          </a:p>
        </p:txBody>
      </p:sp>
      <p:pic>
        <p:nvPicPr>
          <p:cNvPr id="1229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5946" y="303223"/>
            <a:ext cx="550856" cy="1470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7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443" b="6372"/>
          <a:stretch>
            <a:fillRect/>
          </a:stretch>
        </p:blipFill>
        <p:spPr bwMode="auto">
          <a:xfrm>
            <a:off x="7565443" y="1319986"/>
            <a:ext cx="1094679" cy="1512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Oval 7">
            <a:extLst>
              <a:ext uri="{FF2B5EF4-FFF2-40B4-BE49-F238E27FC236}">
                <a16:creationId xmlns:a16="http://schemas.microsoft.com/office/drawing/2014/main" id="{F02B80D7-0280-544C-9840-5BDC0944FC74}"/>
              </a:ext>
            </a:extLst>
          </p:cNvPr>
          <p:cNvSpPr>
            <a:spLocks/>
          </p:cNvSpPr>
          <p:nvPr/>
        </p:nvSpPr>
        <p:spPr bwMode="auto">
          <a:xfrm>
            <a:off x="309562" y="3579548"/>
            <a:ext cx="892175" cy="892175"/>
          </a:xfrm>
          <a:custGeom>
            <a:avLst/>
            <a:gdLst>
              <a:gd name="T0" fmla="*/ 446094 w 892170"/>
              <a:gd name="T1" fmla="*/ 0 h 892170"/>
              <a:gd name="T2" fmla="*/ 892185 w 892170"/>
              <a:gd name="T3" fmla="*/ 446094 h 892170"/>
              <a:gd name="T4" fmla="*/ 446094 w 892170"/>
              <a:gd name="T5" fmla="*/ 892185 h 892170"/>
              <a:gd name="T6" fmla="*/ 0 w 892170"/>
              <a:gd name="T7" fmla="*/ 446094 h 892170"/>
              <a:gd name="T8" fmla="*/ 130658 w 892170"/>
              <a:gd name="T9" fmla="*/ 130658 h 892170"/>
              <a:gd name="T10" fmla="*/ 130658 w 892170"/>
              <a:gd name="T11" fmla="*/ 761527 h 892170"/>
              <a:gd name="T12" fmla="*/ 761527 w 892170"/>
              <a:gd name="T13" fmla="*/ 761527 h 892170"/>
              <a:gd name="T14" fmla="*/ 761527 w 892170"/>
              <a:gd name="T15" fmla="*/ 130658 h 892170"/>
              <a:gd name="T16" fmla="*/ 17694720 60000 65536"/>
              <a:gd name="T17" fmla="*/ 0 60000 65536"/>
              <a:gd name="T18" fmla="*/ 5898240 60000 65536"/>
              <a:gd name="T19" fmla="*/ 11796480 60000 65536"/>
              <a:gd name="T20" fmla="*/ 17694720 60000 65536"/>
              <a:gd name="T21" fmla="*/ 5898240 60000 65536"/>
              <a:gd name="T22" fmla="*/ 5898240 60000 65536"/>
              <a:gd name="T23" fmla="*/ 17694720 60000 65536"/>
              <a:gd name="T24" fmla="*/ 130655 w 892170"/>
              <a:gd name="T25" fmla="*/ 130655 h 892170"/>
              <a:gd name="T26" fmla="*/ 761515 w 892170"/>
              <a:gd name="T27" fmla="*/ 761515 h 89217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892170" h="892170">
                <a:moveTo>
                  <a:pt x="0" y="446085"/>
                </a:moveTo>
                <a:lnTo>
                  <a:pt x="0" y="446085"/>
                </a:lnTo>
                <a:cubicBezTo>
                  <a:pt x="0" y="692450"/>
                  <a:pt x="199719" y="892170"/>
                  <a:pt x="446085" y="892170"/>
                </a:cubicBezTo>
                <a:cubicBezTo>
                  <a:pt x="692450" y="892170"/>
                  <a:pt x="892170" y="692450"/>
                  <a:pt x="892170" y="446085"/>
                </a:cubicBezTo>
                <a:cubicBezTo>
                  <a:pt x="892170" y="199719"/>
                  <a:pt x="692450" y="0"/>
                  <a:pt x="446085" y="0"/>
                </a:cubicBezTo>
                <a:cubicBezTo>
                  <a:pt x="199719" y="0"/>
                  <a:pt x="0" y="199719"/>
                  <a:pt x="0" y="446085"/>
                </a:cubicBezTo>
                <a:close/>
              </a:path>
            </a:pathLst>
          </a:cu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/>
          <a:p>
            <a:endParaRPr lang="en-GB"/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88D1BAF3-610D-714F-A10F-FC537BF354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2435" y="4548851"/>
            <a:ext cx="5133292" cy="1927356"/>
          </a:xfrm>
          <a:prstGeom prst="rect">
            <a:avLst/>
          </a:pr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en-GB" altLang="en-US">
              <a:solidFill>
                <a:srgbClr val="93CCB9"/>
              </a:solidFill>
            </a:endParaRPr>
          </a:p>
        </p:txBody>
      </p:sp>
      <p:sp>
        <p:nvSpPr>
          <p:cNvPr id="12" name="Title 20">
            <a:extLst>
              <a:ext uri="{FF2B5EF4-FFF2-40B4-BE49-F238E27FC236}">
                <a16:creationId xmlns:a16="http://schemas.microsoft.com/office/drawing/2014/main" id="{7883609C-077A-554D-A7DA-BBF3DD266719}"/>
              </a:ext>
            </a:extLst>
          </p:cNvPr>
          <p:cNvSpPr txBox="1">
            <a:spLocks/>
          </p:cNvSpPr>
          <p:nvPr/>
        </p:nvSpPr>
        <p:spPr bwMode="auto">
          <a:xfrm>
            <a:off x="1213775" y="3738533"/>
            <a:ext cx="3138307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251999" tIns="251999" rIns="251999" bIns="251999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en-US" sz="4000" b="1" kern="1200">
                <a:solidFill>
                  <a:srgbClr val="1C1C1C"/>
                </a:solidFill>
                <a:latin typeface="Twinkl SemiBold" pitchFamily="2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3600" dirty="0">
                <a:latin typeface="Twinkl SemiBold" pitchFamily="2" charset="0"/>
              </a:rPr>
              <a:t>Exclamations</a:t>
            </a:r>
          </a:p>
        </p:txBody>
      </p:sp>
      <p:sp>
        <p:nvSpPr>
          <p:cNvPr id="13" name="Rectangle 4">
            <a:extLst>
              <a:ext uri="{FF2B5EF4-FFF2-40B4-BE49-F238E27FC236}">
                <a16:creationId xmlns:a16="http://schemas.microsoft.com/office/drawing/2014/main" id="{7FFBB163-AA50-D449-A6B2-CD0DAE3FE7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1786" y="4676172"/>
            <a:ext cx="4768360" cy="1586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1999" rIns="0" bIns="71999" anchorCtr="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2000" dirty="0">
                <a:solidFill>
                  <a:srgbClr val="FFFFFF"/>
                </a:solidFill>
              </a:rPr>
              <a:t>An exclamation is used when someone is surprised. </a:t>
            </a:r>
          </a:p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2000" dirty="0">
                <a:solidFill>
                  <a:srgbClr val="FFFFFF"/>
                </a:solidFill>
              </a:rPr>
              <a:t>It always starts with ‘How’ or ‘What’ and contains a noun </a:t>
            </a:r>
            <a:br>
              <a:rPr lang="en-GB" altLang="en-US" sz="2000" dirty="0">
                <a:solidFill>
                  <a:srgbClr val="FFFFFF"/>
                </a:solidFill>
              </a:rPr>
            </a:br>
            <a:r>
              <a:rPr lang="en-GB" altLang="en-US" sz="2000" dirty="0">
                <a:solidFill>
                  <a:srgbClr val="FFFFFF"/>
                </a:solidFill>
              </a:rPr>
              <a:t>and a verb. </a:t>
            </a:r>
          </a:p>
        </p:txBody>
      </p:sp>
      <p:sp>
        <p:nvSpPr>
          <p:cNvPr id="14" name="Rectangle 5">
            <a:extLst>
              <a:ext uri="{FF2B5EF4-FFF2-40B4-BE49-F238E27FC236}">
                <a16:creationId xmlns:a16="http://schemas.microsoft.com/office/drawing/2014/main" id="{33772C6E-1D92-4743-BAF0-417BE34ADD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2026" y="4371152"/>
            <a:ext cx="3608006" cy="72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7999" tIns="107999" rIns="107999" bIns="107999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i="1" dirty="0"/>
              <a:t>Example: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dirty="0"/>
              <a:t>What big feet you have! </a:t>
            </a:r>
          </a:p>
        </p:txBody>
      </p:sp>
      <p:sp>
        <p:nvSpPr>
          <p:cNvPr id="15" name="TextBox 5">
            <a:extLst>
              <a:ext uri="{FF2B5EF4-FFF2-40B4-BE49-F238E27FC236}">
                <a16:creationId xmlns:a16="http://schemas.microsoft.com/office/drawing/2014/main" id="{FF8CDA40-5801-0F4A-B669-F1B83D6DFB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874" y="3745187"/>
            <a:ext cx="717550" cy="585788"/>
          </a:xfrm>
          <a:prstGeom prst="rect">
            <a:avLst/>
          </a:pr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Ctr="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200" b="1" dirty="0">
                <a:solidFill>
                  <a:srgbClr val="FFFFFF"/>
                </a:solidFill>
              </a:rPr>
              <a:t>4</a:t>
            </a:r>
          </a:p>
        </p:txBody>
      </p:sp>
      <p:pic>
        <p:nvPicPr>
          <p:cNvPr id="16" name="Picture 3">
            <a:extLst>
              <a:ext uri="{FF2B5EF4-FFF2-40B4-BE49-F238E27FC236}">
                <a16:creationId xmlns:a16="http://schemas.microsoft.com/office/drawing/2014/main" id="{0C8DB2AC-0F70-8348-8167-C13CEF9213C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2173" y="5093464"/>
            <a:ext cx="1036177" cy="110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7572F9-F11C-7143-A3F0-2518727691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45529E0-33B2-A84B-A2DA-1019B88C0B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917535"/>
      </p:ext>
    </p:extLst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7572F9-F11C-7143-A3F0-2518727691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762A974-0169-7F49-B0EA-9408D4B4FE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6013" y="0"/>
            <a:ext cx="48519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832903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204</TotalTime>
  <Words>144</Words>
  <Application>Microsoft Macintosh PowerPoint</Application>
  <PresentationFormat>On-screen Show (4:3)</PresentationFormat>
  <Paragraphs>24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Twinkl</vt:lpstr>
      <vt:lpstr>Twinkl SemiBold</vt:lpstr>
      <vt:lpstr>Calibri</vt:lpstr>
      <vt:lpstr>Office Theme</vt:lpstr>
      <vt:lpstr>Statements</vt:lpstr>
      <vt:lpstr>Commands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Federica Zanusso</dc:creator>
  <cp:lastModifiedBy>Niamh Minster - Larwood School</cp:lastModifiedBy>
  <cp:revision>11</cp:revision>
  <dcterms:created xsi:type="dcterms:W3CDTF">2017-09-13T02:42:51Z</dcterms:created>
  <dcterms:modified xsi:type="dcterms:W3CDTF">2020-04-09T11:00:02Z</dcterms:modified>
</cp:coreProperties>
</file>