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69" r:id="rId3"/>
    <p:sldId id="272" r:id="rId4"/>
    <p:sldId id="280" r:id="rId5"/>
    <p:sldId id="279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41" autoAdjust="0"/>
    <p:restoredTop sz="94660"/>
  </p:normalViewPr>
  <p:slideViewPr>
    <p:cSldViewPr>
      <p:cViewPr varScale="1">
        <p:scale>
          <a:sx n="96" d="100"/>
          <a:sy n="96" d="100"/>
        </p:scale>
        <p:origin x="1704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43049-D4A7-4D4A-AEA5-85584A60749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D2BE3-BBC1-4219-A896-9616EA703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632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43049-D4A7-4D4A-AEA5-85584A60749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D2BE3-BBC1-4219-A896-9616EA703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891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43049-D4A7-4D4A-AEA5-85584A60749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D2BE3-BBC1-4219-A896-9616EA703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111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43049-D4A7-4D4A-AEA5-85584A60749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D2BE3-BBC1-4219-A896-9616EA703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788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43049-D4A7-4D4A-AEA5-85584A60749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D2BE3-BBC1-4219-A896-9616EA703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175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43049-D4A7-4D4A-AEA5-85584A60749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D2BE3-BBC1-4219-A896-9616EA703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568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43049-D4A7-4D4A-AEA5-85584A60749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D2BE3-BBC1-4219-A896-9616EA703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021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43049-D4A7-4D4A-AEA5-85584A60749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D2BE3-BBC1-4219-A896-9616EA703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506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43049-D4A7-4D4A-AEA5-85584A60749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D2BE3-BBC1-4219-A896-9616EA703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986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43049-D4A7-4D4A-AEA5-85584A60749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D2BE3-BBC1-4219-A896-9616EA703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736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43049-D4A7-4D4A-AEA5-85584A60749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D2BE3-BBC1-4219-A896-9616EA703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536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43049-D4A7-4D4A-AEA5-85584A60749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D2BE3-BBC1-4219-A896-9616EA703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763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hyperlink" Target="https://www.youtube.com/watch?v=umAeFKF2uxA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bc.co.uk/nature/places/Arctic#p00380g6" TargetMode="External"/><Relationship Id="rId3" Type="http://schemas.openxmlformats.org/officeDocument/2006/relationships/image" Target="../media/image6.jpeg"/><Relationship Id="rId7" Type="http://schemas.openxmlformats.org/officeDocument/2006/relationships/hyperlink" Target="https://www.youtube.com/watch?v=ak0Zy6SLxPo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Exploring Oceans_ Arctic">
            <a:hlinkClick r:id="" action="ppaction://media"/>
          </p:cNvPr>
          <p:cNvPicPr>
            <a:picLocks noGrp="1" noChangeAspect="1"/>
          </p:cNvPicPr>
          <p:nvPr>
            <p:ph sz="half"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710"/>
            <a:ext cx="9144000" cy="6856290"/>
          </a:xfrm>
        </p:spPr>
      </p:pic>
      <p:sp>
        <p:nvSpPr>
          <p:cNvPr id="3" name="Rectangle 2"/>
          <p:cNvSpPr/>
          <p:nvPr/>
        </p:nvSpPr>
        <p:spPr>
          <a:xfrm>
            <a:off x="-7366" y="-21081"/>
            <a:ext cx="5598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https://www.youtube.com/watch?v=umAeFKF2uxA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6724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guardianlv.com/wp-content/uploads/2013/09/arctic-ice-110422-650x4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6" y="0"/>
            <a:ext cx="8494262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 flipH="1" flipV="1">
            <a:off x="7668344" y="3068960"/>
            <a:ext cx="432048" cy="2808312"/>
          </a:xfrm>
          <a:prstGeom prst="straightConnector1">
            <a:avLst/>
          </a:prstGeom>
          <a:ln w="762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067618" y="5877272"/>
            <a:ext cx="1836204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England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4067944" y="620688"/>
            <a:ext cx="2520280" cy="936104"/>
          </a:xfrm>
          <a:prstGeom prst="straightConnector1">
            <a:avLst/>
          </a:prstGeom>
          <a:ln w="762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432866" y="165135"/>
            <a:ext cx="2470956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North Pole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0186" y="85434"/>
            <a:ext cx="1581494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408" y="37330"/>
            <a:ext cx="2136411" cy="4001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1520" y="5301208"/>
            <a:ext cx="5500032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sz="2800" b="1" u="sng" dirty="0">
                <a:latin typeface="Calibri" panose="020F0502020204030204" pitchFamily="34" charset="0"/>
              </a:rPr>
              <a:t>Where is the Arctic located?</a:t>
            </a:r>
            <a:endParaRPr lang="en-GB" sz="28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122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upload.wikimedia.org/wikipedia/commons/0/09/Polar_Bear_-_Alas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71250" y="116632"/>
            <a:ext cx="8676964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Calibri" panose="020F0502020204030204" pitchFamily="34" charset="0"/>
              </a:rPr>
              <a:t>Where did all the Polar Bears go?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7400" y="5060358"/>
            <a:ext cx="8676964" cy="12003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solidFill>
                  <a:srgbClr val="FF0000"/>
                </a:solidFill>
                <a:latin typeface="Calibri" panose="020F0502020204030204" pitchFamily="34" charset="0"/>
              </a:rPr>
              <a:t>Activity</a:t>
            </a:r>
          </a:p>
          <a:p>
            <a:r>
              <a:rPr lang="en-GB" sz="2400" dirty="0">
                <a:latin typeface="Calibri" panose="020F0502020204030204" pitchFamily="34" charset="0"/>
              </a:rPr>
              <a:t>1) Read and sort the different clues into the correct factors. </a:t>
            </a:r>
          </a:p>
          <a:p>
            <a:r>
              <a:rPr lang="en-GB" sz="2400" dirty="0">
                <a:latin typeface="Calibri" panose="020F0502020204030204" pitchFamily="34" charset="0"/>
              </a:rPr>
              <a:t>2) Write a summary for each factor using </a:t>
            </a:r>
            <a:r>
              <a:rPr lang="en-GB" sz="2400">
                <a:latin typeface="Calibri" panose="020F0502020204030204" pitchFamily="34" charset="0"/>
              </a:rPr>
              <a:t>the template.</a:t>
            </a:r>
            <a:endParaRPr lang="en-GB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450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/>
          <p:cNvSpPr txBox="1"/>
          <p:nvPr/>
        </p:nvSpPr>
        <p:spPr>
          <a:xfrm>
            <a:off x="210660" y="3614085"/>
            <a:ext cx="2717995" cy="64123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 dirty="0">
                <a:latin typeface="Comic Sans MS" panose="030F0702030302020204" pitchFamily="66" charset="0"/>
                <a:ea typeface="Calibri"/>
                <a:cs typeface="Times New Roman"/>
              </a:rPr>
              <a:t>Polar Bears are the world's largest </a:t>
            </a:r>
            <a:r>
              <a:rPr lang="en-GB" sz="1108" dirty="0">
                <a:solidFill>
                  <a:schemeClr val="tx1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land carnivore.</a:t>
            </a:r>
            <a:endParaRPr lang="en-GB" sz="831" dirty="0">
              <a:latin typeface="Comic Sans MS" panose="030F0702030302020204" pitchFamily="66" charset="0"/>
              <a:ea typeface="Calibri"/>
              <a:cs typeface="Times New Roman"/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6137153" y="4111376"/>
            <a:ext cx="2830396" cy="55069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 dirty="0">
                <a:latin typeface="Comic Sans MS" panose="030F0702030302020204" pitchFamily="66" charset="0"/>
                <a:ea typeface="Calibri"/>
                <a:cs typeface="Times New Roman"/>
              </a:rPr>
              <a:t>Polar bears hunt their preferred food of seals from the edge of </a:t>
            </a:r>
            <a:r>
              <a:rPr lang="en-GB" sz="1108" dirty="0">
                <a:solidFill>
                  <a:schemeClr val="tx1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sea ice.</a:t>
            </a:r>
            <a:endParaRPr lang="en-GB" sz="831" dirty="0">
              <a:solidFill>
                <a:schemeClr val="tx1"/>
              </a:solidFill>
              <a:latin typeface="Comic Sans MS" panose="030F0702030302020204" pitchFamily="66" charset="0"/>
              <a:ea typeface="Calibri"/>
              <a:cs typeface="Times New Roman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219911" y="4386722"/>
            <a:ext cx="2708743" cy="746016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  <a:tabLst>
                <a:tab pos="1468938" algn="l"/>
              </a:tabLst>
            </a:pPr>
            <a:r>
              <a:rPr lang="en-GB" sz="1108" dirty="0">
                <a:latin typeface="Comic Sans MS" panose="030F0702030302020204" pitchFamily="66" charset="0"/>
                <a:ea typeface="Calibri"/>
                <a:cs typeface="Times New Roman"/>
              </a:rPr>
              <a:t>Bears are forced to swim for longer distances. This occasionally leads to  some </a:t>
            </a:r>
            <a:r>
              <a:rPr lang="en-GB" sz="1108" dirty="0">
                <a:solidFill>
                  <a:schemeClr val="tx1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drowning.</a:t>
            </a:r>
          </a:p>
        </p:txBody>
      </p:sp>
      <p:sp>
        <p:nvSpPr>
          <p:cNvPr id="8" name="Text Box 5"/>
          <p:cNvSpPr txBox="1"/>
          <p:nvPr/>
        </p:nvSpPr>
        <p:spPr>
          <a:xfrm>
            <a:off x="202891" y="5233714"/>
            <a:ext cx="2717995" cy="544927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 dirty="0">
                <a:solidFill>
                  <a:srgbClr val="000000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Increased human-bear interactions, include fatal attacks on people.</a:t>
            </a:r>
            <a:endParaRPr lang="en-GB" sz="1108" dirty="0">
              <a:latin typeface="Comic Sans MS" panose="030F0702030302020204" pitchFamily="66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 dirty="0">
                <a:latin typeface="Comic Sans MS" panose="030F0702030302020204" pitchFamily="66" charset="0"/>
                <a:ea typeface="Calibri"/>
                <a:cs typeface="Times New Roman"/>
              </a:rPr>
              <a:t> </a:t>
            </a:r>
          </a:p>
        </p:txBody>
      </p:sp>
      <p:sp>
        <p:nvSpPr>
          <p:cNvPr id="10" name="Text Box 7"/>
          <p:cNvSpPr txBox="1"/>
          <p:nvPr/>
        </p:nvSpPr>
        <p:spPr>
          <a:xfrm>
            <a:off x="6140530" y="5502776"/>
            <a:ext cx="2827020" cy="93056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  <a:tabLst>
                <a:tab pos="909734" algn="l"/>
              </a:tabLst>
            </a:pPr>
            <a:r>
              <a:rPr lang="en-GB" sz="1108" dirty="0">
                <a:solidFill>
                  <a:srgbClr val="000000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Sea ice is melting earlier in the year,. This is driving the bears to the land before they have built enough fat reserves for winter.</a:t>
            </a:r>
            <a:endParaRPr lang="en-GB" sz="1108" dirty="0">
              <a:latin typeface="Comic Sans MS" panose="030F0702030302020204" pitchFamily="66" charset="0"/>
              <a:ea typeface="Calibri"/>
              <a:cs typeface="Times New Roman"/>
            </a:endParaRPr>
          </a:p>
        </p:txBody>
      </p:sp>
      <p:sp>
        <p:nvSpPr>
          <p:cNvPr id="11" name="Text Box 8"/>
          <p:cNvSpPr txBox="1"/>
          <p:nvPr/>
        </p:nvSpPr>
        <p:spPr>
          <a:xfrm>
            <a:off x="210659" y="1966684"/>
            <a:ext cx="2702459" cy="66978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  <a:tabLst>
                <a:tab pos="909734" algn="l"/>
              </a:tabLst>
            </a:pPr>
            <a:r>
              <a:rPr lang="en-GB" sz="1108" dirty="0">
                <a:solidFill>
                  <a:srgbClr val="000000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The ice in the Arctic acts like an air conditioner by keeping the world cooler. </a:t>
            </a:r>
            <a:br>
              <a:rPr lang="en-GB" sz="1108" dirty="0">
                <a:solidFill>
                  <a:srgbClr val="000000"/>
                </a:solidFill>
                <a:latin typeface="Comic Sans MS" panose="030F0702030302020204" pitchFamily="66" charset="0"/>
                <a:ea typeface="Calibri"/>
                <a:cs typeface="Times New Roman"/>
              </a:rPr>
            </a:br>
            <a:endParaRPr lang="en-GB" sz="1108" dirty="0">
              <a:latin typeface="Comic Sans MS" panose="030F0702030302020204" pitchFamily="66" charset="0"/>
              <a:ea typeface="Calibri"/>
              <a:cs typeface="Times New Roman"/>
            </a:endParaRPr>
          </a:p>
        </p:txBody>
      </p:sp>
      <p:sp>
        <p:nvSpPr>
          <p:cNvPr id="12" name="Text Box 9"/>
          <p:cNvSpPr txBox="1"/>
          <p:nvPr/>
        </p:nvSpPr>
        <p:spPr>
          <a:xfrm>
            <a:off x="3130892" y="5626646"/>
            <a:ext cx="2852225" cy="81094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 dirty="0">
                <a:latin typeface="Comic Sans MS" panose="030F0702030302020204" pitchFamily="66" charset="0"/>
                <a:ea typeface="Calibri"/>
                <a:cs typeface="Times New Roman"/>
              </a:rPr>
              <a:t>Over the last three decades, satellites have seen a 13% decline per decade in the summertime ice.</a:t>
            </a:r>
          </a:p>
        </p:txBody>
      </p:sp>
      <p:sp>
        <p:nvSpPr>
          <p:cNvPr id="13" name="Text Box 10"/>
          <p:cNvSpPr txBox="1"/>
          <p:nvPr/>
        </p:nvSpPr>
        <p:spPr>
          <a:xfrm>
            <a:off x="195123" y="5908055"/>
            <a:ext cx="2717995" cy="50409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 dirty="0">
                <a:latin typeface="Comic Sans MS" panose="030F0702030302020204" pitchFamily="66" charset="0"/>
                <a:ea typeface="Calibri"/>
                <a:cs typeface="Times New Roman"/>
              </a:rPr>
              <a:t>The summer Arctic is predicted to become ice-free by 2050.</a:t>
            </a:r>
          </a:p>
        </p:txBody>
      </p:sp>
      <p:sp>
        <p:nvSpPr>
          <p:cNvPr id="14" name="Text Box 11"/>
          <p:cNvSpPr txBox="1"/>
          <p:nvPr/>
        </p:nvSpPr>
        <p:spPr>
          <a:xfrm>
            <a:off x="688731" y="7505114"/>
            <a:ext cx="2717995" cy="99704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  <a:tabLst>
                <a:tab pos="909734" algn="l"/>
              </a:tabLst>
            </a:pPr>
            <a:r>
              <a:rPr lang="en-GB" sz="1108">
                <a:latin typeface="Arial"/>
                <a:ea typeface="Calibri"/>
                <a:cs typeface="Times New Roman"/>
              </a:rPr>
              <a:t>The Arctic has lost at least 40% of its </a:t>
            </a:r>
            <a:r>
              <a:rPr lang="en-GB" sz="1108" u="sng">
                <a:latin typeface="Arial"/>
                <a:ea typeface="Calibri"/>
                <a:cs typeface="Times New Roman"/>
              </a:rPr>
              <a:t>thickness</a:t>
            </a:r>
            <a:r>
              <a:rPr lang="en-GB" sz="1108">
                <a:latin typeface="Arial"/>
                <a:ea typeface="Calibri"/>
                <a:cs typeface="Times New Roman"/>
              </a:rPr>
              <a:t> since the 1980s.</a:t>
            </a:r>
            <a:endParaRPr lang="en-GB" sz="1108">
              <a:ea typeface="Calibri"/>
              <a:cs typeface="Times New Roman"/>
            </a:endParaRPr>
          </a:p>
        </p:txBody>
      </p:sp>
      <p:sp>
        <p:nvSpPr>
          <p:cNvPr id="15" name="Text Box 12"/>
          <p:cNvSpPr txBox="1"/>
          <p:nvPr/>
        </p:nvSpPr>
        <p:spPr>
          <a:xfrm>
            <a:off x="699868" y="8678594"/>
            <a:ext cx="2732063" cy="95367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>
                <a:latin typeface="Arial"/>
                <a:ea typeface="Calibri"/>
                <a:cs typeface="Times New Roman"/>
              </a:rPr>
              <a:t>The sea ice grows during the cold Arctic winters and shrinks in the summer</a:t>
            </a:r>
            <a:endParaRPr lang="en-GB" sz="1108">
              <a:ea typeface="Calibri"/>
              <a:cs typeface="Times New Roman"/>
            </a:endParaRPr>
          </a:p>
        </p:txBody>
      </p:sp>
      <p:sp>
        <p:nvSpPr>
          <p:cNvPr id="16" name="Text Box 13"/>
          <p:cNvSpPr txBox="1"/>
          <p:nvPr/>
        </p:nvSpPr>
        <p:spPr>
          <a:xfrm>
            <a:off x="6125875" y="2756789"/>
            <a:ext cx="2822917" cy="513471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 dirty="0">
                <a:solidFill>
                  <a:srgbClr val="000000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More ice melted in 2012 than any ever time.</a:t>
            </a:r>
            <a:br>
              <a:rPr lang="en-GB" sz="1108" dirty="0">
                <a:solidFill>
                  <a:srgbClr val="000000"/>
                </a:solidFill>
                <a:latin typeface="Comic Sans MS" panose="030F0702030302020204" pitchFamily="66" charset="0"/>
                <a:ea typeface="Calibri"/>
                <a:cs typeface="Times New Roman"/>
              </a:rPr>
            </a:br>
            <a:br>
              <a:rPr lang="en-GB" sz="1108" dirty="0">
                <a:solidFill>
                  <a:srgbClr val="000000"/>
                </a:solidFill>
                <a:latin typeface="Comic Sans MS" panose="030F0702030302020204" pitchFamily="66" charset="0"/>
                <a:ea typeface="Calibri"/>
                <a:cs typeface="Times New Roman"/>
              </a:rPr>
            </a:br>
            <a:endParaRPr lang="en-GB" sz="1108" dirty="0">
              <a:latin typeface="Comic Sans MS" panose="030F0702030302020204" pitchFamily="66" charset="0"/>
              <a:ea typeface="Calibri"/>
              <a:cs typeface="Times New Roman"/>
            </a:endParaRPr>
          </a:p>
        </p:txBody>
      </p:sp>
      <p:sp>
        <p:nvSpPr>
          <p:cNvPr id="17" name="Text Box 14"/>
          <p:cNvSpPr txBox="1"/>
          <p:nvPr/>
        </p:nvSpPr>
        <p:spPr>
          <a:xfrm>
            <a:off x="3699803" y="8073683"/>
            <a:ext cx="2822917" cy="71276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>
                <a:latin typeface="Arial"/>
                <a:ea typeface="Calibri"/>
                <a:cs typeface="Times New Roman"/>
              </a:rPr>
              <a:t>Polar Bears are still hunted for sport.</a:t>
            </a:r>
            <a:endParaRPr lang="en-GB" sz="1108">
              <a:ea typeface="Calibri"/>
              <a:cs typeface="Times New Roman"/>
            </a:endParaRPr>
          </a:p>
        </p:txBody>
      </p:sp>
      <p:sp>
        <p:nvSpPr>
          <p:cNvPr id="18" name="Text Box 15"/>
          <p:cNvSpPr txBox="1"/>
          <p:nvPr/>
        </p:nvSpPr>
        <p:spPr>
          <a:xfrm>
            <a:off x="210660" y="2756790"/>
            <a:ext cx="2717995" cy="74736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 dirty="0">
                <a:solidFill>
                  <a:srgbClr val="000000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Polar bears have long provided important raw materials for Arctic peoples, including the Inuit</a:t>
            </a:r>
            <a:endParaRPr lang="en-GB" sz="831" dirty="0">
              <a:latin typeface="Comic Sans MS" panose="030F0702030302020204" pitchFamily="66" charset="0"/>
              <a:ea typeface="Calibri"/>
              <a:cs typeface="Times New Roman"/>
            </a:endParaRPr>
          </a:p>
        </p:txBody>
      </p:sp>
      <p:sp>
        <p:nvSpPr>
          <p:cNvPr id="19" name="Text Box 16"/>
          <p:cNvSpPr txBox="1"/>
          <p:nvPr/>
        </p:nvSpPr>
        <p:spPr>
          <a:xfrm>
            <a:off x="6155183" y="3375935"/>
            <a:ext cx="2793609" cy="5691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>
                <a:solidFill>
                  <a:srgbClr val="000000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There continues to be an increase in CO2 levels created by humans.</a:t>
            </a:r>
            <a:endParaRPr lang="en-GB" sz="1108">
              <a:latin typeface="Comic Sans MS" panose="030F0702030302020204" pitchFamily="66" charset="0"/>
              <a:ea typeface="Calibri"/>
              <a:cs typeface="Times New Roman"/>
            </a:endParaRPr>
          </a:p>
        </p:txBody>
      </p:sp>
      <p:sp>
        <p:nvSpPr>
          <p:cNvPr id="20" name="Text Box 17"/>
          <p:cNvSpPr txBox="1"/>
          <p:nvPr/>
        </p:nvSpPr>
        <p:spPr>
          <a:xfrm>
            <a:off x="3705665" y="8904849"/>
            <a:ext cx="2837571" cy="72038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>
                <a:latin typeface="Arial"/>
                <a:ea typeface="Calibri"/>
                <a:cs typeface="Times New Roman"/>
              </a:rPr>
              <a:t>The demand for oil continues to rise </a:t>
            </a:r>
            <a:endParaRPr lang="en-GB" sz="1108">
              <a:ea typeface="Calibri"/>
              <a:cs typeface="Times New Roman"/>
            </a:endParaRPr>
          </a:p>
        </p:txBody>
      </p:sp>
      <p:sp>
        <p:nvSpPr>
          <p:cNvPr id="21" name="Text Box 18"/>
          <p:cNvSpPr txBox="1"/>
          <p:nvPr/>
        </p:nvSpPr>
        <p:spPr>
          <a:xfrm>
            <a:off x="3130891" y="2821642"/>
            <a:ext cx="2852225" cy="83887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 dirty="0">
                <a:solidFill>
                  <a:srgbClr val="000000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The extent of the sea ice is now below 4 million square kilometres. This is by far the lowest ever recorded.</a:t>
            </a:r>
          </a:p>
        </p:txBody>
      </p:sp>
      <p:sp>
        <p:nvSpPr>
          <p:cNvPr id="22" name="Text Box 19"/>
          <p:cNvSpPr txBox="1"/>
          <p:nvPr/>
        </p:nvSpPr>
        <p:spPr>
          <a:xfrm>
            <a:off x="6125876" y="1966685"/>
            <a:ext cx="2837571" cy="621897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 dirty="0">
                <a:latin typeface="Comic Sans MS" panose="030F0702030302020204" pitchFamily="66" charset="0"/>
                <a:ea typeface="Calibri"/>
                <a:cs typeface="Times New Roman"/>
              </a:rPr>
              <a:t>Records show that the Earth has been warming in the past 50 years.</a:t>
            </a:r>
            <a:endParaRPr lang="en-GB" sz="831" dirty="0">
              <a:latin typeface="Comic Sans MS" panose="030F0702030302020204" pitchFamily="66" charset="0"/>
              <a:ea typeface="Calibri"/>
              <a:cs typeface="Times New Roman"/>
            </a:endParaRPr>
          </a:p>
        </p:txBody>
      </p:sp>
      <p:sp>
        <p:nvSpPr>
          <p:cNvPr id="23" name="Text Box 20"/>
          <p:cNvSpPr txBox="1"/>
          <p:nvPr/>
        </p:nvSpPr>
        <p:spPr>
          <a:xfrm>
            <a:off x="3141657" y="3863894"/>
            <a:ext cx="2852225" cy="78286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 dirty="0">
                <a:latin typeface="Comic Sans MS" panose="030F0702030302020204" pitchFamily="66" charset="0"/>
                <a:ea typeface="Calibri"/>
                <a:cs typeface="Times New Roman"/>
              </a:rPr>
              <a:t>Since the industrial revolution, burning of fossil fuels (such as gas) has continued to advance human progress. </a:t>
            </a:r>
          </a:p>
        </p:txBody>
      </p:sp>
      <p:sp>
        <p:nvSpPr>
          <p:cNvPr id="24" name="Text Box 26"/>
          <p:cNvSpPr txBox="1"/>
          <p:nvPr/>
        </p:nvSpPr>
        <p:spPr>
          <a:xfrm>
            <a:off x="6140529" y="4785848"/>
            <a:ext cx="2793609" cy="61194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 dirty="0">
                <a:latin typeface="Comic Sans MS" panose="030F0702030302020204" pitchFamily="66" charset="0"/>
                <a:ea typeface="Calibri"/>
                <a:cs typeface="Times New Roman"/>
              </a:rPr>
              <a:t>Rapid deforestation by humans means that less CO2 is absorbed.</a:t>
            </a:r>
          </a:p>
        </p:txBody>
      </p:sp>
      <p:sp>
        <p:nvSpPr>
          <p:cNvPr id="25" name="Text Box 28"/>
          <p:cNvSpPr txBox="1"/>
          <p:nvPr/>
        </p:nvSpPr>
        <p:spPr>
          <a:xfrm>
            <a:off x="3120470" y="1966684"/>
            <a:ext cx="2893254" cy="663611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 dirty="0">
                <a:latin typeface="Comic Sans MS" panose="030F0702030302020204" pitchFamily="66" charset="0"/>
                <a:ea typeface="Calibri"/>
                <a:cs typeface="Times New Roman"/>
              </a:rPr>
              <a:t>Polar bears are getting hungrier, and are looking for other options.</a:t>
            </a:r>
          </a:p>
        </p:txBody>
      </p:sp>
      <p:sp>
        <p:nvSpPr>
          <p:cNvPr id="26" name="Text Box 29"/>
          <p:cNvSpPr txBox="1"/>
          <p:nvPr/>
        </p:nvSpPr>
        <p:spPr>
          <a:xfrm>
            <a:off x="3110095" y="4792572"/>
            <a:ext cx="2867521" cy="71020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84406" tIns="42203" rIns="84406" bIns="4220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923"/>
              </a:spcAft>
            </a:pPr>
            <a:r>
              <a:rPr lang="en-GB" sz="1108" dirty="0">
                <a:latin typeface="Comic Sans MS" panose="030F0702030302020204" pitchFamily="66" charset="0"/>
                <a:ea typeface="Calibri"/>
                <a:cs typeface="Times New Roman"/>
              </a:rPr>
              <a:t>Polar bears are important in understanding the health of the </a:t>
            </a:r>
            <a:r>
              <a:rPr lang="en-GB" sz="1108" dirty="0">
                <a:solidFill>
                  <a:schemeClr val="tx1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Arctic’s ecosystem.</a:t>
            </a:r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8493667" y="7354413"/>
            <a:ext cx="170525" cy="511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84406" tIns="42203" rIns="84406" bIns="42203" numCol="1" anchor="ctr" anchorCtr="0" compatLnSpc="1">
            <a:prstTxWarp prst="textNoShape">
              <a:avLst/>
            </a:prstTxWarp>
            <a:spAutoFit/>
          </a:bodyPr>
          <a:lstStyle/>
          <a:p>
            <a:pPr defTabSz="844083" fontAlgn="base">
              <a:spcBef>
                <a:spcPct val="0"/>
              </a:spcBef>
              <a:spcAft>
                <a:spcPct val="0"/>
              </a:spcAft>
            </a:pPr>
            <a:br>
              <a:rPr lang="en-GB" altLang="en-US" sz="554">
                <a:latin typeface="Arial" pitchFamily="34" charset="0"/>
                <a:cs typeface="Arial" pitchFamily="34" charset="0"/>
              </a:rPr>
            </a:br>
            <a:endParaRPr lang="en-GB" altLang="en-US" sz="1108">
              <a:latin typeface="Arial" pitchFamily="34" charset="0"/>
              <a:cs typeface="Arial" pitchFamily="34" charset="0"/>
            </a:endParaRPr>
          </a:p>
          <a:p>
            <a:pPr defTabSz="844083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8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55865" y="456311"/>
            <a:ext cx="4254849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46" b="1" u="sng" dirty="0">
                <a:latin typeface="Comic Sans MS" panose="030F0702030302020204" pitchFamily="66" charset="0"/>
              </a:rPr>
              <a:t>Where did all the Polar Bears go?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61435" y="1203573"/>
            <a:ext cx="2122094" cy="34810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62" b="1" dirty="0">
                <a:latin typeface="Comic Sans MS" panose="030F0702030302020204" pitchFamily="66" charset="0"/>
              </a:rPr>
              <a:t>POLAR BEARS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435844" y="1156766"/>
            <a:ext cx="1871957" cy="34810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62" b="1" dirty="0">
                <a:latin typeface="Comic Sans MS" panose="030F0702030302020204" pitchFamily="66" charset="0"/>
              </a:rPr>
              <a:t>THE ARCTIC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220558" y="1140596"/>
            <a:ext cx="1727442" cy="34810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62" b="1" dirty="0">
                <a:latin typeface="Comic Sans MS" panose="030F0702030302020204" pitchFamily="66" charset="0"/>
              </a:rPr>
              <a:t>THE HUMANS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477621" y="1156765"/>
            <a:ext cx="534422" cy="452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44" name="Rectangle 43"/>
          <p:cNvSpPr/>
          <p:nvPr/>
        </p:nvSpPr>
        <p:spPr>
          <a:xfrm>
            <a:off x="5271875" y="1140595"/>
            <a:ext cx="489489" cy="452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45" name="Rectangle 44"/>
          <p:cNvSpPr/>
          <p:nvPr/>
        </p:nvSpPr>
        <p:spPr>
          <a:xfrm>
            <a:off x="8147355" y="1140595"/>
            <a:ext cx="454925" cy="452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46" name="TextBox 45"/>
          <p:cNvSpPr txBox="1"/>
          <p:nvPr/>
        </p:nvSpPr>
        <p:spPr>
          <a:xfrm>
            <a:off x="4703647" y="560305"/>
            <a:ext cx="4282709" cy="49000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92" b="1" i="1" dirty="0">
                <a:latin typeface="Comic Sans MS" panose="030F0702030302020204" pitchFamily="66" charset="0"/>
              </a:rPr>
              <a:t>Task</a:t>
            </a:r>
            <a:r>
              <a:rPr lang="en-GB" sz="1292" i="1" dirty="0">
                <a:latin typeface="Comic Sans MS" panose="030F0702030302020204" pitchFamily="66" charset="0"/>
              </a:rPr>
              <a:t>: Sort the statements into the correct category.</a:t>
            </a:r>
          </a:p>
        </p:txBody>
      </p:sp>
    </p:spTree>
    <p:extLst>
      <p:ext uri="{BB962C8B-B14F-4D97-AF65-F5344CB8AC3E}">
        <p14:creationId xmlns:p14="http://schemas.microsoft.com/office/powerpoint/2010/main" val="640689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3422" t="21651" r="24603" b="13250"/>
          <a:stretch/>
        </p:blipFill>
        <p:spPr>
          <a:xfrm>
            <a:off x="0" y="0"/>
            <a:ext cx="9144000" cy="6927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990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s://motherjones.com/files/images/arcticice_amsre_2011252_0.previ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8" y="0"/>
            <a:ext cx="887083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6" name="Picture 2" descr="https://encrypted-tbn0.gstatic.com/images?q=tbn:ANd9GcTm9pZKHrzQqX3elQ8zH68UhmlXsnsU41msI_QorbayTMGSyn6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02" t="8556"/>
          <a:stretch/>
        </p:blipFill>
        <p:spPr bwMode="auto">
          <a:xfrm>
            <a:off x="6650182" y="3645024"/>
            <a:ext cx="2092602" cy="291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Box 1"/>
          <p:cNvSpPr txBox="1"/>
          <p:nvPr/>
        </p:nvSpPr>
        <p:spPr>
          <a:xfrm>
            <a:off x="216318" y="244205"/>
            <a:ext cx="6840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GREENHOUSE EFFECT</a:t>
            </a:r>
          </a:p>
        </p:txBody>
      </p:sp>
      <p:pic>
        <p:nvPicPr>
          <p:cNvPr id="5" name="Picture 6" descr="http://floweressencedeva.com/images/arctic-seaice-2007-nas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6" y="0"/>
            <a:ext cx="9146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encrypted-tbn3.gstatic.com/images?q=tbn:ANd9GcTuwmkg0kenr0h7bGPYl7uMumfgsI3d0QbBvH7EmZqQR9AMjxeh1Q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67" t="55055"/>
          <a:stretch/>
        </p:blipFill>
        <p:spPr bwMode="auto">
          <a:xfrm>
            <a:off x="216318" y="244205"/>
            <a:ext cx="1716180" cy="2506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blog.fry-wagner.com/wp-content/uploads/2012/12/Polar-bear-singing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6" y="-99392"/>
            <a:ext cx="9158073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204747" y="211319"/>
            <a:ext cx="3538037" cy="1736646"/>
          </a:xfrm>
          <a:prstGeom prst="wedgeRoundRectCallout">
            <a:avLst>
              <a:gd name="adj1" fmla="val -61738"/>
              <a:gd name="adj2" fmla="val 24563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Why is this happening to me?</a:t>
            </a:r>
          </a:p>
        </p:txBody>
      </p:sp>
      <p:sp>
        <p:nvSpPr>
          <p:cNvPr id="6" name="Rectangle 5"/>
          <p:cNvSpPr/>
          <p:nvPr/>
        </p:nvSpPr>
        <p:spPr>
          <a:xfrm>
            <a:off x="82350" y="6207441"/>
            <a:ext cx="55697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7"/>
              </a:rPr>
              <a:t>https://www.youtube.com/watch?v=ak0Zy6SLxPo</a:t>
            </a:r>
            <a:r>
              <a:rPr lang="en-GB" dirty="0"/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93647" y="5561110"/>
            <a:ext cx="56548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8"/>
              </a:rPr>
              <a:t>http://www.bbc.co.uk/nature/places/Arctic#p00380g6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0188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425</Words>
  <Application>Microsoft Macintosh PowerPoint</Application>
  <PresentationFormat>On-screen Show (4:3)</PresentationFormat>
  <Paragraphs>40</Paragraphs>
  <Slides>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</dc:creator>
  <cp:lastModifiedBy>Microsoft Office User</cp:lastModifiedBy>
  <cp:revision>35</cp:revision>
  <cp:lastPrinted>2013-09-30T10:04:14Z</cp:lastPrinted>
  <dcterms:created xsi:type="dcterms:W3CDTF">2013-03-18T19:26:18Z</dcterms:created>
  <dcterms:modified xsi:type="dcterms:W3CDTF">2020-06-05T07:24:55Z</dcterms:modified>
</cp:coreProperties>
</file>