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57" r:id="rId3"/>
    <p:sldId id="266" r:id="rId4"/>
    <p:sldId id="267" r:id="rId5"/>
    <p:sldId id="270" r:id="rId6"/>
    <p:sldId id="268" r:id="rId7"/>
    <p:sldId id="264" r:id="rId8"/>
    <p:sldId id="258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0FF"/>
    <a:srgbClr val="8EF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314"/>
    <p:restoredTop sz="94825"/>
  </p:normalViewPr>
  <p:slideViewPr>
    <p:cSldViewPr snapToGrid="0" snapToObjects="1">
      <p:cViewPr varScale="1">
        <p:scale>
          <a:sx n="107" d="100"/>
          <a:sy n="107" d="100"/>
        </p:scale>
        <p:origin x="104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A0DCD-C66F-0440-A49D-0EE7220F16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6AABFD-579C-FC4A-80FD-E9897D10AF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6A4A74-5F4F-DD4C-9C2B-77BAA5CF2E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629D9-865A-2F45-92F9-5F3C3317F84B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0FAF6A-E5BB-5149-B4D7-4BB7BC046A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17F606-7699-9249-968B-058F689E1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66BD7-F4FB-4A45-BC63-08E16093E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238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6AC53-AF5A-9A4C-BC6C-D27704FD7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36AD56-FEFF-DB44-9673-517B6FC907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DAD262-FE2B-8545-833B-AD60976CDC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629D9-865A-2F45-92F9-5F3C3317F84B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7D38D7-7F66-7E4B-B04A-7EF405E2A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81BD99-1148-AB40-B8AD-A7C499CF8A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66BD7-F4FB-4A45-BC63-08E16093E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1645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EEC210-88D7-F645-8A58-4EF9ED8E2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A599B9-4B7A-AC42-9F33-EDB4F4FE8F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6E3E38-CA50-7F48-BB50-B83EA393A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629D9-865A-2F45-92F9-5F3C3317F84B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C502A5-243E-D648-B9B4-81B11BEFF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1EC7E-F192-F74E-B3FE-5F4A57174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66BD7-F4FB-4A45-BC63-08E16093E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893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E3EE6-5053-5842-996B-C37C876561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98F171-3065-5445-83E3-796974C8C5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0455A7-8608-7E41-9578-40F543DA74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55E628-3FA7-154D-B8BD-4808233A63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629D9-865A-2F45-92F9-5F3C3317F84B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8184A5-FC13-EB45-8D41-872C83F61F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EC05ED-2D58-AD4D-AC0D-5447E1B7E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66BD7-F4FB-4A45-BC63-08E16093E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684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4BEFF9-BA0E-344E-AB0A-BAF21A113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34391B-BCBB-F147-9E52-E7FE36D939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612001-7619-FD4D-B27E-684136572B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E9EEB6-686A-434A-B821-6D994F1C9F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3FBCED1-FEAF-9141-B68D-B02CE79B94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C7B63DD-8A7A-2849-A17B-21B79934C3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629D9-865A-2F45-92F9-5F3C3317F84B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55C95C2-0D12-8948-B18F-87A249023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B95028-0CDC-6A49-A6B1-5764DEEBB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66BD7-F4FB-4A45-BC63-08E16093E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872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091C-9FDE-CE4B-9E34-5EAA644A75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C75FAE-A952-0547-8C21-5B22A09DF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629D9-865A-2F45-92F9-5F3C3317F84B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0281E0-ADF3-814E-BB77-A626050D72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8664F2-3726-414C-B177-2A48C8D13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66BD7-F4FB-4A45-BC63-08E16093E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57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6ADC165-8265-694F-867A-F60B9230AD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629D9-865A-2F45-92F9-5F3C3317F84B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F4F696-96AB-4B43-9D3C-4BC5C1D20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491B23-00C2-4642-A8CF-8500D74254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66BD7-F4FB-4A45-BC63-08E16093E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07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205662-385F-E145-AFE5-995555834D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92B44C-6071-EF4F-B074-ED95CD366C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06F597-74E5-E340-92FE-2FDF148DC9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BE35F0-300C-2F43-9993-32168EB76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629D9-865A-2F45-92F9-5F3C3317F84B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E5487F-FA6C-D44C-8C62-080FC82E3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1C3ACE-10AC-0A4C-9430-F5237D77F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66BD7-F4FB-4A45-BC63-08E16093E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101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5AC22C-BABB-0445-BE51-FCAC494E2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CC73F5D-3447-F84B-AC7A-D841EE42E6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34B6CB-608B-294D-BC66-097D19BF23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1F2518-AE53-0340-BB8F-996EF98225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629D9-865A-2F45-92F9-5F3C3317F84B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4234AB-9ABB-AE49-A0B2-65AE8CD9C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F86E49-B4A9-BC49-A9E3-F345CAD7F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66BD7-F4FB-4A45-BC63-08E16093E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424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E72420-7966-8A4E-B847-8B8856CB9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03F466-B743-4F49-9718-F791E00853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6BDE34-163D-FF44-90FC-614B606AD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629D9-865A-2F45-92F9-5F3C3317F84B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C9130-7B5C-2640-AAF0-FBB864185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33AD40-01FC-B94C-9391-4F8131679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66BD7-F4FB-4A45-BC63-08E16093E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4577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3D61A74-D2B2-D642-95C6-60C8366B35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84B7DC-FD1C-0E43-AA6E-47C12AD413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5308A3-64CA-E94D-B013-B5CF320197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629D9-865A-2F45-92F9-5F3C3317F84B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B88643-0C9E-DD48-8260-19BB650B93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E2107B-A2AC-7944-B468-9C9F4EA650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66BD7-F4FB-4A45-BC63-08E16093E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414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2CB9C3-FD7D-FC4A-AC75-41920DC79A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BEC78D-41EB-D247-996D-C521F422AC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06CEF1-FFE1-6741-AE02-CBCCD3C55C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0629D9-865A-2F45-92F9-5F3C3317F84B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80562D-FC37-3C47-9EE4-9844850150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ED3759-934A-6543-93E1-172C28B291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366BD7-F4FB-4A45-BC63-08E16093E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731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D1E5440-1657-824E-ADB3-568B83B46A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3727" y="2466753"/>
            <a:ext cx="9559518" cy="1782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619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A38EE99-D1DB-674F-93F8-21A6CDB84FC4}"/>
              </a:ext>
            </a:extLst>
          </p:cNvPr>
          <p:cNvSpPr txBox="1"/>
          <p:nvPr/>
        </p:nvSpPr>
        <p:spPr>
          <a:xfrm>
            <a:off x="5333429" y="985257"/>
            <a:ext cx="156667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b="1" dirty="0">
                <a:solidFill>
                  <a:srgbClr val="FF40FF"/>
                </a:solidFill>
                <a:latin typeface="Chalkduster" panose="03050602040202020205" pitchFamily="66" charset="77"/>
              </a:rPr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9118759-AAC6-D845-AC7E-079CB5BAEA4B}"/>
              </a:ext>
            </a:extLst>
          </p:cNvPr>
          <p:cNvSpPr txBox="1"/>
          <p:nvPr/>
        </p:nvSpPr>
        <p:spPr>
          <a:xfrm>
            <a:off x="5333429" y="3521931"/>
            <a:ext cx="156667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b="1" dirty="0">
                <a:solidFill>
                  <a:srgbClr val="00B0F0"/>
                </a:solidFill>
                <a:latin typeface="Chalkduster" panose="03050602040202020205" pitchFamily="66" charset="77"/>
              </a:rPr>
              <a:t>6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D18921-CDF0-614D-A854-08D453ED4244}"/>
              </a:ext>
            </a:extLst>
          </p:cNvPr>
          <p:cNvSpPr txBox="1"/>
          <p:nvPr/>
        </p:nvSpPr>
        <p:spPr>
          <a:xfrm>
            <a:off x="5382197" y="2198492"/>
            <a:ext cx="156667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b="1" dirty="0">
                <a:latin typeface="Chalkduster" panose="03050602040202020205" pitchFamily="66" charset="77"/>
              </a:rPr>
              <a:t>-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B6390E-238D-0D4B-B0EC-CBD2B7663621}"/>
              </a:ext>
            </a:extLst>
          </p:cNvPr>
          <p:cNvSpPr txBox="1"/>
          <p:nvPr/>
        </p:nvSpPr>
        <p:spPr>
          <a:xfrm>
            <a:off x="7274438" y="781196"/>
            <a:ext cx="464819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40FF"/>
                </a:solidFill>
                <a:latin typeface="Century Gothic" panose="020B0502020202020204" pitchFamily="34" charset="0"/>
              </a:rPr>
              <a:t>Numerator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The numerator is the number at the top. It tells you how many pieces we have. In this fraction, we have 1 piece. 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i="1" dirty="0">
                <a:solidFill>
                  <a:srgbClr val="FF40FF"/>
                </a:solidFill>
                <a:latin typeface="Century Gothic" panose="020B0502020202020204" pitchFamily="34" charset="0"/>
              </a:rPr>
              <a:t>Example: Rebecca has stolen 1 slice of pizza.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65F5AD-0888-E747-8E1A-0B607FA82A11}"/>
              </a:ext>
            </a:extLst>
          </p:cNvPr>
          <p:cNvSpPr txBox="1"/>
          <p:nvPr/>
        </p:nvSpPr>
        <p:spPr>
          <a:xfrm>
            <a:off x="7223138" y="3345052"/>
            <a:ext cx="469949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F0"/>
                </a:solidFill>
                <a:latin typeface="Century Gothic" panose="020B0502020202020204" pitchFamily="34" charset="0"/>
              </a:rPr>
              <a:t>Denominator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The denominator is the number at the bottom. It tells us how many pieces make one whole. In this fraction we know that 6 pieces will make one whole.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i="1" dirty="0">
                <a:solidFill>
                  <a:srgbClr val="00B0F0"/>
                </a:solidFill>
                <a:latin typeface="Century Gothic" panose="020B0502020202020204" pitchFamily="34" charset="0"/>
              </a:rPr>
              <a:t>Example: The whole pizza is made up of 6 slices. Each slice is exactly the same size. They are equal.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F4035A7-20A1-2048-8F38-76ABBC087D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68" t="11341" r="7720" b="12811"/>
          <a:stretch/>
        </p:blipFill>
        <p:spPr>
          <a:xfrm rot="10800000">
            <a:off x="994302" y="1348555"/>
            <a:ext cx="3498874" cy="331508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D2F9C93-1129-2345-BE60-A92D1AE82FE8}"/>
              </a:ext>
            </a:extLst>
          </p:cNvPr>
          <p:cNvSpPr txBox="1"/>
          <p:nvPr/>
        </p:nvSpPr>
        <p:spPr>
          <a:xfrm>
            <a:off x="317417" y="429226"/>
            <a:ext cx="5053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This pizza has been cut into 6 equally sized pieces. 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E9AE12F-7E9F-0140-9E6A-7CDD792F87A7}"/>
              </a:ext>
            </a:extLst>
          </p:cNvPr>
          <p:cNvSpPr/>
          <p:nvPr/>
        </p:nvSpPr>
        <p:spPr>
          <a:xfrm rot="19729405">
            <a:off x="2342693" y="2960002"/>
            <a:ext cx="1548384" cy="2009840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9372B22-1E41-A742-935A-807669F9445B}"/>
              </a:ext>
            </a:extLst>
          </p:cNvPr>
          <p:cNvSpPr txBox="1"/>
          <p:nvPr/>
        </p:nvSpPr>
        <p:spPr>
          <a:xfrm>
            <a:off x="317417" y="5415045"/>
            <a:ext cx="5053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entury Gothic" panose="020B0502020202020204" pitchFamily="34" charset="0"/>
              </a:rPr>
              <a:t>Rebecca decides to steal one piece of pizza. There are </a:t>
            </a:r>
            <a:r>
              <a:rPr lang="en-GB" b="1" dirty="0">
                <a:solidFill>
                  <a:srgbClr val="00B0F0"/>
                </a:solidFill>
                <a:latin typeface="Century Gothic" panose="020B0502020202020204" pitchFamily="34" charset="0"/>
              </a:rPr>
              <a:t>6 equally sized pieces </a:t>
            </a:r>
            <a:r>
              <a:rPr lang="en-GB" dirty="0">
                <a:latin typeface="Century Gothic" panose="020B0502020202020204" pitchFamily="34" charset="0"/>
              </a:rPr>
              <a:t>that make this pizza whole. If Rebecca pilfers 1 piece, then she has taken </a:t>
            </a:r>
            <a:r>
              <a:rPr lang="en-GB" b="1" dirty="0">
                <a:solidFill>
                  <a:srgbClr val="FF40FF"/>
                </a:solidFill>
                <a:latin typeface="Century Gothic" panose="020B0502020202020204" pitchFamily="34" charset="0"/>
              </a:rPr>
              <a:t>1/6</a:t>
            </a:r>
            <a:r>
              <a:rPr lang="en-GB" dirty="0">
                <a:latin typeface="Century Gothic" panose="020B0502020202020204" pitchFamily="34" charset="0"/>
              </a:rPr>
              <a:t> of the pizza!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2317A43-3E81-1347-AF54-EECD320697C8}"/>
              </a:ext>
            </a:extLst>
          </p:cNvPr>
          <p:cNvCxnSpPr>
            <a:stCxn id="11" idx="3"/>
            <a:endCxn id="12" idx="0"/>
          </p:cNvCxnSpPr>
          <p:nvPr/>
        </p:nvCxnSpPr>
        <p:spPr>
          <a:xfrm flipH="1">
            <a:off x="2844209" y="4856277"/>
            <a:ext cx="172157" cy="558768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47857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AEB72BB-44A5-D74A-8E86-D271DEDA31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73" y="189186"/>
            <a:ext cx="12068543" cy="6455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966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B444EAF-42CA-1D4F-9184-518AD74AC2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655" y="785380"/>
            <a:ext cx="3499945" cy="244160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4FF197B-A72D-314A-9DA3-F1F7A0DCCA53}"/>
              </a:ext>
            </a:extLst>
          </p:cNvPr>
          <p:cNvSpPr txBox="1"/>
          <p:nvPr/>
        </p:nvSpPr>
        <p:spPr>
          <a:xfrm>
            <a:off x="157655" y="73572"/>
            <a:ext cx="6621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Let’s use bits of our fraction wall to help us work this out: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E28C74-A28A-0D41-89AB-E91DD1FC8BC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453" r="283" b="82694"/>
          <a:stretch/>
        </p:blipFill>
        <p:spPr>
          <a:xfrm>
            <a:off x="271955" y="4538086"/>
            <a:ext cx="11678745" cy="60541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917C84F-8268-CE44-8241-5E20DF136CB1}"/>
              </a:ext>
            </a:extLst>
          </p:cNvPr>
          <p:cNvSpPr txBox="1"/>
          <p:nvPr/>
        </p:nvSpPr>
        <p:spPr>
          <a:xfrm>
            <a:off x="3749127" y="785380"/>
            <a:ext cx="80645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  <a:latin typeface="Century Gothic" panose="020B0502020202020204" pitchFamily="34" charset="0"/>
              </a:rPr>
              <a:t>First</a:t>
            </a:r>
            <a:r>
              <a:rPr lang="en-GB" b="1" dirty="0">
                <a:latin typeface="Century Gothic" panose="020B0502020202020204" pitchFamily="34" charset="0"/>
              </a:rPr>
              <a:t> we need to try and find ½ (one half) of 8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Century Gothic" panose="020B0502020202020204" pitchFamily="34" charset="0"/>
              </a:rPr>
              <a:t>Choose the part of the fraction wall that matches the fraction in the question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Century Gothic" panose="020B0502020202020204" pitchFamily="34" charset="0"/>
              </a:rPr>
              <a:t>Next share the 8 eggs between each piece of the fraction 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Century Gothic" panose="020B0502020202020204" pitchFamily="34" charset="0"/>
              </a:rPr>
              <a:t>When you have finished sharing you should not have any eggs left 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Century Gothic" panose="020B0502020202020204" pitchFamily="34" charset="0"/>
              </a:rPr>
              <a:t>You should count how many eggs are in each piece of the fraction. There should always be exactly the same number of eggs in each fraction piece.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1C89A45-B62B-ED49-B33E-A202D40728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84640" y="3508304"/>
            <a:ext cx="723900" cy="9017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CE53D1-55D9-654F-8B6F-A8F87920D2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46178" y="3515736"/>
            <a:ext cx="723900" cy="9017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5D95134-C3DB-7247-8704-C5E0822D60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2205" y="3503104"/>
            <a:ext cx="723900" cy="9017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6124FDE-ACEA-6F4A-987B-B02A0D40CC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2580" y="3503104"/>
            <a:ext cx="723900" cy="9017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4F7FF01-9D5B-4A4E-BA8E-869192DCBD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6472" y="3522086"/>
            <a:ext cx="723900" cy="9017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8430F0A-E2CC-7A47-98D0-5D45E92A80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8960" y="3505058"/>
            <a:ext cx="723900" cy="9017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484176-01A8-6740-817B-AC47E96EF5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8405" y="3515736"/>
            <a:ext cx="723900" cy="9017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04BC2A5-738F-4A48-90B0-08F1280AE4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7850" y="3515736"/>
            <a:ext cx="723900" cy="9017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A0B1E1F-A984-EB4E-98E3-A4929DCD46A2}"/>
              </a:ext>
            </a:extLst>
          </p:cNvPr>
          <p:cNvSpPr txBox="1"/>
          <p:nvPr/>
        </p:nvSpPr>
        <p:spPr>
          <a:xfrm>
            <a:off x="297355" y="5295408"/>
            <a:ext cx="11518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My numerator is ‘1’ so I am only interested in how many eggs are in 1 of the halves.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C9ED2AC-127D-2A40-ADE3-5D6FD2108AD2}"/>
              </a:ext>
            </a:extLst>
          </p:cNvPr>
          <p:cNvSpPr/>
          <p:nvPr/>
        </p:nvSpPr>
        <p:spPr>
          <a:xfrm>
            <a:off x="297355" y="5788165"/>
            <a:ext cx="358623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latin typeface="Century Gothic" panose="020B0502020202020204" pitchFamily="34" charset="0"/>
              </a:rPr>
              <a:t>So</a:t>
            </a:r>
            <a:r>
              <a:rPr lang="en-GB" sz="44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 ½ of 8 = 4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839F72E-05BF-E34F-9F8C-CD3F85A8C90B}"/>
              </a:ext>
            </a:extLst>
          </p:cNvPr>
          <p:cNvSpPr/>
          <p:nvPr/>
        </p:nvSpPr>
        <p:spPr>
          <a:xfrm>
            <a:off x="576763" y="2615714"/>
            <a:ext cx="1330864" cy="673100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32017E2-1A44-C143-9F83-52E08F5B6D89}"/>
              </a:ext>
            </a:extLst>
          </p:cNvPr>
          <p:cNvSpPr/>
          <p:nvPr/>
        </p:nvSpPr>
        <p:spPr>
          <a:xfrm>
            <a:off x="278050" y="3245612"/>
            <a:ext cx="5983050" cy="2101087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7812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B444EAF-42CA-1D4F-9184-518AD74AC2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655" y="785380"/>
            <a:ext cx="3499945" cy="244160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4FF197B-A72D-314A-9DA3-F1F7A0DCCA53}"/>
              </a:ext>
            </a:extLst>
          </p:cNvPr>
          <p:cNvSpPr txBox="1"/>
          <p:nvPr/>
        </p:nvSpPr>
        <p:spPr>
          <a:xfrm>
            <a:off x="157655" y="73572"/>
            <a:ext cx="6621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Let’s use bits of our fraction wall to help us work this out: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E28C74-A28A-0D41-89AB-E91DD1FC8BC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4928" r="283" b="65692"/>
          <a:stretch/>
        </p:blipFill>
        <p:spPr>
          <a:xfrm>
            <a:off x="297355" y="4530555"/>
            <a:ext cx="11678745" cy="6414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917C84F-8268-CE44-8241-5E20DF136CB1}"/>
              </a:ext>
            </a:extLst>
          </p:cNvPr>
          <p:cNvSpPr txBox="1"/>
          <p:nvPr/>
        </p:nvSpPr>
        <p:spPr>
          <a:xfrm>
            <a:off x="3749127" y="785380"/>
            <a:ext cx="80645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  <a:latin typeface="Century Gothic" panose="020B0502020202020204" pitchFamily="34" charset="0"/>
              </a:rPr>
              <a:t>Next</a:t>
            </a:r>
            <a:r>
              <a:rPr lang="en-GB" b="1" dirty="0">
                <a:latin typeface="Century Gothic" panose="020B0502020202020204" pitchFamily="34" charset="0"/>
              </a:rPr>
              <a:t> we need to try and find 1/4 (one quarter) of 8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Century Gothic" panose="020B0502020202020204" pitchFamily="34" charset="0"/>
              </a:rPr>
              <a:t>Choose the part of the fraction wall that matches the fraction in the question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Century Gothic" panose="020B0502020202020204" pitchFamily="34" charset="0"/>
              </a:rPr>
              <a:t>Share the 8 eggs between each piece of the fraction 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Century Gothic" panose="020B0502020202020204" pitchFamily="34" charset="0"/>
              </a:rPr>
              <a:t>When you have finished sharing you should not have any eggs left 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Century Gothic" panose="020B0502020202020204" pitchFamily="34" charset="0"/>
              </a:rPr>
              <a:t>Count how many eggs are in each piece of the fraction. There should always be exactly the same number of eggs in each fraction piece.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1C89A45-B62B-ED49-B33E-A202D40728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44278" y="3624000"/>
            <a:ext cx="723900" cy="9017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CE53D1-55D9-654F-8B6F-A8F87920D2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59790" y="3605875"/>
            <a:ext cx="723900" cy="9017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5D95134-C3DB-7247-8704-C5E0822D60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4412" y="3628855"/>
            <a:ext cx="723900" cy="9017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6124FDE-ACEA-6F4A-987B-B02A0D40CC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9924" y="3617365"/>
            <a:ext cx="723900" cy="9017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4F7FF01-9D5B-4A4E-BA8E-869192DCBD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4696" y="3609225"/>
            <a:ext cx="723900" cy="9017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8430F0A-E2CC-7A47-98D0-5D45E92A80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0796" y="3605875"/>
            <a:ext cx="723900" cy="9017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484176-01A8-6740-817B-AC47E96EF5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8524" y="3605875"/>
            <a:ext cx="723900" cy="9017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04BC2A5-738F-4A48-90B0-08F1280AE4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4036" y="3605875"/>
            <a:ext cx="723900" cy="9017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A0B1E1F-A984-EB4E-98E3-A4929DCD46A2}"/>
              </a:ext>
            </a:extLst>
          </p:cNvPr>
          <p:cNvSpPr txBox="1"/>
          <p:nvPr/>
        </p:nvSpPr>
        <p:spPr>
          <a:xfrm>
            <a:off x="297355" y="5295408"/>
            <a:ext cx="11518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My numerator is ‘1’ so I am only interested in how many eggs are in 1 of the quarters.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C9ED2AC-127D-2A40-ADE3-5D6FD2108AD2}"/>
              </a:ext>
            </a:extLst>
          </p:cNvPr>
          <p:cNvSpPr/>
          <p:nvPr/>
        </p:nvSpPr>
        <p:spPr>
          <a:xfrm>
            <a:off x="297355" y="5788165"/>
            <a:ext cx="400301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latin typeface="Century Gothic" panose="020B0502020202020204" pitchFamily="34" charset="0"/>
              </a:rPr>
              <a:t>So</a:t>
            </a:r>
            <a:r>
              <a:rPr lang="en-GB" sz="44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 1/4 of 8 = 2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5B284526-43C3-F64B-8CCB-0757AE56F417}"/>
              </a:ext>
            </a:extLst>
          </p:cNvPr>
          <p:cNvSpPr/>
          <p:nvPr/>
        </p:nvSpPr>
        <p:spPr>
          <a:xfrm>
            <a:off x="1767936" y="2654300"/>
            <a:ext cx="1330864" cy="673100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55DF1B76-B36F-E942-A0E8-13222E2D4A87}"/>
              </a:ext>
            </a:extLst>
          </p:cNvPr>
          <p:cNvSpPr/>
          <p:nvPr/>
        </p:nvSpPr>
        <p:spPr>
          <a:xfrm>
            <a:off x="278050" y="3450825"/>
            <a:ext cx="3023950" cy="1895874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5739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46A64D1-525F-AA42-A288-5DF91392BE41}"/>
              </a:ext>
            </a:extLst>
          </p:cNvPr>
          <p:cNvSpPr txBox="1"/>
          <p:nvPr/>
        </p:nvSpPr>
        <p:spPr>
          <a:xfrm>
            <a:off x="317500" y="1384300"/>
            <a:ext cx="115697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Century Gothic" panose="020B0502020202020204" pitchFamily="34" charset="0"/>
              </a:rPr>
              <a:t>Now open the document with the questions and see if you can have a go using your fraction wall. </a:t>
            </a:r>
          </a:p>
        </p:txBody>
      </p:sp>
    </p:spTree>
    <p:extLst>
      <p:ext uri="{BB962C8B-B14F-4D97-AF65-F5344CB8AC3E}">
        <p14:creationId xmlns:p14="http://schemas.microsoft.com/office/powerpoint/2010/main" val="7621748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DB7FC91-8E69-3249-B7E9-938CE3DF8315}"/>
              </a:ext>
            </a:extLst>
          </p:cNvPr>
          <p:cNvSpPr txBox="1"/>
          <p:nvPr/>
        </p:nvSpPr>
        <p:spPr>
          <a:xfrm>
            <a:off x="457200" y="2339161"/>
            <a:ext cx="1123861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>
                <a:solidFill>
                  <a:srgbClr val="00B0F0"/>
                </a:solidFill>
                <a:latin typeface="Chalkduster" panose="03050602040202020205" pitchFamily="66" charset="77"/>
              </a:rPr>
              <a:t>Fractions</a:t>
            </a:r>
            <a:r>
              <a:rPr lang="en-GB" sz="7200" dirty="0">
                <a:latin typeface="Chalkduster" panose="03050602040202020205" pitchFamily="66" charset="77"/>
              </a:rPr>
              <a:t> </a:t>
            </a:r>
          </a:p>
          <a:p>
            <a:pPr algn="ctr"/>
            <a:r>
              <a:rPr lang="en-GB" sz="7200" dirty="0">
                <a:latin typeface="Chalkduster" panose="03050602040202020205" pitchFamily="66" charset="77"/>
              </a:rPr>
              <a:t>Knowledge tablemats </a:t>
            </a:r>
          </a:p>
        </p:txBody>
      </p:sp>
    </p:spTree>
    <p:extLst>
      <p:ext uri="{BB962C8B-B14F-4D97-AF65-F5344CB8AC3E}">
        <p14:creationId xmlns:p14="http://schemas.microsoft.com/office/powerpoint/2010/main" val="1306007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650E42-0761-0842-83DE-206B9CAC11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793" y="0"/>
            <a:ext cx="99724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7412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9066C77-BBD3-3643-A9A5-E6A7495F43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036" y="0"/>
            <a:ext cx="99619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5173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409</Words>
  <Application>Microsoft Macintosh PowerPoint</Application>
  <PresentationFormat>Widescreen</PresentationFormat>
  <Paragraphs>34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Century Gothic</vt:lpstr>
      <vt:lpstr>Chalkduster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12</cp:revision>
  <dcterms:created xsi:type="dcterms:W3CDTF">2020-04-17T17:22:07Z</dcterms:created>
  <dcterms:modified xsi:type="dcterms:W3CDTF">2020-04-24T20:08:18Z</dcterms:modified>
</cp:coreProperties>
</file>