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>
  <p:sldMasterIdLst>
    <p:sldMasterId id="2147483648" r:id="rId4"/>
  </p:sldMasterIdLst>
  <p:notesMasterIdLst>
    <p:notesMasterId r:id="rId34"/>
  </p:notesMasterIdLst>
  <p:handoutMasterIdLst>
    <p:handoutMasterId r:id="rId35"/>
  </p:handoutMasterIdLst>
  <p:sldIdLst>
    <p:sldId id="652" r:id="rId5"/>
    <p:sldId id="657" r:id="rId6"/>
    <p:sldId id="656" r:id="rId7"/>
    <p:sldId id="662" r:id="rId8"/>
    <p:sldId id="663" r:id="rId9"/>
    <p:sldId id="679" r:id="rId10"/>
    <p:sldId id="664" r:id="rId11"/>
    <p:sldId id="648" r:id="rId12"/>
    <p:sldId id="761" r:id="rId13"/>
    <p:sldId id="680" r:id="rId14"/>
    <p:sldId id="668" r:id="rId15"/>
    <p:sldId id="762" r:id="rId16"/>
    <p:sldId id="681" r:id="rId17"/>
    <p:sldId id="670" r:id="rId18"/>
    <p:sldId id="669" r:id="rId19"/>
    <p:sldId id="763" r:id="rId20"/>
    <p:sldId id="754" r:id="rId21"/>
    <p:sldId id="758" r:id="rId22"/>
    <p:sldId id="764" r:id="rId23"/>
    <p:sldId id="673" r:id="rId24"/>
    <p:sldId id="678" r:id="rId25"/>
    <p:sldId id="674" r:id="rId26"/>
    <p:sldId id="675" r:id="rId27"/>
    <p:sldId id="676" r:id="rId28"/>
    <p:sldId id="677" r:id="rId29"/>
    <p:sldId id="684" r:id="rId30"/>
    <p:sldId id="685" r:id="rId31"/>
    <p:sldId id="682" r:id="rId32"/>
    <p:sldId id="683" r:id="rId33"/>
  </p:sldIdLst>
  <p:sldSz cx="9144000" cy="5715000" type="screen16x10"/>
  <p:notesSz cx="6858000" cy="9144000"/>
  <p:embeddedFontLst>
    <p:embeddedFont>
      <p:font typeface="Times" panose="02020603050405020304" pitchFamily="18" charset="0"/>
      <p:regular r:id="rId36"/>
      <p:bold r:id="rId37"/>
      <p:italic r:id="rId38"/>
      <p:boldItalic r:id="rId39"/>
    </p:embeddedFont>
    <p:embeddedFont>
      <p:font typeface="Wingdings 3" panose="05040102010807070707" pitchFamily="18" charset="2"/>
      <p:regular r:id="rId40"/>
    </p:embeddedFont>
    <p:embeddedFont>
      <p:font typeface="Calibri" panose="020F0502020204030204" pitchFamily="34" charset="0"/>
      <p:regular r:id="rId41"/>
      <p:bold r:id="rId42"/>
      <p:italic r:id="rId43"/>
      <p:boldItalic r:id="rId44"/>
    </p:embeddedFont>
  </p:embeddedFontLst>
  <p:custShowLst>
    <p:custShow name="Recognition assessment" id="0">
      <p:sldLst/>
    </p:custShow>
    <p:custShow name="Course admin" id="1">
      <p:sldLst/>
    </p:custShow>
    <p:custShow name="Role of the first aider" id="2">
      <p:sldLst/>
    </p:custShow>
    <p:custShow name="Primary survey" id="3">
      <p:sldLst/>
    </p:custShow>
    <p:custShow name="Unresponsive breathing" id="4">
      <p:sldLst/>
    </p:custShow>
    <p:custShow name="Shock" id="5">
      <p:sldLst/>
    </p:custShow>
    <p:custShow name="Fainting" id="6">
      <p:sldLst/>
    </p:custShow>
    <p:custShow name="Burns" id="7">
      <p:sldLst/>
    </p:custShow>
    <p:custShow name="Poisoning" id="8">
      <p:sldLst/>
    </p:custShow>
    <p:custShow name="Eye Injury" id="9">
      <p:sldLst/>
    </p:custShow>
    <p:custShow name="Bleeding" id="10">
      <p:sldLst/>
    </p:custShow>
    <p:custShow name="Choking" id="11">
      <p:sldLst/>
    </p:custShow>
    <p:custShow name="Asthma" id="12">
      <p:sldLst/>
    </p:custShow>
    <p:custShow name="Low blood sugar" id="13">
      <p:sldLst/>
    </p:custShow>
    <p:custShow name="Allergic reaction" id="14">
      <p:sldLst/>
    </p:custShow>
    <p:custShow name="Hyperventilation" id="15">
      <p:sldLst/>
    </p:custShow>
    <p:custShow name="Stroke" id="16">
      <p:sldLst/>
    </p:custShow>
    <p:custShow name="Head injury" id="17">
      <p:sldLst/>
    </p:custShow>
    <p:custShow name="Seizure" id="18">
      <p:sldLst/>
    </p:custShow>
    <p:custShow name="Bone, muscle, joint and Spine" id="19">
      <p:sldLst/>
    </p:custShow>
    <p:custShow name="Chest pian" id="20">
      <p:sldLst/>
    </p:custShow>
    <p:custShow name="Unresponsive not breathing" id="21">
      <p:sldLst/>
    </p:custShow>
    <p:custShow name="Heat and cold" id="22">
      <p:sldLst/>
    </p:custShow>
  </p:custShowLst>
  <p:defaultTextStyle>
    <a:defPPr>
      <a:defRPr lang="en-US"/>
    </a:defPPr>
    <a:lvl1pPr marL="0" algn="l" defTabSz="74441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1pPr>
    <a:lvl2pPr marL="372207" algn="l" defTabSz="74441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2pPr>
    <a:lvl3pPr marL="744413" algn="l" defTabSz="74441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3pPr>
    <a:lvl4pPr marL="1116620" algn="l" defTabSz="74441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4pPr>
    <a:lvl5pPr marL="1488826" algn="l" defTabSz="74441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5pPr>
    <a:lvl6pPr marL="1861033" algn="l" defTabSz="74441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6pPr>
    <a:lvl7pPr marL="2233239" algn="l" defTabSz="74441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7pPr>
    <a:lvl8pPr marL="2605446" algn="l" defTabSz="74441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8pPr>
    <a:lvl9pPr marL="2977652" algn="l" defTabSz="74441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82">
          <p15:clr>
            <a:srgbClr val="A4A3A4"/>
          </p15:clr>
        </p15:guide>
        <p15:guide id="2" pos="3367">
          <p15:clr>
            <a:srgbClr val="A4A3A4"/>
          </p15:clr>
        </p15:guide>
        <p15:guide id="3" orient="horz" pos="1800">
          <p15:clr>
            <a:srgbClr val="A4A3A4"/>
          </p15:clr>
        </p15:guide>
        <p15:guide id="4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odie Walsh2" initials="JW" lastIdx="7" clrIdx="0">
    <p:extLst>
      <p:ext uri="{19B8F6BF-5375-455C-9EA6-DF929625EA0E}">
        <p15:presenceInfo xmlns:p15="http://schemas.microsoft.com/office/powerpoint/2012/main" userId="S-1-12-1-2405786754-1233198816-680875169-393683671" providerId="AD"/>
      </p:ext>
    </p:extLst>
  </p:cmAuthor>
  <p:cmAuthor id="2" name="Elsa Stuart" initials="ES" lastIdx="24" clrIdx="1">
    <p:extLst>
      <p:ext uri="{19B8F6BF-5375-455C-9EA6-DF929625EA0E}">
        <p15:presenceInfo xmlns:p15="http://schemas.microsoft.com/office/powerpoint/2012/main" userId="S::Elsa.Stuart@sja.org.uk::1036faa4-45e7-40bb-895e-6c47aba8630b" providerId="AD"/>
      </p:ext>
    </p:extLst>
  </p:cmAuthor>
  <p:cmAuthor id="3" name="Justine Wilson" initials="JW" lastIdx="1" clrIdx="2">
    <p:extLst>
      <p:ext uri="{19B8F6BF-5375-455C-9EA6-DF929625EA0E}">
        <p15:presenceInfo xmlns:p15="http://schemas.microsoft.com/office/powerpoint/2012/main" userId="S::justine.wilson@sja.org.uk::cd635167-bbd3-4a7f-9fa7-49f7026615ce" providerId="AD"/>
      </p:ext>
    </p:extLst>
  </p:cmAuthor>
  <p:cmAuthor id="4" name="Jodie Walsh2" initials="JW [2]" lastIdx="1" clrIdx="3">
    <p:extLst>
      <p:ext uri="{19B8F6BF-5375-455C-9EA6-DF929625EA0E}">
        <p15:presenceInfo xmlns:p15="http://schemas.microsoft.com/office/powerpoint/2012/main" userId="S::Jodie.Walsh2@sja.org.uk::8f656482-1ee0-4981-a154-9528d7227717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D8E8D"/>
    <a:srgbClr val="EDE92C"/>
    <a:srgbClr val="007A53"/>
    <a:srgbClr val="F1DED3"/>
    <a:srgbClr val="00AC58"/>
    <a:srgbClr val="FFFFFF"/>
    <a:srgbClr val="009F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82612BB-7E3E-2A22-C86E-C33F801BF636}" v="5" dt="2019-10-21T11:07:13.52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29" d="100"/>
          <a:sy n="129" d="100"/>
        </p:scale>
        <p:origin x="1104" y="120"/>
      </p:cViewPr>
      <p:guideLst>
        <p:guide orient="horz" pos="2382"/>
        <p:guide pos="3367"/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font" Target="fonts/font4.fntdata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notesMaster" Target="notesMasters/notesMaster1.xml"/><Relationship Id="rId42" Type="http://schemas.openxmlformats.org/officeDocument/2006/relationships/font" Target="fonts/font7.fntdata"/><Relationship Id="rId47" Type="http://schemas.openxmlformats.org/officeDocument/2006/relationships/viewProps" Target="viewProps.xml"/><Relationship Id="rId50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font" Target="fonts/font3.fntdata"/><Relationship Id="rId46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font" Target="fonts/font6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font" Target="fonts/font2.fntdata"/><Relationship Id="rId40" Type="http://schemas.openxmlformats.org/officeDocument/2006/relationships/font" Target="fonts/font5.fntdata"/><Relationship Id="rId45" Type="http://schemas.openxmlformats.org/officeDocument/2006/relationships/commentAuthors" Target="comment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font" Target="fonts/font1.fntdata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font" Target="fonts/font9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handoutMaster" Target="handoutMasters/handoutMaster1.xml"/><Relationship Id="rId43" Type="http://schemas.openxmlformats.org/officeDocument/2006/relationships/font" Target="fonts/font8.fntdata"/><Relationship Id="rId48" Type="http://schemas.openxmlformats.org/officeDocument/2006/relationships/theme" Target="theme/theme1.xml"/><Relationship Id="rId8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6846B6-084C-4935-A06D-FAEC1EF33182}" type="datetimeFigureOut">
              <a:rPr lang="en-GB" smtClean="0"/>
              <a:t>22/10/2019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F3490F-72A2-4B89-9ACA-84EE231684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9482F6-ED0E-4BED-A21E-1F635A7CCD86}" type="datetimeFigureOut">
              <a:rPr lang="en-GB" smtClean="0"/>
              <a:t>22/10/2019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60438" y="1143000"/>
            <a:ext cx="49371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80C943-89BF-4FF3-9CC5-52B2ED0101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74441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372207" algn="l" defTabSz="74441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744413" algn="l" defTabSz="74441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116620" algn="l" defTabSz="74441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488826" algn="l" defTabSz="74441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1861033" algn="l" defTabSz="74441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6pPr>
    <a:lvl7pPr marL="2233239" algn="l" defTabSz="74441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7pPr>
    <a:lvl8pPr marL="2605446" algn="l" defTabSz="74441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8pPr>
    <a:lvl9pPr marL="2977652" algn="l" defTabSz="74441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Explain the heart needs air (oxygen) and it’s a muscle that pumps blood around the body. </a:t>
            </a:r>
            <a:r>
              <a:rPr lang="en-GB">
                <a:cs typeface="Times"/>
              </a:rPr>
              <a:t> </a:t>
            </a:r>
            <a:endParaRPr lang="en-GB"/>
          </a:p>
          <a:p>
            <a:r>
              <a:rPr lang="en-GB"/>
              <a:t>What can go wrong to cause a problem to the air and blood circulating? (circulation = "circling" the body) </a:t>
            </a:r>
          </a:p>
          <a:p>
            <a:r>
              <a:rPr lang="en-GB"/>
              <a:t>Brief explanation and onto worksheet </a:t>
            </a:r>
            <a:endParaRPr lang="en-GB">
              <a:cs typeface="Times"/>
            </a:endParaRPr>
          </a:p>
          <a:p>
            <a:r>
              <a:rPr lang="en-GB" sz="1000" b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General discussion - hit head, run over, choking etc. Emphasis on if it affects breathing, brain or heart (circulation) then this can cause unresponsiveness</a:t>
            </a:r>
            <a:r>
              <a:rPr lang="en-GB" sz="1000" b="1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80C943-89BF-4FF3-9CC5-52B2ED010138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86523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>
                <a:cs typeface="Times"/>
              </a:rPr>
              <a:t>Chain of survival- if all steps in place MAY increase chance of survival </a:t>
            </a:r>
          </a:p>
          <a:p>
            <a:r>
              <a:rPr lang="en-GB">
                <a:cs typeface="Times"/>
              </a:rPr>
              <a:t>Note even best efforts at times do not ensure success when trying to resuscitate a casualty </a:t>
            </a:r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80C943-89BF-4FF3-9CC5-52B2ED010138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97993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latin typeface="Calibri"/>
                <a:cs typeface="Calibri"/>
              </a:rPr>
              <a:t>ANSWERS: DANGER,RESPONSE,AIRWAY, BREATHING,CIRCULATION</a:t>
            </a:r>
          </a:p>
          <a:p>
            <a:r>
              <a:rPr lang="en-GB"/>
              <a:t>Important as it structures approach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80C943-89BF-4FF3-9CC5-52B2ED01013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18114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103563" y="150813"/>
            <a:ext cx="650875" cy="4079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F69E76-7FB9-43B0-B0EB-47E4614077F6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39745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103563" y="150813"/>
            <a:ext cx="650875" cy="4079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Trainer demonstrates then gets the students to practice using either the PP slide as a prompt or the sheet in the workbook. Trainer circulate and correct as necessary</a:t>
            </a:r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F69E76-7FB9-43B0-B0EB-47E4614077F6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84658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924175" y="509588"/>
            <a:ext cx="4078288" cy="2549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1D5CF2-3FC3-47F3-B48F-ADC86FC92C34}" type="slidenum">
              <a:rPr lang="en-US" altLang="en-US" smtClean="0"/>
              <a:pPr>
                <a:defRPr/>
              </a:pPr>
              <a:t>16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873160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80C943-89BF-4FF3-9CC5-52B2ED010138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75114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74441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/>
              <a:t>Just a recap, quick Q and A around room to check learning informally </a:t>
            </a:r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80C943-89BF-4FF3-9CC5-52B2ED010138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38363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74441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/>
              <a:t>Consider interactive dice </a:t>
            </a:r>
          </a:p>
          <a:p>
            <a:pPr marL="0" marR="0" lvl="0" indent="0" algn="l" defTabSz="74441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80C943-89BF-4FF3-9CC5-52B2ED010138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09858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80C943-89BF-4FF3-9CC5-52B2ED010138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06999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Explain the heart needs air (oxygen) and it’s a muscle that pumps blood around the body. </a:t>
            </a:r>
            <a:r>
              <a:rPr lang="en-GB">
                <a:cs typeface="Times"/>
              </a:rPr>
              <a:t> </a:t>
            </a:r>
            <a:endParaRPr lang="en-GB"/>
          </a:p>
          <a:p>
            <a:r>
              <a:rPr lang="en-GB"/>
              <a:t>What can go wrong to cause a problem to the air and blood circulating? (circulation = "circling" the body) </a:t>
            </a:r>
          </a:p>
          <a:p>
            <a:r>
              <a:rPr lang="en-GB"/>
              <a:t>Brief explanation and onto worksheet </a:t>
            </a:r>
            <a:endParaRPr lang="en-GB">
              <a:cs typeface="Times"/>
            </a:endParaRPr>
          </a:p>
          <a:p>
            <a:r>
              <a:rPr lang="en-GB" sz="1000" b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General discussion – blowing to head, being run over, choking etc. Emphasis on if it affects breathing, brain or heart (circulation) then this can cause unresponsiveness</a:t>
            </a:r>
            <a:r>
              <a:rPr lang="en-GB" sz="1000" b="1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80C943-89BF-4FF3-9CC5-52B2ED010138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044687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Can be used as a recap or HW exercise </a:t>
            </a:r>
            <a:endParaRPr lang="en-US"/>
          </a:p>
          <a:p>
            <a:r>
              <a:rPr lang="en-GB">
                <a:cs typeface="Times"/>
              </a:rPr>
              <a:t>They may not be able to complete this at this point so can revisit or HW. </a:t>
            </a:r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80C943-89BF-4FF3-9CC5-52B2ED010138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67059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uble header &amp; subject chan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6F566C60-6C34-4596-98B7-F2465D9F2361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304799" y="207963"/>
            <a:ext cx="8508411" cy="505777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DD9E706-3D6E-4B8D-82F2-37B52804ECD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237435" y="5265779"/>
            <a:ext cx="1575776" cy="30917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 baseline="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r>
              <a:rPr lang="en-GB"/>
              <a:t>KS3 – Basic life support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C1E360-0609-4BEF-AF7C-C2C0E9A6FBCE}"/>
              </a:ext>
            </a:extLst>
          </p:cNvPr>
          <p:cNvSpPr>
            <a:spLocks noGrp="1" noChangeAspect="1"/>
          </p:cNvSpPr>
          <p:nvPr>
            <p:ph idx="16" hasCustomPrompt="1"/>
          </p:nvPr>
        </p:nvSpPr>
        <p:spPr>
          <a:xfrm>
            <a:off x="491629" y="478795"/>
            <a:ext cx="4072215" cy="551146"/>
          </a:xfrm>
          <a:prstGeom prst="rect">
            <a:avLst/>
          </a:prstGeom>
          <a:solidFill>
            <a:srgbClr val="009F4D"/>
          </a:solidFill>
        </p:spPr>
        <p:txBody>
          <a:bodyPr lIns="74441" tIns="37221" rIns="74441" bIns="37221"/>
          <a:lstStyle>
            <a:lvl1pPr marL="0" marR="0" indent="0" algn="l" defTabSz="744413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407"/>
              </a:spcAft>
              <a:buClrTx/>
              <a:buSzTx/>
              <a:buFont typeface="Arial" panose="020B0604020202020204" pitchFamily="34" charset="0"/>
              <a:buNone/>
              <a:tabLst/>
              <a:defRPr lang="en-US" sz="3700" b="1" kern="1200" dirty="0" smtClean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744413" rtl="0" eaLnBrk="1" fontAlgn="auto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Title </a:t>
            </a:r>
            <a:endParaRPr lang="en-US" sz="2900">
              <a:solidFill>
                <a:srgbClr val="FFFFFF"/>
              </a:solidFill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BFC1E360-0609-4BEF-AF7C-C2C0E9A6FBCE}"/>
              </a:ext>
            </a:extLst>
          </p:cNvPr>
          <p:cNvSpPr>
            <a:spLocks noGrp="1" noChangeAspect="1"/>
          </p:cNvSpPr>
          <p:nvPr>
            <p:ph idx="17" hasCustomPrompt="1"/>
          </p:nvPr>
        </p:nvSpPr>
        <p:spPr>
          <a:xfrm>
            <a:off x="491629" y="1029941"/>
            <a:ext cx="2979330" cy="551146"/>
          </a:xfrm>
          <a:prstGeom prst="rect">
            <a:avLst/>
          </a:prstGeom>
          <a:solidFill>
            <a:srgbClr val="009F4D"/>
          </a:solidFill>
        </p:spPr>
        <p:txBody>
          <a:bodyPr lIns="74441" tIns="37221" rIns="74441" bIns="37221"/>
          <a:lstStyle>
            <a:lvl1pPr marL="0" marR="0" indent="0" algn="l" defTabSz="744413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407"/>
              </a:spcAft>
              <a:buClrTx/>
              <a:buSzTx/>
              <a:buFont typeface="Arial" panose="020B0604020202020204" pitchFamily="34" charset="0"/>
              <a:buNone/>
              <a:tabLst/>
              <a:defRPr lang="en-US" sz="3700" b="1" kern="1200" dirty="0" smtClean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744413" rtl="0" eaLnBrk="1" fontAlgn="auto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Title </a:t>
            </a:r>
            <a:endParaRPr lang="en-US" sz="2900">
              <a:solidFill>
                <a:srgbClr val="FFFFFF"/>
              </a:solidFill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9DD859F5-06F4-4AE1-A647-FEA79B07EB90}"/>
              </a:ext>
            </a:extLst>
          </p:cNvPr>
          <p:cNvGrpSpPr/>
          <p:nvPr userDrawn="1"/>
        </p:nvGrpSpPr>
        <p:grpSpPr>
          <a:xfrm>
            <a:off x="2438399" y="3747319"/>
            <a:ext cx="6705601" cy="1541044"/>
            <a:chOff x="1842654" y="-1271155"/>
            <a:chExt cx="6705601" cy="1541044"/>
          </a:xfrm>
        </p:grpSpPr>
        <p:sp>
          <p:nvSpPr>
            <p:cNvPr id="13" name="Right Triangle 12">
              <a:extLst>
                <a:ext uri="{FF2B5EF4-FFF2-40B4-BE49-F238E27FC236}">
                  <a16:creationId xmlns:a16="http://schemas.microsoft.com/office/drawing/2014/main" id="{923F48A9-913C-48C5-BD1C-E7584B578CCF}"/>
                </a:ext>
              </a:extLst>
            </p:cNvPr>
            <p:cNvSpPr/>
            <p:nvPr userDrawn="1"/>
          </p:nvSpPr>
          <p:spPr>
            <a:xfrm flipH="1">
              <a:off x="1842654" y="-1271155"/>
              <a:ext cx="6705601" cy="1541044"/>
            </a:xfrm>
            <a:prstGeom prst="rt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">
                <a:solidFill>
                  <a:srgbClr val="FF0000"/>
                </a:solidFill>
              </a:endParaRPr>
            </a:p>
          </p:txBody>
        </p:sp>
        <p:pic>
          <p:nvPicPr>
            <p:cNvPr id="14" name="Picture 13" descr="SJA logo on angled slice.psd">
              <a:extLst>
                <a:ext uri="{FF2B5EF4-FFF2-40B4-BE49-F238E27FC236}">
                  <a16:creationId xmlns:a16="http://schemas.microsoft.com/office/drawing/2014/main" id="{ED1874F0-255D-4745-8C32-66E1AD2E601B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735" t="40499" r="2544"/>
            <a:stretch/>
          </p:blipFill>
          <p:spPr>
            <a:xfrm>
              <a:off x="6636327" y="-370811"/>
              <a:ext cx="1634837" cy="640700"/>
            </a:xfrm>
            <a:prstGeom prst="rect">
              <a:avLst/>
            </a:prstGeom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253812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ngle header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10">
            <a:extLst>
              <a:ext uri="{FF2B5EF4-FFF2-40B4-BE49-F238E27FC236}">
                <a16:creationId xmlns:a16="http://schemas.microsoft.com/office/drawing/2014/main" id="{B3453ADD-6F89-4E49-A48A-0AF14ACBF5EE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304799" y="207963"/>
            <a:ext cx="8508411" cy="505777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C1E360-0609-4BEF-AF7C-C2C0E9A6FBCE}"/>
              </a:ext>
            </a:extLst>
          </p:cNvPr>
          <p:cNvSpPr>
            <a:spLocks noGrp="1" noChangeAspect="1"/>
          </p:cNvSpPr>
          <p:nvPr>
            <p:ph idx="16" hasCustomPrompt="1"/>
          </p:nvPr>
        </p:nvSpPr>
        <p:spPr>
          <a:xfrm>
            <a:off x="491629" y="478795"/>
            <a:ext cx="4072215" cy="551146"/>
          </a:xfrm>
          <a:prstGeom prst="rect">
            <a:avLst/>
          </a:prstGeom>
          <a:solidFill>
            <a:srgbClr val="009F4D"/>
          </a:solidFill>
        </p:spPr>
        <p:txBody>
          <a:bodyPr lIns="74441" tIns="37221" rIns="74441" bIns="37221"/>
          <a:lstStyle>
            <a:lvl1pPr marL="0" marR="0" indent="0" algn="l" defTabSz="744413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407"/>
              </a:spcAft>
              <a:buClrTx/>
              <a:buSzTx/>
              <a:buFont typeface="Arial" panose="020B0604020202020204" pitchFamily="34" charset="0"/>
              <a:buNone/>
              <a:tabLst/>
              <a:defRPr lang="en-US" sz="3700" b="1" kern="1200" dirty="0" smtClean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744413" rtl="0" eaLnBrk="1" fontAlgn="auto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Title </a:t>
            </a:r>
            <a:endParaRPr lang="en-US" sz="2900">
              <a:solidFill>
                <a:srgbClr val="FFFFFF"/>
              </a:solidFill>
            </a:endParaRPr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C1850855-BE95-4F7A-A1A9-2D5FF72B20E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251290" y="5251924"/>
            <a:ext cx="1575776" cy="30917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 baseline="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r>
              <a:rPr lang="en-GB"/>
              <a:t>KS3 – Basic life support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78883C9-736E-4178-A40A-53DFC7A1317C}"/>
              </a:ext>
            </a:extLst>
          </p:cNvPr>
          <p:cNvGrpSpPr/>
          <p:nvPr userDrawn="1"/>
        </p:nvGrpSpPr>
        <p:grpSpPr>
          <a:xfrm>
            <a:off x="2438399" y="3747319"/>
            <a:ext cx="6705601" cy="1541044"/>
            <a:chOff x="1842654" y="-1271155"/>
            <a:chExt cx="6705601" cy="1541044"/>
          </a:xfrm>
          <a:noFill/>
        </p:grpSpPr>
        <p:sp>
          <p:nvSpPr>
            <p:cNvPr id="12" name="Right Triangle 11">
              <a:extLst>
                <a:ext uri="{FF2B5EF4-FFF2-40B4-BE49-F238E27FC236}">
                  <a16:creationId xmlns:a16="http://schemas.microsoft.com/office/drawing/2014/main" id="{92E65848-7A44-40E6-B4E0-1FEA493D3BC7}"/>
                </a:ext>
              </a:extLst>
            </p:cNvPr>
            <p:cNvSpPr/>
            <p:nvPr userDrawn="1"/>
          </p:nvSpPr>
          <p:spPr>
            <a:xfrm flipH="1">
              <a:off x="1842654" y="-1271155"/>
              <a:ext cx="6705601" cy="1541044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">
                <a:solidFill>
                  <a:srgbClr val="FF0000"/>
                </a:solidFill>
              </a:endParaRPr>
            </a:p>
          </p:txBody>
        </p:sp>
        <p:pic>
          <p:nvPicPr>
            <p:cNvPr id="13" name="Picture 12" descr="SJA logo on angled slice.psd">
              <a:extLst>
                <a:ext uri="{FF2B5EF4-FFF2-40B4-BE49-F238E27FC236}">
                  <a16:creationId xmlns:a16="http://schemas.microsoft.com/office/drawing/2014/main" id="{FEC7218D-6FE3-4890-BE9C-C90C43E4785E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735" t="40499" r="2544"/>
            <a:stretch/>
          </p:blipFill>
          <p:spPr>
            <a:xfrm>
              <a:off x="6636327" y="-370811"/>
              <a:ext cx="1634837" cy="640700"/>
            </a:xfrm>
            <a:prstGeom prst="rect">
              <a:avLst/>
            </a:prstGeom>
            <a:grp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3133167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eak page 1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972C41A-9216-4B40-861A-E5A06DD10D6E}"/>
              </a:ext>
            </a:extLst>
          </p:cNvPr>
          <p:cNvSpPr>
            <a:spLocks noGrp="1" noChangeAspect="1"/>
          </p:cNvSpPr>
          <p:nvPr>
            <p:ph idx="15" hasCustomPrompt="1"/>
          </p:nvPr>
        </p:nvSpPr>
        <p:spPr>
          <a:xfrm>
            <a:off x="1551709" y="1947377"/>
            <a:ext cx="6359236" cy="551146"/>
          </a:xfrm>
          <a:prstGeom prst="rect">
            <a:avLst/>
          </a:prstGeom>
          <a:solidFill>
            <a:srgbClr val="8D8E8D"/>
          </a:solidFill>
        </p:spPr>
        <p:txBody>
          <a:bodyPr lIns="74441" tIns="37221" rIns="74441" bIns="37221"/>
          <a:lstStyle>
            <a:lvl1pPr marL="0" marR="0" indent="0" algn="ctr" defTabSz="744413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407"/>
              </a:spcAft>
              <a:buClrTx/>
              <a:buSzTx/>
              <a:buFont typeface="Arial" panose="020B0604020202020204" pitchFamily="34" charset="0"/>
              <a:buNone/>
              <a:tabLst/>
              <a:defRPr lang="en-US" sz="3700" b="1" kern="1200" dirty="0" smtClean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744413" rtl="0" eaLnBrk="1" fontAlgn="auto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Title </a:t>
            </a:r>
            <a:endParaRPr lang="en-US" sz="2900">
              <a:solidFill>
                <a:srgbClr val="FFFFFF"/>
              </a:solidFill>
            </a:endParaRPr>
          </a:p>
        </p:txBody>
      </p:sp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EDF9E748-348C-4856-977E-690C332EE0C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226702" y="5232305"/>
            <a:ext cx="1575776" cy="309179"/>
          </a:xfrm>
          <a:prstGeom prst="rect">
            <a:avLst/>
          </a:prstGeom>
        </p:spPr>
        <p:txBody>
          <a:bodyPr/>
          <a:lstStyle>
            <a:lvl1pPr marL="0" marR="0" indent="0" algn="l" defTabSz="744413" rtl="0" eaLnBrk="1" fontAlgn="auto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ClrTx/>
              <a:buSzTx/>
              <a:buFont typeface="Arial" panose="020B0604020202020204" pitchFamily="34" charset="0"/>
              <a:buNone/>
              <a:tabLst/>
              <a:defRPr sz="1000" baseline="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r>
              <a:rPr lang="en-GB"/>
              <a:t>KS3 – Basic life support</a:t>
            </a:r>
          </a:p>
        </p:txBody>
      </p:sp>
    </p:spTree>
    <p:extLst>
      <p:ext uri="{BB962C8B-B14F-4D97-AF65-F5344CB8AC3E}">
        <p14:creationId xmlns:p14="http://schemas.microsoft.com/office/powerpoint/2010/main" val="229927656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eak pag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EDF9E748-348C-4856-977E-690C332EE0C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226702" y="5232305"/>
            <a:ext cx="1575776" cy="30917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 baseline="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r>
              <a:rPr lang="en-GB"/>
              <a:t>KS3 – Basic life support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72648BE5-7FB0-43C3-9796-11EDEC3B12D4}"/>
              </a:ext>
            </a:extLst>
          </p:cNvPr>
          <p:cNvSpPr>
            <a:spLocks noGrp="1" noChangeAspect="1"/>
          </p:cNvSpPr>
          <p:nvPr>
            <p:ph idx="16" hasCustomPrompt="1"/>
          </p:nvPr>
        </p:nvSpPr>
        <p:spPr>
          <a:xfrm>
            <a:off x="2542100" y="2498523"/>
            <a:ext cx="4246627" cy="551146"/>
          </a:xfrm>
          <a:prstGeom prst="rect">
            <a:avLst/>
          </a:prstGeom>
          <a:solidFill>
            <a:srgbClr val="8D8E8D"/>
          </a:solidFill>
        </p:spPr>
        <p:txBody>
          <a:bodyPr lIns="74441" tIns="37221" rIns="74441" bIns="37221"/>
          <a:lstStyle>
            <a:lvl1pPr marL="0" marR="0" indent="0" algn="ctr" defTabSz="744413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407"/>
              </a:spcAft>
              <a:buClrTx/>
              <a:buSzTx/>
              <a:buFont typeface="Arial" panose="020B0604020202020204" pitchFamily="34" charset="0"/>
              <a:buNone/>
              <a:tabLst/>
              <a:defRPr lang="en-US" sz="3700" b="1" kern="1200" dirty="0" smtClean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744413" rtl="0" eaLnBrk="1" fontAlgn="auto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Title </a:t>
            </a:r>
            <a:endParaRPr lang="en-US" sz="2900">
              <a:solidFill>
                <a:srgbClr val="FFFFFF"/>
              </a:solidFill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6F71EAB9-84D2-4471-97AE-F407342A10D6}"/>
              </a:ext>
            </a:extLst>
          </p:cNvPr>
          <p:cNvSpPr>
            <a:spLocks noGrp="1" noChangeAspect="1"/>
          </p:cNvSpPr>
          <p:nvPr>
            <p:ph idx="15" hasCustomPrompt="1"/>
          </p:nvPr>
        </p:nvSpPr>
        <p:spPr>
          <a:xfrm>
            <a:off x="1551709" y="1947377"/>
            <a:ext cx="6359236" cy="551146"/>
          </a:xfrm>
          <a:prstGeom prst="rect">
            <a:avLst/>
          </a:prstGeom>
          <a:solidFill>
            <a:srgbClr val="8D8E8D"/>
          </a:solidFill>
        </p:spPr>
        <p:txBody>
          <a:bodyPr lIns="74441" tIns="37221" rIns="74441" bIns="37221"/>
          <a:lstStyle>
            <a:lvl1pPr marL="0" marR="0" indent="0" algn="ctr" defTabSz="744413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407"/>
              </a:spcAft>
              <a:buClrTx/>
              <a:buSzTx/>
              <a:buFont typeface="Arial" panose="020B0604020202020204" pitchFamily="34" charset="0"/>
              <a:buNone/>
              <a:tabLst/>
              <a:defRPr lang="en-US" sz="3700" b="1" kern="1200" dirty="0" smtClean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744413" rtl="0" eaLnBrk="1" fontAlgn="auto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Title </a:t>
            </a:r>
            <a:endParaRPr lang="en-US" sz="29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17348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2"/>
          <p:cNvSpPr>
            <a:spLocks noGrp="1" noChangeAspect="1"/>
          </p:cNvSpPr>
          <p:nvPr>
            <p:ph idx="1" hasCustomPrompt="1"/>
          </p:nvPr>
        </p:nvSpPr>
        <p:spPr>
          <a:xfrm>
            <a:off x="662749" y="1365174"/>
            <a:ext cx="7575409" cy="482248"/>
          </a:xfrm>
          <a:prstGeom prst="rect">
            <a:avLst/>
          </a:prstGeom>
        </p:spPr>
        <p:txBody>
          <a:bodyPr lIns="74441" tIns="37221" rIns="74441" bIns="37221"/>
          <a:lstStyle>
            <a:lvl1pPr marL="0" indent="0">
              <a:buNone/>
              <a:defRPr sz="2000" b="1">
                <a:solidFill>
                  <a:srgbClr val="009F4D"/>
                </a:solidFill>
                <a:latin typeface="Arial (heading)"/>
                <a:cs typeface="Arial (heading)"/>
              </a:defRPr>
            </a:lvl1pPr>
          </a:lstStyle>
          <a:p>
            <a:r>
              <a:rPr lang="en-US"/>
              <a:t>Type to add heading</a:t>
            </a:r>
          </a:p>
        </p:txBody>
      </p:sp>
      <p:sp>
        <p:nvSpPr>
          <p:cNvPr id="14" name="Content Placeholder 4"/>
          <p:cNvSpPr>
            <a:spLocks noGrp="1" noChangeAspect="1"/>
          </p:cNvSpPr>
          <p:nvPr>
            <p:ph idx="11" hasCustomPrompt="1"/>
          </p:nvPr>
        </p:nvSpPr>
        <p:spPr>
          <a:xfrm>
            <a:off x="662749" y="1927327"/>
            <a:ext cx="7575409" cy="919678"/>
          </a:xfrm>
          <a:prstGeom prst="rect">
            <a:avLst/>
          </a:prstGeom>
        </p:spPr>
        <p:txBody>
          <a:bodyPr lIns="74441" tIns="37221" rIns="74441" bIns="37221"/>
          <a:lstStyle>
            <a:lvl1pPr marL="0" indent="0">
              <a:buNone/>
              <a:defRPr sz="1800"/>
            </a:lvl1pPr>
          </a:lstStyle>
          <a:p>
            <a:pPr lvl="0"/>
            <a:r>
              <a:rPr lang="en-US"/>
              <a:t>Type to add body text</a:t>
            </a:r>
          </a:p>
        </p:txBody>
      </p:sp>
      <p:sp>
        <p:nvSpPr>
          <p:cNvPr id="16" name="Content Placeholder 4"/>
          <p:cNvSpPr>
            <a:spLocks noGrp="1" noChangeAspect="1"/>
          </p:cNvSpPr>
          <p:nvPr>
            <p:ph idx="12" hasCustomPrompt="1"/>
          </p:nvPr>
        </p:nvSpPr>
        <p:spPr>
          <a:xfrm>
            <a:off x="662749" y="2966329"/>
            <a:ext cx="7575409" cy="1813489"/>
          </a:xfrm>
          <a:prstGeom prst="rect">
            <a:avLst/>
          </a:prstGeom>
        </p:spPr>
        <p:txBody>
          <a:bodyPr lIns="74441" tIns="37221" rIns="74441" bIns="37221"/>
          <a:lstStyle>
            <a:lvl1pPr marL="361867" indent="-361867">
              <a:buClr>
                <a:srgbClr val="007A53"/>
              </a:buClr>
              <a:buFont typeface="Lucida Grande"/>
              <a:buChar char="➤"/>
              <a:defRPr sz="1800"/>
            </a:lvl1pPr>
          </a:lstStyle>
          <a:p>
            <a:pPr lvl="0"/>
            <a:r>
              <a:rPr lang="en-US"/>
              <a:t>Type to add bullet points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B2C77F52-EA64-4F9F-A703-22B619BAB782}"/>
              </a:ext>
            </a:extLst>
          </p:cNvPr>
          <p:cNvSpPr>
            <a:spLocks noGrp="1" noChangeAspect="1"/>
          </p:cNvSpPr>
          <p:nvPr>
            <p:ph idx="15" hasCustomPrompt="1"/>
          </p:nvPr>
        </p:nvSpPr>
        <p:spPr>
          <a:xfrm>
            <a:off x="491629" y="478795"/>
            <a:ext cx="4072215" cy="551146"/>
          </a:xfrm>
          <a:prstGeom prst="rect">
            <a:avLst/>
          </a:prstGeom>
          <a:solidFill>
            <a:srgbClr val="009F4D"/>
          </a:solidFill>
        </p:spPr>
        <p:txBody>
          <a:bodyPr lIns="74441" tIns="37221" rIns="74441" bIns="37221"/>
          <a:lstStyle>
            <a:lvl1pPr marL="0" marR="0" indent="0" algn="l" defTabSz="744413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407"/>
              </a:spcAft>
              <a:buClrTx/>
              <a:buSzTx/>
              <a:buFont typeface="Arial" panose="020B0604020202020204" pitchFamily="34" charset="0"/>
              <a:buNone/>
              <a:tabLst/>
              <a:defRPr lang="en-US" sz="3700" b="1" kern="1200" dirty="0" smtClean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744413" rtl="0" eaLnBrk="1" fontAlgn="auto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Title </a:t>
            </a:r>
            <a:endParaRPr lang="en-US" sz="2900">
              <a:solidFill>
                <a:srgbClr val="FFFFFF"/>
              </a:solidFill>
            </a:endParaRPr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EDF9E748-348C-4856-977E-690C332EE0C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226702" y="5232305"/>
            <a:ext cx="1575776" cy="30917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 baseline="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r>
              <a:rPr lang="en-GB"/>
              <a:t>KS3 – Basic life support</a:t>
            </a:r>
          </a:p>
        </p:txBody>
      </p:sp>
    </p:spTree>
    <p:extLst>
      <p:ext uri="{BB962C8B-B14F-4D97-AF65-F5344CB8AC3E}">
        <p14:creationId xmlns:p14="http://schemas.microsoft.com/office/powerpoint/2010/main" val="4026652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bullet poin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4"/>
          <p:cNvSpPr>
            <a:spLocks noGrp="1" noChangeAspect="1"/>
          </p:cNvSpPr>
          <p:nvPr>
            <p:ph idx="14" hasCustomPrompt="1"/>
          </p:nvPr>
        </p:nvSpPr>
        <p:spPr>
          <a:xfrm>
            <a:off x="526120" y="1263234"/>
            <a:ext cx="7658273" cy="3474614"/>
          </a:xfrm>
          <a:prstGeom prst="rect">
            <a:avLst/>
          </a:prstGeom>
        </p:spPr>
        <p:txBody>
          <a:bodyPr lIns="74441" tIns="37221" rIns="74441" bIns="37221"/>
          <a:lstStyle>
            <a:lvl1pPr marL="361867" indent="-361867">
              <a:buClr>
                <a:srgbClr val="007A53"/>
              </a:buClr>
              <a:buFont typeface="Lucida Grande"/>
              <a:buChar char="➤"/>
              <a:defRPr sz="1800"/>
            </a:lvl1pPr>
          </a:lstStyle>
          <a:p>
            <a:pPr lvl="0"/>
            <a:r>
              <a:rPr lang="en-US"/>
              <a:t>Type to add bullet points</a:t>
            </a:r>
          </a:p>
          <a:p>
            <a:pPr lvl="0"/>
            <a:endParaRPr lang="en-US"/>
          </a:p>
          <a:p>
            <a:pPr lvl="0"/>
            <a:endParaRPr lang="en-US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972C41A-9216-4B40-861A-E5A06DD10D6E}"/>
              </a:ext>
            </a:extLst>
          </p:cNvPr>
          <p:cNvSpPr>
            <a:spLocks noGrp="1" noChangeAspect="1"/>
          </p:cNvSpPr>
          <p:nvPr>
            <p:ph idx="15" hasCustomPrompt="1"/>
          </p:nvPr>
        </p:nvSpPr>
        <p:spPr>
          <a:xfrm>
            <a:off x="491629" y="478795"/>
            <a:ext cx="4072215" cy="551146"/>
          </a:xfrm>
          <a:prstGeom prst="rect">
            <a:avLst/>
          </a:prstGeom>
          <a:solidFill>
            <a:srgbClr val="009F4D"/>
          </a:solidFill>
        </p:spPr>
        <p:txBody>
          <a:bodyPr lIns="74441" tIns="37221" rIns="74441" bIns="37221"/>
          <a:lstStyle>
            <a:lvl1pPr marL="0" marR="0" indent="0" algn="l" defTabSz="744413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407"/>
              </a:spcAft>
              <a:buClrTx/>
              <a:buSzTx/>
              <a:buFont typeface="Arial" panose="020B0604020202020204" pitchFamily="34" charset="0"/>
              <a:buNone/>
              <a:tabLst/>
              <a:defRPr lang="en-US" sz="3700" b="1" kern="1200" dirty="0" smtClean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744413" rtl="0" eaLnBrk="1" fontAlgn="auto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Title </a:t>
            </a:r>
            <a:endParaRPr lang="en-US" sz="2900">
              <a:solidFill>
                <a:srgbClr val="FFFFFF"/>
              </a:solidFill>
            </a:endParaRPr>
          </a:p>
        </p:txBody>
      </p:sp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EDF9E748-348C-4856-977E-690C332EE0C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226702" y="5232305"/>
            <a:ext cx="1575776" cy="30917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 baseline="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r>
              <a:rPr lang="en-GB"/>
              <a:t>KS3 – Basic life support</a:t>
            </a:r>
          </a:p>
        </p:txBody>
      </p:sp>
    </p:spTree>
    <p:extLst>
      <p:ext uri="{BB962C8B-B14F-4D97-AF65-F5344CB8AC3E}">
        <p14:creationId xmlns:p14="http://schemas.microsoft.com/office/powerpoint/2010/main" val="2095350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eatment (1 illustration, bitesize text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3DB9D070-92E3-4330-A7F1-F9F680CEADDD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4988461" y="1359524"/>
            <a:ext cx="3528105" cy="3262858"/>
          </a:xfrm>
          <a:prstGeom prst="rect">
            <a:avLst/>
          </a:prstGeom>
          <a:ln w="38100" cmpd="sng">
            <a:solidFill>
              <a:srgbClr val="007A53"/>
            </a:solidFill>
          </a:ln>
        </p:spPr>
        <p:txBody>
          <a:bodyPr lIns="74441" tIns="37221" rIns="74441" bIns="37221"/>
          <a:lstStyle>
            <a:lvl1pPr marL="0" indent="0">
              <a:buNone/>
              <a:defRPr sz="2600"/>
            </a:lvl1pPr>
            <a:lvl2pPr marL="372207" indent="0">
              <a:buNone/>
              <a:defRPr sz="2300"/>
            </a:lvl2pPr>
            <a:lvl3pPr marL="744413" indent="0">
              <a:buNone/>
              <a:defRPr sz="2000"/>
            </a:lvl3pPr>
            <a:lvl4pPr marL="1116620" indent="0">
              <a:buNone/>
              <a:defRPr sz="1600"/>
            </a:lvl4pPr>
            <a:lvl5pPr marL="1488826" indent="0">
              <a:buNone/>
              <a:defRPr sz="1600"/>
            </a:lvl5pPr>
            <a:lvl6pPr marL="1861033" indent="0">
              <a:buNone/>
              <a:defRPr sz="1600"/>
            </a:lvl6pPr>
            <a:lvl7pPr marL="2233239" indent="0">
              <a:buNone/>
              <a:defRPr sz="1600"/>
            </a:lvl7pPr>
            <a:lvl8pPr marL="2605446" indent="0">
              <a:buNone/>
              <a:defRPr sz="1600"/>
            </a:lvl8pPr>
            <a:lvl9pPr marL="2977652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6" name="Content Placeholder 2"/>
          <p:cNvSpPr>
            <a:spLocks noGrp="1" noChangeAspect="1"/>
          </p:cNvSpPr>
          <p:nvPr>
            <p:ph idx="12" hasCustomPrompt="1"/>
          </p:nvPr>
        </p:nvSpPr>
        <p:spPr>
          <a:xfrm>
            <a:off x="662749" y="1365174"/>
            <a:ext cx="4072215" cy="482248"/>
          </a:xfrm>
          <a:prstGeom prst="rect">
            <a:avLst/>
          </a:prstGeom>
        </p:spPr>
        <p:txBody>
          <a:bodyPr lIns="74441" tIns="37221" rIns="74441" bIns="37221"/>
          <a:lstStyle>
            <a:lvl1pPr marL="0" indent="0">
              <a:buNone/>
              <a:defRPr sz="2000" b="1">
                <a:solidFill>
                  <a:srgbClr val="009F4D"/>
                </a:solidFill>
                <a:latin typeface="Arial (heading)"/>
                <a:cs typeface="Arial (heading)"/>
              </a:defRPr>
            </a:lvl1pPr>
          </a:lstStyle>
          <a:p>
            <a:r>
              <a:rPr lang="en-US"/>
              <a:t>Type to add heading</a:t>
            </a:r>
          </a:p>
        </p:txBody>
      </p:sp>
      <p:sp>
        <p:nvSpPr>
          <p:cNvPr id="7" name="Content Placeholder 4"/>
          <p:cNvSpPr>
            <a:spLocks noGrp="1" noChangeAspect="1"/>
          </p:cNvSpPr>
          <p:nvPr>
            <p:ph idx="13" hasCustomPrompt="1"/>
          </p:nvPr>
        </p:nvSpPr>
        <p:spPr>
          <a:xfrm>
            <a:off x="662749" y="1927327"/>
            <a:ext cx="4072215" cy="919678"/>
          </a:xfrm>
          <a:prstGeom prst="rect">
            <a:avLst/>
          </a:prstGeom>
        </p:spPr>
        <p:txBody>
          <a:bodyPr lIns="74441" tIns="37221" rIns="74441" bIns="37221"/>
          <a:lstStyle>
            <a:lvl1pPr marL="0" indent="0">
              <a:buNone/>
              <a:defRPr sz="1800" baseline="0"/>
            </a:lvl1pPr>
          </a:lstStyle>
          <a:p>
            <a:pPr lvl="0"/>
            <a:r>
              <a:rPr lang="en-US"/>
              <a:t>Type to add body text</a:t>
            </a:r>
          </a:p>
        </p:txBody>
      </p:sp>
      <p:sp>
        <p:nvSpPr>
          <p:cNvPr id="8" name="Content Placeholder 4"/>
          <p:cNvSpPr>
            <a:spLocks noGrp="1" noChangeAspect="1"/>
          </p:cNvSpPr>
          <p:nvPr>
            <p:ph idx="14" hasCustomPrompt="1"/>
          </p:nvPr>
        </p:nvSpPr>
        <p:spPr>
          <a:xfrm>
            <a:off x="662749" y="2966329"/>
            <a:ext cx="4072215" cy="1656054"/>
          </a:xfrm>
          <a:prstGeom prst="rect">
            <a:avLst/>
          </a:prstGeom>
        </p:spPr>
        <p:txBody>
          <a:bodyPr lIns="74441" tIns="37221" rIns="74441" bIns="37221"/>
          <a:lstStyle>
            <a:lvl1pPr marL="361867" indent="-361867">
              <a:buClr>
                <a:srgbClr val="007A53"/>
              </a:buClr>
              <a:buFont typeface="Lucida Grande"/>
              <a:buChar char="➤"/>
              <a:defRPr sz="1800"/>
            </a:lvl1pPr>
          </a:lstStyle>
          <a:p>
            <a:pPr lvl="0"/>
            <a:r>
              <a:rPr lang="en-US"/>
              <a:t>Type to add bullet points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0475017F-F7B9-413F-AB73-69D739DB635C}"/>
              </a:ext>
            </a:extLst>
          </p:cNvPr>
          <p:cNvSpPr>
            <a:spLocks noGrp="1" noChangeAspect="1"/>
          </p:cNvSpPr>
          <p:nvPr>
            <p:ph idx="15" hasCustomPrompt="1"/>
          </p:nvPr>
        </p:nvSpPr>
        <p:spPr>
          <a:xfrm>
            <a:off x="491629" y="478795"/>
            <a:ext cx="4072215" cy="551146"/>
          </a:xfrm>
          <a:prstGeom prst="rect">
            <a:avLst/>
          </a:prstGeom>
          <a:solidFill>
            <a:srgbClr val="009F4D"/>
          </a:solidFill>
        </p:spPr>
        <p:txBody>
          <a:bodyPr lIns="74441" tIns="37221" rIns="74441" bIns="37221"/>
          <a:lstStyle>
            <a:lvl1pPr marL="0" marR="0" indent="0" algn="l" defTabSz="744413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407"/>
              </a:spcAft>
              <a:buClrTx/>
              <a:buSzTx/>
              <a:buFont typeface="Arial" panose="020B0604020202020204" pitchFamily="34" charset="0"/>
              <a:buNone/>
              <a:tabLst/>
              <a:defRPr lang="en-US" sz="3700" b="1" kern="1200" dirty="0" smtClean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744413" rtl="0" eaLnBrk="1" fontAlgn="auto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Title</a:t>
            </a:r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EDF9E748-348C-4856-977E-690C332EE0C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226702" y="5232305"/>
            <a:ext cx="1575776" cy="30917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 baseline="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r>
              <a:rPr lang="en-GB"/>
              <a:t>KS3 – Basic life support</a:t>
            </a:r>
          </a:p>
        </p:txBody>
      </p:sp>
    </p:spTree>
    <p:extLst>
      <p:ext uri="{BB962C8B-B14F-4D97-AF65-F5344CB8AC3E}">
        <p14:creationId xmlns:p14="http://schemas.microsoft.com/office/powerpoint/2010/main" val="2361423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eatment (1 illustration, bitesize text, no bullets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3DB9D070-92E3-4330-A7F1-F9F680CEADDD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4988461" y="1359524"/>
            <a:ext cx="3528105" cy="3262858"/>
          </a:xfrm>
          <a:prstGeom prst="rect">
            <a:avLst/>
          </a:prstGeom>
          <a:ln w="38100" cmpd="sng">
            <a:solidFill>
              <a:srgbClr val="007A53"/>
            </a:solidFill>
          </a:ln>
        </p:spPr>
        <p:txBody>
          <a:bodyPr lIns="74441" tIns="37221" rIns="74441" bIns="37221"/>
          <a:lstStyle>
            <a:lvl1pPr marL="0" indent="0">
              <a:buNone/>
              <a:defRPr sz="2600"/>
            </a:lvl1pPr>
            <a:lvl2pPr marL="372207" indent="0">
              <a:buNone/>
              <a:defRPr sz="2300"/>
            </a:lvl2pPr>
            <a:lvl3pPr marL="744413" indent="0">
              <a:buNone/>
              <a:defRPr sz="2000"/>
            </a:lvl3pPr>
            <a:lvl4pPr marL="1116620" indent="0">
              <a:buNone/>
              <a:defRPr sz="1600"/>
            </a:lvl4pPr>
            <a:lvl5pPr marL="1488826" indent="0">
              <a:buNone/>
              <a:defRPr sz="1600"/>
            </a:lvl5pPr>
            <a:lvl6pPr marL="1861033" indent="0">
              <a:buNone/>
              <a:defRPr sz="1600"/>
            </a:lvl6pPr>
            <a:lvl7pPr marL="2233239" indent="0">
              <a:buNone/>
              <a:defRPr sz="1600"/>
            </a:lvl7pPr>
            <a:lvl8pPr marL="2605446" indent="0">
              <a:buNone/>
              <a:defRPr sz="1600"/>
            </a:lvl8pPr>
            <a:lvl9pPr marL="2977652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6" name="Content Placeholder 2"/>
          <p:cNvSpPr>
            <a:spLocks noGrp="1" noChangeAspect="1"/>
          </p:cNvSpPr>
          <p:nvPr>
            <p:ph idx="12" hasCustomPrompt="1"/>
          </p:nvPr>
        </p:nvSpPr>
        <p:spPr>
          <a:xfrm>
            <a:off x="662749" y="1365174"/>
            <a:ext cx="4072215" cy="482248"/>
          </a:xfrm>
          <a:prstGeom prst="rect">
            <a:avLst/>
          </a:prstGeom>
        </p:spPr>
        <p:txBody>
          <a:bodyPr lIns="74441" tIns="37221" rIns="74441" bIns="37221"/>
          <a:lstStyle>
            <a:lvl1pPr marL="0" indent="0">
              <a:buNone/>
              <a:defRPr sz="2000" b="1">
                <a:solidFill>
                  <a:srgbClr val="009F4D"/>
                </a:solidFill>
                <a:latin typeface="Arial (heading)"/>
                <a:cs typeface="Arial (heading)"/>
              </a:defRPr>
            </a:lvl1pPr>
          </a:lstStyle>
          <a:p>
            <a:r>
              <a:rPr lang="en-US"/>
              <a:t>Type to add heading</a:t>
            </a:r>
          </a:p>
        </p:txBody>
      </p:sp>
      <p:sp>
        <p:nvSpPr>
          <p:cNvPr id="7" name="Content Placeholder 4"/>
          <p:cNvSpPr>
            <a:spLocks noGrp="1" noChangeAspect="1"/>
          </p:cNvSpPr>
          <p:nvPr>
            <p:ph idx="13" hasCustomPrompt="1"/>
          </p:nvPr>
        </p:nvSpPr>
        <p:spPr>
          <a:xfrm>
            <a:off x="662749" y="1927326"/>
            <a:ext cx="4072215" cy="2695055"/>
          </a:xfrm>
          <a:prstGeom prst="rect">
            <a:avLst/>
          </a:prstGeom>
        </p:spPr>
        <p:txBody>
          <a:bodyPr lIns="74441" tIns="37221" rIns="74441" bIns="37221"/>
          <a:lstStyle>
            <a:lvl1pPr marL="0" indent="0">
              <a:buNone/>
              <a:defRPr sz="1800" baseline="0"/>
            </a:lvl1pPr>
          </a:lstStyle>
          <a:p>
            <a:pPr lvl="0"/>
            <a:r>
              <a:rPr lang="en-US"/>
              <a:t>Type to add body text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0475017F-F7B9-413F-AB73-69D739DB635C}"/>
              </a:ext>
            </a:extLst>
          </p:cNvPr>
          <p:cNvSpPr>
            <a:spLocks noGrp="1" noChangeAspect="1"/>
          </p:cNvSpPr>
          <p:nvPr>
            <p:ph idx="15" hasCustomPrompt="1"/>
          </p:nvPr>
        </p:nvSpPr>
        <p:spPr>
          <a:xfrm>
            <a:off x="491629" y="478795"/>
            <a:ext cx="4072215" cy="551146"/>
          </a:xfrm>
          <a:prstGeom prst="rect">
            <a:avLst/>
          </a:prstGeom>
          <a:solidFill>
            <a:srgbClr val="009F4D"/>
          </a:solidFill>
        </p:spPr>
        <p:txBody>
          <a:bodyPr lIns="74441" tIns="37221" rIns="74441" bIns="37221"/>
          <a:lstStyle>
            <a:lvl1pPr marL="0" marR="0" indent="0" algn="l" defTabSz="744413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407"/>
              </a:spcAft>
              <a:buClrTx/>
              <a:buSzTx/>
              <a:buFont typeface="Arial" panose="020B0604020202020204" pitchFamily="34" charset="0"/>
              <a:buNone/>
              <a:tabLst/>
              <a:defRPr lang="en-US" sz="3700" b="1" kern="1200" dirty="0" smtClean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744413" rtl="0" eaLnBrk="1" fontAlgn="auto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Title</a:t>
            </a:r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EDF9E748-348C-4856-977E-690C332EE0C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226702" y="5232305"/>
            <a:ext cx="1575776" cy="30917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 baseline="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GB"/>
              <a:t>Insert subject here </a:t>
            </a:r>
          </a:p>
        </p:txBody>
      </p:sp>
    </p:spTree>
    <p:extLst>
      <p:ext uri="{BB962C8B-B14F-4D97-AF65-F5344CB8AC3E}">
        <p14:creationId xmlns:p14="http://schemas.microsoft.com/office/powerpoint/2010/main" val="3760819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eatment (video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Media Placeholder 10">
            <a:extLst>
              <a:ext uri="{FF2B5EF4-FFF2-40B4-BE49-F238E27FC236}">
                <a16:creationId xmlns:a16="http://schemas.microsoft.com/office/drawing/2014/main" id="{AB529AEC-B140-41B5-99C9-C20BB38DFB18}"/>
              </a:ext>
            </a:extLst>
          </p:cNvPr>
          <p:cNvSpPr>
            <a:spLocks noGrp="1" noChangeAspect="1"/>
          </p:cNvSpPr>
          <p:nvPr>
            <p:ph type="media" sz="quarter" idx="11"/>
          </p:nvPr>
        </p:nvSpPr>
        <p:spPr>
          <a:xfrm>
            <a:off x="1192744" y="1604946"/>
            <a:ext cx="7059629" cy="2714230"/>
          </a:xfrm>
          <a:prstGeom prst="rect">
            <a:avLst/>
          </a:prstGeom>
          <a:ln w="38100">
            <a:solidFill>
              <a:srgbClr val="007A53"/>
            </a:solidFill>
          </a:ln>
        </p:spPr>
        <p:txBody>
          <a:bodyPr lIns="74441" tIns="37221" rIns="74441" bIns="37221"/>
          <a:lstStyle/>
          <a:p>
            <a:endParaRPr lang="en-GB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9866E2EB-9E5A-48A6-8A93-3E0F209F4C0E}"/>
              </a:ext>
            </a:extLst>
          </p:cNvPr>
          <p:cNvSpPr>
            <a:spLocks noGrp="1" noChangeAspect="1"/>
          </p:cNvSpPr>
          <p:nvPr>
            <p:ph idx="15" hasCustomPrompt="1"/>
          </p:nvPr>
        </p:nvSpPr>
        <p:spPr>
          <a:xfrm>
            <a:off x="491629" y="478795"/>
            <a:ext cx="4072215" cy="551146"/>
          </a:xfrm>
          <a:prstGeom prst="rect">
            <a:avLst/>
          </a:prstGeom>
          <a:solidFill>
            <a:srgbClr val="009F4D"/>
          </a:solidFill>
        </p:spPr>
        <p:txBody>
          <a:bodyPr lIns="74441" tIns="37221" rIns="74441" bIns="37221"/>
          <a:lstStyle>
            <a:lvl1pPr marL="0" marR="0" indent="0" algn="l" defTabSz="744413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407"/>
              </a:spcAft>
              <a:buClrTx/>
              <a:buSzTx/>
              <a:buFont typeface="Arial" panose="020B0604020202020204" pitchFamily="34" charset="0"/>
              <a:buNone/>
              <a:tabLst/>
              <a:defRPr lang="en-US" sz="3700" b="1" kern="1200" dirty="0" smtClean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744413" rtl="0" eaLnBrk="1" fontAlgn="auto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Title </a:t>
            </a:r>
            <a:endParaRPr lang="en-US" sz="2900">
              <a:solidFill>
                <a:srgbClr val="FFFFFF"/>
              </a:solidFill>
            </a:endParaRPr>
          </a:p>
        </p:txBody>
      </p:sp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EDF9E748-348C-4856-977E-690C332EE0C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226702" y="5232305"/>
            <a:ext cx="1575776" cy="30917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 baseline="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GB"/>
              <a:t>Insert subject here </a:t>
            </a:r>
          </a:p>
        </p:txBody>
      </p:sp>
    </p:spTree>
    <p:extLst>
      <p:ext uri="{BB962C8B-B14F-4D97-AF65-F5344CB8AC3E}">
        <p14:creationId xmlns:p14="http://schemas.microsoft.com/office/powerpoint/2010/main" val="3433945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gns and symptom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>
            <a:spLocks noGrp="1" noChangeAspect="1"/>
          </p:cNvSpPr>
          <p:nvPr>
            <p:ph idx="12" hasCustomPrompt="1"/>
          </p:nvPr>
        </p:nvSpPr>
        <p:spPr>
          <a:xfrm>
            <a:off x="662749" y="1365174"/>
            <a:ext cx="4072215" cy="482248"/>
          </a:xfrm>
          <a:prstGeom prst="rect">
            <a:avLst/>
          </a:prstGeom>
        </p:spPr>
        <p:txBody>
          <a:bodyPr lIns="74441" tIns="37221" rIns="74441" bIns="37221"/>
          <a:lstStyle>
            <a:lvl1pPr marL="0" indent="0">
              <a:buNone/>
              <a:defRPr sz="2000" b="1">
                <a:solidFill>
                  <a:srgbClr val="009F4D"/>
                </a:solidFill>
                <a:latin typeface="Arial (heading)"/>
                <a:cs typeface="Arial (heading)"/>
              </a:defRPr>
            </a:lvl1pPr>
          </a:lstStyle>
          <a:p>
            <a:r>
              <a:rPr lang="en-US"/>
              <a:t>Subject name </a:t>
            </a:r>
          </a:p>
        </p:txBody>
      </p:sp>
      <p:sp>
        <p:nvSpPr>
          <p:cNvPr id="7" name="Content Placeholder 4"/>
          <p:cNvSpPr>
            <a:spLocks noGrp="1" noChangeAspect="1"/>
          </p:cNvSpPr>
          <p:nvPr>
            <p:ph idx="13" hasCustomPrompt="1"/>
          </p:nvPr>
        </p:nvSpPr>
        <p:spPr>
          <a:xfrm>
            <a:off x="662749" y="1927327"/>
            <a:ext cx="4072215" cy="2909551"/>
          </a:xfrm>
          <a:prstGeom prst="rect">
            <a:avLst/>
          </a:prstGeom>
        </p:spPr>
        <p:txBody>
          <a:bodyPr lIns="74441" tIns="37221" rIns="74441" bIns="37221"/>
          <a:lstStyle>
            <a:lvl1pPr marL="0" indent="0">
              <a:buNone/>
              <a:defRPr sz="1800" baseline="0"/>
            </a:lvl1pPr>
          </a:lstStyle>
          <a:p>
            <a:pPr lvl="0"/>
            <a:r>
              <a:rPr lang="en-US"/>
              <a:t>Type to add body text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23BBB8CC-C46E-4781-B416-BA04D21531DB}"/>
              </a:ext>
            </a:extLst>
          </p:cNvPr>
          <p:cNvSpPr>
            <a:spLocks noGrp="1" noChangeAspect="1"/>
          </p:cNvSpPr>
          <p:nvPr>
            <p:ph idx="14" hasCustomPrompt="1"/>
          </p:nvPr>
        </p:nvSpPr>
        <p:spPr>
          <a:xfrm>
            <a:off x="4941885" y="1365174"/>
            <a:ext cx="3369608" cy="482248"/>
          </a:xfrm>
          <a:prstGeom prst="rect">
            <a:avLst/>
          </a:prstGeom>
        </p:spPr>
        <p:txBody>
          <a:bodyPr lIns="74441" tIns="37221" rIns="74441" bIns="37221"/>
          <a:lstStyle>
            <a:lvl1pPr marL="0" indent="0">
              <a:buNone/>
              <a:defRPr sz="2000" b="1">
                <a:solidFill>
                  <a:srgbClr val="8D8E8D"/>
                </a:solidFill>
                <a:latin typeface="Arial (heading)"/>
                <a:cs typeface="Arial (heading)"/>
              </a:defRPr>
            </a:lvl1pPr>
          </a:lstStyle>
          <a:p>
            <a:r>
              <a:rPr lang="en-US"/>
              <a:t>What to look for</a:t>
            </a:r>
          </a:p>
        </p:txBody>
      </p:sp>
      <p:sp>
        <p:nvSpPr>
          <p:cNvPr id="11" name="Content Placeholder 4">
            <a:extLst>
              <a:ext uri="{FF2B5EF4-FFF2-40B4-BE49-F238E27FC236}">
                <a16:creationId xmlns:a16="http://schemas.microsoft.com/office/drawing/2014/main" id="{23852CBF-8D19-4B6E-BF08-B5686BB2B5E4}"/>
              </a:ext>
            </a:extLst>
          </p:cNvPr>
          <p:cNvSpPr>
            <a:spLocks noGrp="1" noChangeAspect="1"/>
          </p:cNvSpPr>
          <p:nvPr>
            <p:ph idx="15" hasCustomPrompt="1"/>
          </p:nvPr>
        </p:nvSpPr>
        <p:spPr>
          <a:xfrm>
            <a:off x="4941886" y="1927327"/>
            <a:ext cx="3369608" cy="919678"/>
          </a:xfrm>
          <a:prstGeom prst="rect">
            <a:avLst/>
          </a:prstGeom>
        </p:spPr>
        <p:txBody>
          <a:bodyPr lIns="74441" tIns="37221" rIns="74441" bIns="37221"/>
          <a:lstStyle>
            <a:lvl1pPr marL="0" indent="0">
              <a:buNone/>
              <a:defRPr sz="1800" baseline="0"/>
            </a:lvl1pPr>
          </a:lstStyle>
          <a:p>
            <a:pPr lvl="0"/>
            <a:r>
              <a:rPr lang="en-US"/>
              <a:t>The key things to look for: 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EED62916-AA12-4388-BC96-5140E6820C2B}"/>
              </a:ext>
            </a:extLst>
          </p:cNvPr>
          <p:cNvSpPr>
            <a:spLocks noGrp="1" noChangeAspect="1"/>
          </p:cNvSpPr>
          <p:nvPr>
            <p:ph type="body" sz="quarter" idx="16" hasCustomPrompt="1"/>
          </p:nvPr>
        </p:nvSpPr>
        <p:spPr>
          <a:xfrm>
            <a:off x="4955858" y="2926908"/>
            <a:ext cx="3369413" cy="1835936"/>
          </a:xfrm>
          <a:prstGeom prst="rect">
            <a:avLst/>
          </a:prstGeom>
          <a:ln w="38100">
            <a:solidFill>
              <a:srgbClr val="007A53"/>
            </a:solidFill>
          </a:ln>
        </p:spPr>
        <p:txBody>
          <a:bodyPr lIns="74441" tIns="37221" rIns="74441" bIns="37221"/>
          <a:lstStyle>
            <a:lvl1pPr marL="372207" indent="-372207">
              <a:buClr>
                <a:srgbClr val="007A53"/>
              </a:buClr>
              <a:buFont typeface="+mj-lt"/>
              <a:buAutoNum type="arabicPeriod"/>
              <a:defRPr lang="en-US" sz="1300" b="1" kern="1200" dirty="0" smtClean="0">
                <a:solidFill>
                  <a:schemeClr val="tx1"/>
                </a:solidFill>
                <a:latin typeface="+mn-lt"/>
                <a:ea typeface="+mn-ea"/>
                <a:cs typeface="Arial (heading)"/>
              </a:defRPr>
            </a:lvl1pPr>
          </a:lstStyle>
          <a:p>
            <a:pPr lvl="0"/>
            <a:r>
              <a:rPr lang="en-US"/>
              <a:t>Type what to look for 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7087B9CC-E881-4B22-8933-57C8AAE1A496}"/>
              </a:ext>
            </a:extLst>
          </p:cNvPr>
          <p:cNvSpPr>
            <a:spLocks noGrp="1" noChangeAspect="1"/>
          </p:cNvSpPr>
          <p:nvPr>
            <p:ph idx="17" hasCustomPrompt="1"/>
          </p:nvPr>
        </p:nvSpPr>
        <p:spPr>
          <a:xfrm>
            <a:off x="491629" y="478795"/>
            <a:ext cx="4072215" cy="551146"/>
          </a:xfrm>
          <a:prstGeom prst="rect">
            <a:avLst/>
          </a:prstGeom>
          <a:solidFill>
            <a:srgbClr val="009F4D"/>
          </a:solidFill>
        </p:spPr>
        <p:txBody>
          <a:bodyPr lIns="74441" tIns="37221" rIns="74441" bIns="37221"/>
          <a:lstStyle>
            <a:lvl1pPr marL="0" marR="0" indent="0" algn="l" defTabSz="744413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407"/>
              </a:spcAft>
              <a:buClrTx/>
              <a:buSzTx/>
              <a:buFont typeface="Arial" panose="020B0604020202020204" pitchFamily="34" charset="0"/>
              <a:buNone/>
              <a:tabLst/>
              <a:defRPr lang="en-US" sz="3700" b="1" kern="1200" dirty="0" smtClean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744413" rtl="0" eaLnBrk="1" fontAlgn="auto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Title </a:t>
            </a:r>
            <a:endParaRPr lang="en-US" sz="2900">
              <a:solidFill>
                <a:srgbClr val="FFFFFF"/>
              </a:solidFill>
            </a:endParaRPr>
          </a:p>
        </p:txBody>
      </p:sp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EDF9E748-348C-4856-977E-690C332EE0C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226702" y="5232305"/>
            <a:ext cx="1575776" cy="30917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 baseline="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GB"/>
              <a:t>Insert subject here </a:t>
            </a:r>
          </a:p>
        </p:txBody>
      </p:sp>
    </p:spTree>
    <p:extLst>
      <p:ext uri="{BB962C8B-B14F-4D97-AF65-F5344CB8AC3E}">
        <p14:creationId xmlns:p14="http://schemas.microsoft.com/office/powerpoint/2010/main" val="603106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eatment (Activity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>
            <a:spLocks noGrp="1" noChangeAspect="1"/>
          </p:cNvSpPr>
          <p:nvPr>
            <p:ph idx="12" hasCustomPrompt="1"/>
          </p:nvPr>
        </p:nvSpPr>
        <p:spPr>
          <a:xfrm>
            <a:off x="662746" y="1365174"/>
            <a:ext cx="7984000" cy="482248"/>
          </a:xfrm>
          <a:prstGeom prst="rect">
            <a:avLst/>
          </a:prstGeom>
        </p:spPr>
        <p:txBody>
          <a:bodyPr lIns="74441" tIns="37221" rIns="74441" bIns="37221"/>
          <a:lstStyle>
            <a:lvl1pPr marL="0" indent="0">
              <a:buNone/>
              <a:defRPr sz="2000" b="1">
                <a:solidFill>
                  <a:srgbClr val="009F4D"/>
                </a:solidFill>
                <a:latin typeface="Arial (heading)"/>
                <a:cs typeface="Arial (heading)"/>
              </a:defRPr>
            </a:lvl1pPr>
          </a:lstStyle>
          <a:p>
            <a:r>
              <a:rPr lang="en-US"/>
              <a:t>Types of X</a:t>
            </a:r>
          </a:p>
        </p:txBody>
      </p:sp>
      <p:sp>
        <p:nvSpPr>
          <p:cNvPr id="7" name="Content Placeholder 4"/>
          <p:cNvSpPr>
            <a:spLocks noGrp="1" noChangeAspect="1"/>
          </p:cNvSpPr>
          <p:nvPr>
            <p:ph idx="13" hasCustomPrompt="1"/>
          </p:nvPr>
        </p:nvSpPr>
        <p:spPr>
          <a:xfrm>
            <a:off x="662746" y="1927325"/>
            <a:ext cx="7984000" cy="454096"/>
          </a:xfrm>
          <a:prstGeom prst="rect">
            <a:avLst/>
          </a:prstGeom>
        </p:spPr>
        <p:txBody>
          <a:bodyPr lIns="74441" tIns="37221" rIns="74441" bIns="37221"/>
          <a:lstStyle>
            <a:lvl1pPr marL="0" indent="0">
              <a:buNone/>
              <a:defRPr sz="1800" baseline="0"/>
            </a:lvl1pPr>
          </a:lstStyle>
          <a:p>
            <a:pPr lvl="0"/>
            <a:r>
              <a:rPr lang="en-US"/>
              <a:t>Which pictures show X? </a:t>
            </a:r>
          </a:p>
        </p:txBody>
      </p:sp>
      <p:grpSp>
        <p:nvGrpSpPr>
          <p:cNvPr id="2" name="Group 4">
            <a:extLst>
              <a:ext uri="{FF2B5EF4-FFF2-40B4-BE49-F238E27FC236}">
                <a16:creationId xmlns:a16="http://schemas.microsoft.com/office/drawing/2014/main" id="{46F7402E-F357-49DE-8D00-942661D6AEF6}"/>
              </a:ext>
            </a:extLst>
          </p:cNvPr>
          <p:cNvGrpSpPr>
            <a:grpSpLocks noChangeAspect="1"/>
          </p:cNvGrpSpPr>
          <p:nvPr userDrawn="1"/>
        </p:nvGrpSpPr>
        <p:grpSpPr bwMode="auto">
          <a:xfrm>
            <a:off x="748112" y="2461326"/>
            <a:ext cx="2401098" cy="1324383"/>
            <a:chOff x="488" y="3043"/>
            <a:chExt cx="1768" cy="1104"/>
          </a:xfrm>
        </p:grpSpPr>
        <p:sp>
          <p:nvSpPr>
            <p:cNvPr id="11" name="AutoShape 3">
              <a:extLst>
                <a:ext uri="{FF2B5EF4-FFF2-40B4-BE49-F238E27FC236}">
                  <a16:creationId xmlns:a16="http://schemas.microsoft.com/office/drawing/2014/main" id="{F1834651-9F5A-4579-9288-48F41E1C5BD8}"/>
                </a:ext>
              </a:extLst>
            </p:cNvPr>
            <p:cNvSpPr>
              <a:spLocks noChangeAspect="1" noTextEdit="1"/>
            </p:cNvSpPr>
            <p:nvPr userDrawn="1"/>
          </p:nvSpPr>
          <p:spPr bwMode="auto">
            <a:xfrm>
              <a:off x="488" y="3043"/>
              <a:ext cx="1768" cy="1104"/>
            </a:xfrm>
            <a:prstGeom prst="rect">
              <a:avLst/>
            </a:prstGeom>
            <a:noFill/>
            <a:ln w="28575" cap="flat" cmpd="sng" algn="ctr">
              <a:solidFill>
                <a:srgbClr val="007A53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" name="AutoShape 3">
            <a:extLst>
              <a:ext uri="{FF2B5EF4-FFF2-40B4-BE49-F238E27FC236}">
                <a16:creationId xmlns:a16="http://schemas.microsoft.com/office/drawing/2014/main" id="{AD0204EA-B1E8-4BB3-A8C8-F8C7797BAC7B}"/>
              </a:ext>
            </a:extLst>
          </p:cNvPr>
          <p:cNvSpPr>
            <a:spLocks noChangeAspect="1" noTextEdit="1"/>
          </p:cNvSpPr>
          <p:nvPr userDrawn="1"/>
        </p:nvSpPr>
        <p:spPr bwMode="auto">
          <a:xfrm>
            <a:off x="3409132" y="2459441"/>
            <a:ext cx="2401098" cy="1324383"/>
          </a:xfrm>
          <a:prstGeom prst="rect">
            <a:avLst/>
          </a:prstGeom>
          <a:noFill/>
          <a:ln w="28575" cap="flat" cmpd="sng" algn="ctr">
            <a:solidFill>
              <a:srgbClr val="007A53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74441" tIns="37221" rIns="74441" bIns="37221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3" name="AutoShape 3">
            <a:extLst>
              <a:ext uri="{FF2B5EF4-FFF2-40B4-BE49-F238E27FC236}">
                <a16:creationId xmlns:a16="http://schemas.microsoft.com/office/drawing/2014/main" id="{FFE2403E-29E9-4759-B844-59397F7B4865}"/>
              </a:ext>
            </a:extLst>
          </p:cNvPr>
          <p:cNvSpPr>
            <a:spLocks noChangeAspect="1" noTextEdit="1"/>
          </p:cNvSpPr>
          <p:nvPr userDrawn="1"/>
        </p:nvSpPr>
        <p:spPr bwMode="auto">
          <a:xfrm>
            <a:off x="748112" y="3878039"/>
            <a:ext cx="2401098" cy="1324383"/>
          </a:xfrm>
          <a:prstGeom prst="rect">
            <a:avLst/>
          </a:prstGeom>
          <a:noFill/>
          <a:ln w="28575" cap="flat" cmpd="sng" algn="ctr">
            <a:solidFill>
              <a:srgbClr val="007A53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74441" tIns="37221" rIns="74441" bIns="37221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AutoShape 3">
            <a:extLst>
              <a:ext uri="{FF2B5EF4-FFF2-40B4-BE49-F238E27FC236}">
                <a16:creationId xmlns:a16="http://schemas.microsoft.com/office/drawing/2014/main" id="{14F5710B-F108-4DC4-97D9-99229382E170}"/>
              </a:ext>
            </a:extLst>
          </p:cNvPr>
          <p:cNvSpPr>
            <a:spLocks noChangeAspect="1" noTextEdit="1"/>
          </p:cNvSpPr>
          <p:nvPr userDrawn="1"/>
        </p:nvSpPr>
        <p:spPr bwMode="auto">
          <a:xfrm>
            <a:off x="3409132" y="3878039"/>
            <a:ext cx="2401098" cy="1324383"/>
          </a:xfrm>
          <a:prstGeom prst="rect">
            <a:avLst/>
          </a:prstGeom>
          <a:noFill/>
          <a:ln w="28575" cap="flat" cmpd="sng" algn="ctr">
            <a:solidFill>
              <a:srgbClr val="007A53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74441" tIns="37221" rIns="74441" bIns="37221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Content Placeholder 4">
            <a:extLst>
              <a:ext uri="{FF2B5EF4-FFF2-40B4-BE49-F238E27FC236}">
                <a16:creationId xmlns:a16="http://schemas.microsoft.com/office/drawing/2014/main" id="{E739053F-35CF-46ED-B899-5DA9AC699BB3}"/>
              </a:ext>
            </a:extLst>
          </p:cNvPr>
          <p:cNvSpPr>
            <a:spLocks noGrp="1" noChangeAspect="1"/>
          </p:cNvSpPr>
          <p:nvPr>
            <p:ph idx="14" hasCustomPrompt="1"/>
          </p:nvPr>
        </p:nvSpPr>
        <p:spPr>
          <a:xfrm>
            <a:off x="6070152" y="2459441"/>
            <a:ext cx="2576594" cy="2229369"/>
          </a:xfrm>
          <a:prstGeom prst="rect">
            <a:avLst/>
          </a:prstGeom>
          <a:ln w="38100">
            <a:solidFill>
              <a:srgbClr val="007A53"/>
            </a:solidFill>
          </a:ln>
        </p:spPr>
        <p:txBody>
          <a:bodyPr lIns="74441" tIns="37221" rIns="74441" bIns="37221"/>
          <a:lstStyle>
            <a:lvl1pPr marL="0" indent="0">
              <a:buNone/>
              <a:defRPr sz="1300" b="1" i="0" baseline="0">
                <a:solidFill>
                  <a:srgbClr val="007A53"/>
                </a:solidFill>
              </a:defRPr>
            </a:lvl1pPr>
          </a:lstStyle>
          <a:p>
            <a:pPr lvl="0"/>
            <a:r>
              <a:rPr lang="en-US"/>
              <a:t>Important notes 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6FEC7486-7440-4E90-9214-9A44C73CDC7A}"/>
              </a:ext>
            </a:extLst>
          </p:cNvPr>
          <p:cNvSpPr>
            <a:spLocks noGrp="1" noChangeAspect="1"/>
          </p:cNvSpPr>
          <p:nvPr>
            <p:ph idx="15" hasCustomPrompt="1"/>
          </p:nvPr>
        </p:nvSpPr>
        <p:spPr>
          <a:xfrm>
            <a:off x="491629" y="478795"/>
            <a:ext cx="4072215" cy="551146"/>
          </a:xfrm>
          <a:prstGeom prst="rect">
            <a:avLst/>
          </a:prstGeom>
          <a:solidFill>
            <a:srgbClr val="009F4D"/>
          </a:solidFill>
        </p:spPr>
        <p:txBody>
          <a:bodyPr lIns="74441" tIns="37221" rIns="74441" bIns="37221"/>
          <a:lstStyle>
            <a:lvl1pPr marL="0" marR="0" indent="0" algn="l" defTabSz="744413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407"/>
              </a:spcAft>
              <a:buClrTx/>
              <a:buSzTx/>
              <a:buFont typeface="Arial" panose="020B0604020202020204" pitchFamily="34" charset="0"/>
              <a:buNone/>
              <a:tabLst/>
              <a:defRPr lang="en-US" sz="3700" b="1" kern="1200" dirty="0" smtClean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744413" rtl="0" eaLnBrk="1" fontAlgn="auto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Title </a:t>
            </a:r>
            <a:endParaRPr lang="en-US" sz="2900">
              <a:solidFill>
                <a:srgbClr val="FFFFFF"/>
              </a:solidFill>
            </a:endParaRPr>
          </a:p>
        </p:txBody>
      </p:sp>
      <p:sp>
        <p:nvSpPr>
          <p:cNvPr id="18" name="Text Placeholder 5">
            <a:extLst>
              <a:ext uri="{FF2B5EF4-FFF2-40B4-BE49-F238E27FC236}">
                <a16:creationId xmlns:a16="http://schemas.microsoft.com/office/drawing/2014/main" id="{EDF9E748-348C-4856-977E-690C332EE0C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226702" y="5232305"/>
            <a:ext cx="1575776" cy="30917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 baseline="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GB"/>
              <a:t>Insert subject here 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E7CD24D-02DE-4476-BB5F-49833B084EE2}"/>
              </a:ext>
            </a:extLst>
          </p:cNvPr>
          <p:cNvSpPr>
            <a:spLocks noGrp="1" noChangeAspect="1"/>
          </p:cNvSpPr>
          <p:nvPr>
            <p:ph type="pic" sz="quarter" idx="16"/>
          </p:nvPr>
        </p:nvSpPr>
        <p:spPr>
          <a:xfrm>
            <a:off x="747713" y="2459038"/>
            <a:ext cx="2401887" cy="1325562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15" name="Picture Placeholder 3">
            <a:extLst>
              <a:ext uri="{FF2B5EF4-FFF2-40B4-BE49-F238E27FC236}">
                <a16:creationId xmlns:a16="http://schemas.microsoft.com/office/drawing/2014/main" id="{5FF58FC1-7288-49F1-B149-304A82F7B569}"/>
              </a:ext>
            </a:extLst>
          </p:cNvPr>
          <p:cNvSpPr>
            <a:spLocks noGrp="1" noChangeAspect="1"/>
          </p:cNvSpPr>
          <p:nvPr>
            <p:ph type="pic" sz="quarter" idx="17"/>
          </p:nvPr>
        </p:nvSpPr>
        <p:spPr>
          <a:xfrm>
            <a:off x="3453803" y="2475636"/>
            <a:ext cx="2356428" cy="1308188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19" name="Picture Placeholder 3">
            <a:extLst>
              <a:ext uri="{FF2B5EF4-FFF2-40B4-BE49-F238E27FC236}">
                <a16:creationId xmlns:a16="http://schemas.microsoft.com/office/drawing/2014/main" id="{FB8B47B0-D796-4282-B048-F16CF0A6E8F7}"/>
              </a:ext>
            </a:extLst>
          </p:cNvPr>
          <p:cNvSpPr>
            <a:spLocks noGrp="1" noChangeAspect="1"/>
          </p:cNvSpPr>
          <p:nvPr>
            <p:ph type="pic" sz="quarter" idx="18"/>
          </p:nvPr>
        </p:nvSpPr>
        <p:spPr>
          <a:xfrm>
            <a:off x="747713" y="3862217"/>
            <a:ext cx="2356428" cy="1308188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20" name="Picture Placeholder 3">
            <a:extLst>
              <a:ext uri="{FF2B5EF4-FFF2-40B4-BE49-F238E27FC236}">
                <a16:creationId xmlns:a16="http://schemas.microsoft.com/office/drawing/2014/main" id="{2A44C82F-5FA0-449A-8C29-FFDA5ED6AD31}"/>
              </a:ext>
            </a:extLst>
          </p:cNvPr>
          <p:cNvSpPr>
            <a:spLocks noGrp="1" noChangeAspect="1"/>
          </p:cNvSpPr>
          <p:nvPr>
            <p:ph type="pic" sz="quarter" idx="19"/>
          </p:nvPr>
        </p:nvSpPr>
        <p:spPr>
          <a:xfrm>
            <a:off x="3408932" y="3897867"/>
            <a:ext cx="2356428" cy="1308188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4184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8314" y="877095"/>
            <a:ext cx="3990975" cy="39012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1688" y="877095"/>
            <a:ext cx="3992562" cy="39012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61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only i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491" y="285942"/>
            <a:ext cx="8208962" cy="583884"/>
          </a:xfrm>
          <a:prstGeom prst="rect">
            <a:avLst/>
          </a:prstGeom>
          <a:solidFill>
            <a:srgbClr val="009F4D"/>
          </a:solidFill>
        </p:spPr>
        <p:txBody>
          <a:bodyPr lIns="104287" tIns="52144" rIns="104287" bIns="52144"/>
          <a:lstStyle>
            <a:lvl1pPr>
              <a:defRPr sz="3325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0732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E85B1E-2DC6-4F23-9A45-0D6068ABC4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42A9B9-6F38-4E4F-91F2-61EC10899A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146680-47B7-477B-BF8B-3CCBDF512C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1A733-E2EA-4B07-A18F-A23E74546819}" type="datetimeFigureOut">
              <a:rPr lang="en-GB" smtClean="0"/>
              <a:t>22/10/2019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E66A26-5935-411C-80C1-6DE88001F0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CCAA73-B507-4F26-8C15-A8F5E7A4FC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7768BB-98AC-4D0A-A766-1274887FE7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71178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JA WPT Training PPT background.jpg"/>
          <p:cNvPicPr>
            <a:picLocks noChangeAspect="1"/>
          </p:cNvPicPr>
          <p:nvPr userDrawn="1"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736"/>
          <a:stretch/>
        </p:blipFill>
        <p:spPr>
          <a:xfrm>
            <a:off x="0" y="5471326"/>
            <a:ext cx="9144000" cy="243674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7A0DC2E5-E07A-4039-BD24-0A8EFE96CA72}"/>
              </a:ext>
            </a:extLst>
          </p:cNvPr>
          <p:cNvGrpSpPr/>
          <p:nvPr userDrawn="1"/>
        </p:nvGrpSpPr>
        <p:grpSpPr>
          <a:xfrm>
            <a:off x="2438399" y="3776119"/>
            <a:ext cx="6705601" cy="1541044"/>
            <a:chOff x="1842654" y="-1271155"/>
            <a:chExt cx="6705601" cy="1541044"/>
          </a:xfrm>
        </p:grpSpPr>
        <p:sp>
          <p:nvSpPr>
            <p:cNvPr id="4" name="Right Triangle 3">
              <a:extLst>
                <a:ext uri="{FF2B5EF4-FFF2-40B4-BE49-F238E27FC236}">
                  <a16:creationId xmlns:a16="http://schemas.microsoft.com/office/drawing/2014/main" id="{9CD9A38E-3BE2-45AF-8089-DF43E9D5FCD4}"/>
                </a:ext>
              </a:extLst>
            </p:cNvPr>
            <p:cNvSpPr/>
            <p:nvPr userDrawn="1"/>
          </p:nvSpPr>
          <p:spPr>
            <a:xfrm flipH="1">
              <a:off x="1842654" y="-1271155"/>
              <a:ext cx="6705601" cy="1541044"/>
            </a:xfrm>
            <a:prstGeom prst="rt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">
                <a:solidFill>
                  <a:srgbClr val="FF0000"/>
                </a:solidFill>
              </a:endParaRPr>
            </a:p>
          </p:txBody>
        </p:sp>
        <p:pic>
          <p:nvPicPr>
            <p:cNvPr id="6" name="Picture 5" descr="SJA logo on angled slice.psd">
              <a:extLst>
                <a:ext uri="{FF2B5EF4-FFF2-40B4-BE49-F238E27FC236}">
                  <a16:creationId xmlns:a16="http://schemas.microsoft.com/office/drawing/2014/main" id="{2A81C694-6073-4BCA-A9CA-E06023B01E34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735" t="40499" r="2544"/>
            <a:stretch/>
          </p:blipFill>
          <p:spPr>
            <a:xfrm>
              <a:off x="6636327" y="-370811"/>
              <a:ext cx="1634837" cy="640700"/>
            </a:xfrm>
            <a:prstGeom prst="rect">
              <a:avLst/>
            </a:prstGeom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3422279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6" r:id="rId2"/>
    <p:sldLayoutId id="2147483663" r:id="rId3"/>
    <p:sldLayoutId id="2147483662" r:id="rId4"/>
    <p:sldLayoutId id="2147483661" r:id="rId5"/>
    <p:sldLayoutId id="2147483657" r:id="rId6"/>
    <p:sldLayoutId id="2147483655" r:id="rId7"/>
    <p:sldLayoutId id="2147483664" r:id="rId8"/>
    <p:sldLayoutId id="2147483658" r:id="rId9"/>
    <p:sldLayoutId id="2147483659" r:id="rId10"/>
    <p:sldLayoutId id="2147483660" r:id="rId11"/>
    <p:sldLayoutId id="2147483665" r:id="rId12"/>
    <p:sldLayoutId id="2147483666" r:id="rId13"/>
    <p:sldLayoutId id="2147483667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dt="0"/>
  <p:txStyles>
    <p:titleStyle>
      <a:lvl1pPr algn="l" defTabSz="744413" rtl="0" eaLnBrk="1" latinLnBrk="0" hangingPunct="1">
        <a:lnSpc>
          <a:spcPct val="90000"/>
        </a:lnSpc>
        <a:spcBef>
          <a:spcPct val="0"/>
        </a:spcBef>
        <a:buNone/>
        <a:defRPr sz="2900" b="1" kern="1200">
          <a:solidFill>
            <a:schemeClr val="accent3"/>
          </a:solidFill>
          <a:latin typeface="+mj-lt"/>
          <a:ea typeface="+mj-ea"/>
          <a:cs typeface="+mj-cs"/>
        </a:defRPr>
      </a:lvl1pPr>
    </p:titleStyle>
    <p:bodyStyle>
      <a:lvl1pPr marL="146538" indent="-146538" algn="l" defTabSz="744413" rtl="0" eaLnBrk="1" latinLnBrk="0" hangingPunct="1">
        <a:lnSpc>
          <a:spcPct val="100000"/>
        </a:lnSpc>
        <a:spcBef>
          <a:spcPts val="407"/>
        </a:spcBef>
        <a:spcAft>
          <a:spcPts val="407"/>
        </a:spcAft>
        <a:buFont typeface="Arial" panose="020B0604020202020204" pitchFamily="34" charset="0"/>
        <a:buChar char="•"/>
        <a:defRPr sz="2000" b="0" kern="1200">
          <a:solidFill>
            <a:schemeClr val="tx1"/>
          </a:solidFill>
          <a:latin typeface="+mn-lt"/>
          <a:ea typeface="+mn-ea"/>
          <a:cs typeface="+mn-cs"/>
        </a:defRPr>
      </a:lvl1pPr>
      <a:lvl2pPr marL="438118" indent="-146040" algn="l" defTabSz="744413" rtl="0" eaLnBrk="1" latinLnBrk="0" hangingPunct="1">
        <a:lnSpc>
          <a:spcPct val="100000"/>
        </a:lnSpc>
        <a:spcBef>
          <a:spcPts val="407"/>
        </a:spcBef>
        <a:spcAft>
          <a:spcPts val="407"/>
        </a:spcAft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877529" indent="-146040" algn="l" defTabSz="744413" rtl="0" eaLnBrk="1" latinLnBrk="0" hangingPunct="1">
        <a:lnSpc>
          <a:spcPct val="100000"/>
        </a:lnSpc>
        <a:spcBef>
          <a:spcPts val="407"/>
        </a:spcBef>
        <a:spcAft>
          <a:spcPts val="407"/>
        </a:spcAft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315647" indent="-146040" algn="l" defTabSz="744413" rtl="0" eaLnBrk="1" latinLnBrk="0" hangingPunct="1">
        <a:lnSpc>
          <a:spcPct val="100000"/>
        </a:lnSpc>
        <a:spcBef>
          <a:spcPts val="407"/>
        </a:spcBef>
        <a:spcAft>
          <a:spcPts val="407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609018" indent="-146040" algn="l" defTabSz="744413" rtl="0" eaLnBrk="1" latinLnBrk="0" hangingPunct="1">
        <a:lnSpc>
          <a:spcPct val="100000"/>
        </a:lnSpc>
        <a:spcBef>
          <a:spcPts val="407"/>
        </a:spcBef>
        <a:spcAft>
          <a:spcPts val="407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47136" indent="-186103" algn="l" defTabSz="744413" rtl="0" eaLnBrk="1" latinLnBrk="0" hangingPunct="1">
        <a:lnSpc>
          <a:spcPct val="90000"/>
        </a:lnSpc>
        <a:spcBef>
          <a:spcPts val="40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19342" indent="-186103" algn="l" defTabSz="744413" rtl="0" eaLnBrk="1" latinLnBrk="0" hangingPunct="1">
        <a:lnSpc>
          <a:spcPct val="90000"/>
        </a:lnSpc>
        <a:spcBef>
          <a:spcPts val="40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791549" indent="-186103" algn="l" defTabSz="744413" rtl="0" eaLnBrk="1" latinLnBrk="0" hangingPunct="1">
        <a:lnSpc>
          <a:spcPct val="90000"/>
        </a:lnSpc>
        <a:spcBef>
          <a:spcPts val="40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163755" indent="-186103" algn="l" defTabSz="744413" rtl="0" eaLnBrk="1" latinLnBrk="0" hangingPunct="1">
        <a:lnSpc>
          <a:spcPct val="90000"/>
        </a:lnSpc>
        <a:spcBef>
          <a:spcPts val="40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4441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72207" algn="l" defTabSz="74441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44413" algn="l" defTabSz="74441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16620" algn="l" defTabSz="74441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488826" algn="l" defTabSz="74441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61033" algn="l" defTabSz="74441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33239" algn="l" defTabSz="74441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05446" algn="l" defTabSz="74441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77652" algn="l" defTabSz="74441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eur01.safelinks.protection.outlook.com/?url=https://youtu.be/lCMhuRM0cIU&amp;data=02|01|Beth.Elger@sja.org.uk|8306f0b954af4dea11ec08d7263f4eee|91d037fb47144fe8b08468c083b8193f|1|0|637019925665865234&amp;sdata=WhrQFnFC0Ze%2BgMhtp1HkGWcYd7uXKpLjrbNke0VjLHI%3D&amp;reserved=0" TargetMode="Externa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5.emf"/><Relationship Id="rId5" Type="http://schemas.openxmlformats.org/officeDocument/2006/relationships/image" Target="../media/image14.emf"/><Relationship Id="rId4" Type="http://schemas.openxmlformats.org/officeDocument/2006/relationships/image" Target="../media/image13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ubbZU15-ETM" TargetMode="External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7" Type="http://schemas.openxmlformats.org/officeDocument/2006/relationships/image" Target="../media/image21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0.emf"/><Relationship Id="rId5" Type="http://schemas.openxmlformats.org/officeDocument/2006/relationships/image" Target="../media/image19.emf"/><Relationship Id="rId4" Type="http://schemas.openxmlformats.org/officeDocument/2006/relationships/image" Target="../media/image1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eur01.safelinks.protection.outlook.com/?url=https://youtu.be/zZAIA7Iqhyo&amp;data=02|01|Beth.Elger@sja.org.uk|8306f0b954af4dea11ec08d7263f4eee|91d037fb47144fe8b08468c083b8193f|1|0|637019925665865234&amp;sdata=fR7c208Q1H%2BpRnPkedguNj67aXO/2b760P7nwRs0TVk%3D&amp;reserved=0" TargetMode="External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548836A6-B552-453B-B706-A0B7D05E2D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630" y="207963"/>
            <a:ext cx="8251317" cy="5057775"/>
          </a:xfr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50C409-3CCA-48BD-87D2-FE46540C4DD3}"/>
              </a:ext>
            </a:extLst>
          </p:cNvPr>
          <p:cNvSpPr>
            <a:spLocks noGrp="1"/>
          </p:cNvSpPr>
          <p:nvPr>
            <p:ph idx="16"/>
          </p:nvPr>
        </p:nvSpPr>
        <p:spPr>
          <a:xfrm>
            <a:off x="491630" y="478795"/>
            <a:ext cx="4192666" cy="551146"/>
          </a:xfrm>
        </p:spPr>
        <p:txBody>
          <a:bodyPr/>
          <a:lstStyle/>
          <a:p>
            <a:r>
              <a:rPr lang="en-GB"/>
              <a:t>Basic life support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62529E-DDBE-4997-AFC3-40C93B1F5F6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 anchor="t"/>
          <a:lstStyle/>
          <a:p>
            <a:r>
              <a:rPr lang="en-GB" dirty="0"/>
              <a:t>KS4 – Basic life support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461E208C-0A75-4782-AB9C-099320769C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2438399" y="3747319"/>
            <a:ext cx="6705601" cy="1541044"/>
            <a:chOff x="1842654" y="-1271155"/>
            <a:chExt cx="6705601" cy="1541044"/>
          </a:xfrm>
        </p:grpSpPr>
        <p:sp>
          <p:nvSpPr>
            <p:cNvPr id="8" name="Right Triangle 7">
              <a:extLst>
                <a:ext uri="{FF2B5EF4-FFF2-40B4-BE49-F238E27FC236}">
                  <a16:creationId xmlns:a16="http://schemas.microsoft.com/office/drawing/2014/main" id="{D09DAC8D-0AE5-4572-A257-1C765C7D0E57}"/>
                </a:ext>
              </a:extLst>
            </p:cNvPr>
            <p:cNvSpPr/>
            <p:nvPr userDrawn="1"/>
          </p:nvSpPr>
          <p:spPr>
            <a:xfrm flipH="1">
              <a:off x="1842654" y="-1271155"/>
              <a:ext cx="6705601" cy="1541044"/>
            </a:xfrm>
            <a:prstGeom prst="rt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">
                <a:solidFill>
                  <a:srgbClr val="FF0000"/>
                </a:solidFill>
              </a:endParaRPr>
            </a:p>
          </p:txBody>
        </p:sp>
        <p:pic>
          <p:nvPicPr>
            <p:cNvPr id="9" name="Picture 8" descr="SJA logo on angled slice.psd">
              <a:extLst>
                <a:ext uri="{FF2B5EF4-FFF2-40B4-BE49-F238E27FC236}">
                  <a16:creationId xmlns:a16="http://schemas.microsoft.com/office/drawing/2014/main" id="{5B66C161-FC80-495E-972D-727D2D58C771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735" t="40499" r="2544"/>
            <a:stretch/>
          </p:blipFill>
          <p:spPr>
            <a:xfrm>
              <a:off x="6636327" y="-370811"/>
              <a:ext cx="1634837" cy="640700"/>
            </a:xfrm>
            <a:prstGeom prst="rect">
              <a:avLst/>
            </a:prstGeom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3199948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794C2F-C34E-403C-B119-9DD05EF79227}"/>
              </a:ext>
            </a:extLst>
          </p:cNvPr>
          <p:cNvSpPr>
            <a:spLocks noGrp="1"/>
          </p:cNvSpPr>
          <p:nvPr>
            <p:ph idx="16"/>
          </p:nvPr>
        </p:nvSpPr>
        <p:spPr>
          <a:xfrm>
            <a:off x="491629" y="478795"/>
            <a:ext cx="4216729" cy="551146"/>
          </a:xfrm>
        </p:spPr>
        <p:txBody>
          <a:bodyPr/>
          <a:lstStyle/>
          <a:p>
            <a:r>
              <a:rPr lang="en-US"/>
              <a:t>Basic life support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D54B374-BBE8-483E-BE73-3398F57CC08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 anchor="t"/>
          <a:lstStyle/>
          <a:p>
            <a:r>
              <a:rPr lang="en-US" dirty="0">
                <a:cs typeface="Arial"/>
              </a:rPr>
              <a:t>KS4- Basic life support </a:t>
            </a:r>
            <a:endParaRPr lang="en-US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3FB5EB4-B85E-43E7-9866-A8609E572D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945734" y="5234539"/>
            <a:ext cx="1879018" cy="253916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endParaRPr lang="en-GB" sz="105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04EEABA-3F2F-48AD-80BC-D63D6737D2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252843" y="1419726"/>
            <a:ext cx="6761747" cy="3064042"/>
          </a:xfrm>
          <a:prstGeom prst="rect">
            <a:avLst/>
          </a:prstGeom>
          <a:noFill/>
          <a:ln w="28575">
            <a:solidFill>
              <a:srgbClr val="00845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83D521A-DCA0-43CC-A2A5-B5A42E6DC2E4}"/>
              </a:ext>
            </a:extLst>
          </p:cNvPr>
          <p:cNvSpPr txBox="1"/>
          <p:nvPr/>
        </p:nvSpPr>
        <p:spPr>
          <a:xfrm>
            <a:off x="1252843" y="1499935"/>
            <a:ext cx="6761747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600"/>
              <a:t>A short course for young people to learn how to deal with first aid emergencies.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614CD2C-A107-43D1-88BE-6A616254B4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47"/>
          <a:stretch/>
        </p:blipFill>
        <p:spPr>
          <a:xfrm>
            <a:off x="6945734" y="368935"/>
            <a:ext cx="1068856" cy="1027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6618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794C2F-C34E-403C-B119-9DD05EF79227}"/>
              </a:ext>
            </a:extLst>
          </p:cNvPr>
          <p:cNvSpPr>
            <a:spLocks noGrp="1"/>
          </p:cNvSpPr>
          <p:nvPr>
            <p:ph idx="16"/>
          </p:nvPr>
        </p:nvSpPr>
        <p:spPr>
          <a:xfrm>
            <a:off x="491629" y="478795"/>
            <a:ext cx="4545592" cy="551146"/>
          </a:xfrm>
        </p:spPr>
        <p:txBody>
          <a:bodyPr/>
          <a:lstStyle/>
          <a:p>
            <a:r>
              <a:rPr lang="en-US"/>
              <a:t>Learning outcomes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D54B374-BBE8-483E-BE73-3398F57CC08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/>
              <a:t>KS4- Basic life support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151BFFA-C000-42D8-B32D-9865F53FC1D9}"/>
              </a:ext>
            </a:extLst>
          </p:cNvPr>
          <p:cNvSpPr txBox="1">
            <a:spLocks noChangeAspect="1"/>
          </p:cNvSpPr>
          <p:nvPr/>
        </p:nvSpPr>
        <p:spPr>
          <a:xfrm>
            <a:off x="419440" y="1534150"/>
            <a:ext cx="7709355" cy="2486085"/>
          </a:xfrm>
          <a:prstGeom prst="rect">
            <a:avLst/>
          </a:prstGeom>
          <a:noFill/>
        </p:spPr>
        <p:txBody>
          <a:bodyPr wrap="square" lIns="74441" tIns="37221" rIns="74441" bIns="37221" rtlCol="0" anchor="t">
            <a:spAutoFit/>
          </a:bodyPr>
          <a:lstStyle/>
          <a:p>
            <a:pPr marL="365125" indent="-365125">
              <a:spcAft>
                <a:spcPts val="488"/>
              </a:spcAft>
              <a:buClr>
                <a:schemeClr val="tx2"/>
              </a:buClr>
              <a:buSzPct val="100000"/>
              <a:buFont typeface="Lucida Grande"/>
              <a:buChar char="➤"/>
            </a:pPr>
            <a:r>
              <a:rPr lang="en-US" sz="2000" b="1"/>
              <a:t>I am able to carry out a primary survey</a:t>
            </a:r>
            <a:endParaRPr lang="en-US"/>
          </a:p>
          <a:p>
            <a:pPr marL="365745" indent="-365745">
              <a:spcAft>
                <a:spcPts val="488"/>
              </a:spcAft>
              <a:buClr>
                <a:schemeClr val="tx2"/>
              </a:buClr>
              <a:buSzPct val="100000"/>
              <a:buFont typeface="Lucida Grande"/>
              <a:buChar char="➤"/>
            </a:pPr>
            <a:endParaRPr lang="en-US" sz="2000" b="1"/>
          </a:p>
          <a:p>
            <a:pPr marL="365125" indent="-365125">
              <a:spcAft>
                <a:spcPts val="488"/>
              </a:spcAft>
              <a:buClr>
                <a:schemeClr val="tx2"/>
              </a:buClr>
              <a:buSzPct val="100000"/>
              <a:buFont typeface="Lucida Grande"/>
              <a:buChar char="➤"/>
            </a:pPr>
            <a:r>
              <a:rPr lang="en-US" sz="2000" b="1"/>
              <a:t>I can place an unresponsive casualty, who is breathing normally, in to the recovery position</a:t>
            </a:r>
            <a:endParaRPr lang="en-US" sz="2000" b="1">
              <a:cs typeface="Arial"/>
            </a:endParaRPr>
          </a:p>
          <a:p>
            <a:pPr marL="365745" indent="-365745">
              <a:spcAft>
                <a:spcPts val="488"/>
              </a:spcAft>
              <a:buClr>
                <a:schemeClr val="tx2"/>
              </a:buClr>
              <a:buSzPct val="100000"/>
              <a:buFont typeface="Lucida Grande"/>
              <a:buChar char="➤"/>
            </a:pPr>
            <a:endParaRPr lang="en-US" sz="2000" b="1"/>
          </a:p>
          <a:p>
            <a:pPr marL="365125" indent="-365125">
              <a:spcAft>
                <a:spcPts val="488"/>
              </a:spcAft>
              <a:buClr>
                <a:schemeClr val="tx2"/>
              </a:buClr>
              <a:buSzPct val="100000"/>
              <a:buFont typeface="Lucida Grande"/>
              <a:buChar char="➤"/>
            </a:pPr>
            <a:r>
              <a:rPr lang="en-US" sz="2000" b="1"/>
              <a:t>I know when and how to deliver CPR to an unresponsive casualty who is not breathing normally</a:t>
            </a:r>
            <a:endParaRPr lang="en-US" sz="2000" b="1"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1358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2278CC-04AD-4BE0-8EA6-55FC4FD718D5}"/>
              </a:ext>
            </a:extLst>
          </p:cNvPr>
          <p:cNvSpPr>
            <a:spLocks noGrp="1"/>
          </p:cNvSpPr>
          <p:nvPr>
            <p:ph idx="16"/>
          </p:nvPr>
        </p:nvSpPr>
        <p:spPr>
          <a:xfrm>
            <a:off x="491628" y="478795"/>
            <a:ext cx="6578128" cy="551146"/>
          </a:xfrm>
        </p:spPr>
        <p:txBody>
          <a:bodyPr/>
          <a:lstStyle/>
          <a:p>
            <a:r>
              <a:rPr lang="en-GB"/>
              <a:t>When things go wrong   A12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CA089D-D458-4A78-8955-D82BAFC749E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/>
              <a:t>KS4 – Basic life support</a:t>
            </a:r>
          </a:p>
          <a:p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674957F-F5C0-4915-B0B7-945854B22252}"/>
              </a:ext>
            </a:extLst>
          </p:cNvPr>
          <p:cNvSpPr/>
          <p:nvPr/>
        </p:nvSpPr>
        <p:spPr>
          <a:xfrm>
            <a:off x="2376415" y="1826448"/>
            <a:ext cx="4391169" cy="2062103"/>
          </a:xfrm>
          <a:prstGeom prst="rect">
            <a:avLst/>
          </a:prstGeom>
          <a:noFill/>
          <a:ln w="28575">
            <a:solidFill>
              <a:srgbClr val="00845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>
                <a:solidFill>
                  <a:schemeClr val="tx1"/>
                </a:solidFill>
              </a:rPr>
              <a:t>Think of something that could happen to make someone unresponsive.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9D7B1BC7-7CEB-4245-97AA-97B7E57EAA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325" y="4009386"/>
            <a:ext cx="2800004" cy="1397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295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92AB3D-F4EE-4752-8916-02FB7303CE54}"/>
              </a:ext>
            </a:extLst>
          </p:cNvPr>
          <p:cNvSpPr>
            <a:spLocks noGrp="1"/>
          </p:cNvSpPr>
          <p:nvPr>
            <p:ph idx="16"/>
          </p:nvPr>
        </p:nvSpPr>
        <p:spPr>
          <a:xfrm>
            <a:off x="491629" y="478795"/>
            <a:ext cx="5249840" cy="551146"/>
          </a:xfrm>
        </p:spPr>
        <p:txBody>
          <a:bodyPr/>
          <a:lstStyle/>
          <a:p>
            <a:r>
              <a:rPr lang="en-GB"/>
              <a:t>Chain of survival   A13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4741F86-9D48-450D-9FD2-F7E12FFD773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/>
              <a:t>KS4 – Basic life support</a:t>
            </a:r>
          </a:p>
          <a:p>
            <a:endParaRPr lang="en-GB"/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F82C7BD4-4742-4CA7-ACEA-CFE841A060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231823" y="1517984"/>
            <a:ext cx="6633409" cy="2500563"/>
            <a:chOff x="1255295" y="1397668"/>
            <a:chExt cx="6633409" cy="2500563"/>
          </a:xfrm>
        </p:grpSpPr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E761A526-6425-47F0-8DD7-797530D3FA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062" t="12632" r="19614" b="13684"/>
            <a:stretch/>
          </p:blipFill>
          <p:spPr>
            <a:xfrm>
              <a:off x="6611652" y="1881392"/>
              <a:ext cx="719648" cy="976108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F58B07FD-646C-4307-82F9-0AF4BBB81B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263" t="12070" r="3894" b="17614"/>
            <a:stretch/>
          </p:blipFill>
          <p:spPr>
            <a:xfrm>
              <a:off x="3098397" y="1844878"/>
              <a:ext cx="1449628" cy="860502"/>
            </a:xfrm>
            <a:prstGeom prst="rect">
              <a:avLst/>
            </a:prstGeom>
          </p:spPr>
        </p:pic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3794EA76-E57E-4D40-AA80-8373A9AD5916}"/>
                </a:ext>
              </a:extLst>
            </p:cNvPr>
            <p:cNvGrpSpPr/>
            <p:nvPr/>
          </p:nvGrpSpPr>
          <p:grpSpPr>
            <a:xfrm>
              <a:off x="1255295" y="1405689"/>
              <a:ext cx="6633409" cy="2492542"/>
              <a:chOff x="634768" y="1477879"/>
              <a:chExt cx="6633409" cy="2492542"/>
            </a:xfrm>
          </p:grpSpPr>
          <p:grpSp>
            <p:nvGrpSpPr>
              <p:cNvPr id="9" name="Group 8">
                <a:extLst>
                  <a:ext uri="{FF2B5EF4-FFF2-40B4-BE49-F238E27FC236}">
                    <a16:creationId xmlns:a16="http://schemas.microsoft.com/office/drawing/2014/main" id="{3B71D762-3C21-492C-9509-FB95A44782BB}"/>
                  </a:ext>
                </a:extLst>
              </p:cNvPr>
              <p:cNvGrpSpPr/>
              <p:nvPr/>
            </p:nvGrpSpPr>
            <p:grpSpPr>
              <a:xfrm>
                <a:off x="634768" y="1477879"/>
                <a:ext cx="5053262" cy="2492542"/>
                <a:chOff x="634768" y="1477879"/>
                <a:chExt cx="5053262" cy="2492542"/>
              </a:xfrm>
            </p:grpSpPr>
            <p:sp>
              <p:nvSpPr>
                <p:cNvPr id="5" name="Hexagon 4">
                  <a:extLst>
                    <a:ext uri="{FF2B5EF4-FFF2-40B4-BE49-F238E27FC236}">
                      <a16:creationId xmlns:a16="http://schemas.microsoft.com/office/drawing/2014/main" id="{9ECA7A98-1B12-4506-ADEB-926A2CF9DC42}"/>
                    </a:ext>
                  </a:extLst>
                </p:cNvPr>
                <p:cNvSpPr/>
                <p:nvPr/>
              </p:nvSpPr>
              <p:spPr>
                <a:xfrm>
                  <a:off x="634768" y="2360195"/>
                  <a:ext cx="1892968" cy="1610226"/>
                </a:xfrm>
                <a:prstGeom prst="hexagon">
                  <a:avLst/>
                </a:prstGeom>
                <a:noFill/>
                <a:ln w="38100">
                  <a:solidFill>
                    <a:srgbClr val="007A53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" name="Hexagon 5">
                  <a:extLst>
                    <a:ext uri="{FF2B5EF4-FFF2-40B4-BE49-F238E27FC236}">
                      <a16:creationId xmlns:a16="http://schemas.microsoft.com/office/drawing/2014/main" id="{95BEB800-896D-4440-B00F-3FE96E0A1BF4}"/>
                    </a:ext>
                  </a:extLst>
                </p:cNvPr>
                <p:cNvSpPr/>
                <p:nvPr/>
              </p:nvSpPr>
              <p:spPr>
                <a:xfrm>
                  <a:off x="2214915" y="1477879"/>
                  <a:ext cx="1892968" cy="1610226"/>
                </a:xfrm>
                <a:prstGeom prst="hexagon">
                  <a:avLst/>
                </a:prstGeom>
                <a:noFill/>
                <a:ln w="38100">
                  <a:solidFill>
                    <a:srgbClr val="EDE92C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" name="Hexagon 6">
                  <a:extLst>
                    <a:ext uri="{FF2B5EF4-FFF2-40B4-BE49-F238E27FC236}">
                      <a16:creationId xmlns:a16="http://schemas.microsoft.com/office/drawing/2014/main" id="{159A6056-A94A-482A-8FE4-0850141D60DB}"/>
                    </a:ext>
                  </a:extLst>
                </p:cNvPr>
                <p:cNvSpPr/>
                <p:nvPr/>
              </p:nvSpPr>
              <p:spPr>
                <a:xfrm>
                  <a:off x="3795062" y="2360195"/>
                  <a:ext cx="1892968" cy="1610226"/>
                </a:xfrm>
                <a:prstGeom prst="hexagon">
                  <a:avLst/>
                </a:prstGeom>
                <a:noFill/>
                <a:ln w="38100">
                  <a:solidFill>
                    <a:srgbClr val="00AC58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sp>
            <p:nvSpPr>
              <p:cNvPr id="8" name="Hexagon 7">
                <a:extLst>
                  <a:ext uri="{FF2B5EF4-FFF2-40B4-BE49-F238E27FC236}">
                    <a16:creationId xmlns:a16="http://schemas.microsoft.com/office/drawing/2014/main" id="{F51B2218-FA8C-485E-9F72-20DC94296055}"/>
                  </a:ext>
                </a:extLst>
              </p:cNvPr>
              <p:cNvSpPr/>
              <p:nvPr/>
            </p:nvSpPr>
            <p:spPr>
              <a:xfrm>
                <a:off x="5375209" y="1531019"/>
                <a:ext cx="1892968" cy="1610226"/>
              </a:xfrm>
              <a:prstGeom prst="hexagon">
                <a:avLst/>
              </a:prstGeom>
              <a:noFill/>
              <a:ln w="38100">
                <a:solidFill>
                  <a:srgbClr val="8D8E8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36C6CFA0-E4E4-435A-A8DF-DE2783AADB9A}"/>
                </a:ext>
              </a:extLst>
            </p:cNvPr>
            <p:cNvSpPr txBox="1"/>
            <p:nvPr/>
          </p:nvSpPr>
          <p:spPr>
            <a:xfrm>
              <a:off x="4789070" y="2275129"/>
              <a:ext cx="119914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b="1"/>
                <a:t>Early defibrillation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36D9D9B-CC97-4BB0-8328-B2AB0B490E44}"/>
                </a:ext>
              </a:extLst>
            </p:cNvPr>
            <p:cNvSpPr txBox="1"/>
            <p:nvPr/>
          </p:nvSpPr>
          <p:spPr>
            <a:xfrm>
              <a:off x="3242510" y="1397668"/>
              <a:ext cx="1064795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b="1"/>
                <a:t>Early CPR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0C9B106-1445-474D-A232-128774ABC4B5}"/>
                </a:ext>
              </a:extLst>
            </p:cNvPr>
            <p:cNvSpPr txBox="1"/>
            <p:nvPr/>
          </p:nvSpPr>
          <p:spPr>
            <a:xfrm>
              <a:off x="1684420" y="2275129"/>
              <a:ext cx="109036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200" b="1"/>
                <a:t>Call for help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634BACF2-5DDB-4749-96E9-9A30DBA634A3}"/>
                </a:ext>
              </a:extLst>
            </p:cNvPr>
            <p:cNvSpPr txBox="1"/>
            <p:nvPr/>
          </p:nvSpPr>
          <p:spPr>
            <a:xfrm>
              <a:off x="6206288" y="1448918"/>
              <a:ext cx="14718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b="1"/>
                <a:t>Post resuscitation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119B8FC-CBDA-4752-B3BA-2E529D048475}"/>
                </a:ext>
              </a:extLst>
            </p:cNvPr>
            <p:cNvSpPr txBox="1"/>
            <p:nvPr/>
          </p:nvSpPr>
          <p:spPr>
            <a:xfrm>
              <a:off x="6206288" y="2801967"/>
              <a:ext cx="147186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b="1"/>
                <a:t>care</a:t>
              </a:r>
            </a:p>
          </p:txBody>
        </p: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493C6641-D4E4-4CE1-8F1A-1D986A7FFE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74277" y="2705380"/>
              <a:ext cx="1110645" cy="978781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861A6F66-A971-455E-98C6-9D9594FF77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38962" y="2792828"/>
              <a:ext cx="914460" cy="1000625"/>
            </a:xfrm>
            <a:prstGeom prst="rect">
              <a:avLst/>
            </a:prstGeom>
          </p:spPr>
        </p:pic>
      </p:grpSp>
      <p:sp>
        <p:nvSpPr>
          <p:cNvPr id="26" name="Rectangle 3">
            <a:extLst>
              <a:ext uri="{FF2B5EF4-FFF2-40B4-BE49-F238E27FC236}">
                <a16:creationId xmlns:a16="http://schemas.microsoft.com/office/drawing/2014/main" id="{008BBB24-9B25-4526-AD9C-21AEB96E1AF1}"/>
              </a:ext>
            </a:extLst>
          </p:cNvPr>
          <p:cNvSpPr txBox="1">
            <a:spLocks noChangeAspect="1" noChangeArrowheads="1"/>
          </p:cNvSpPr>
          <p:nvPr/>
        </p:nvSpPr>
        <p:spPr>
          <a:xfrm>
            <a:off x="323440" y="4427731"/>
            <a:ext cx="2895598" cy="641070"/>
          </a:xfrm>
          <a:prstGeom prst="rect">
            <a:avLst/>
          </a:prstGeom>
        </p:spPr>
        <p:txBody>
          <a:bodyPr lIns="74441" tIns="37221" rIns="74441" bIns="37221" anchor="t"/>
          <a:lstStyle>
            <a:lvl1pPr marL="180000" indent="-1800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2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8163" indent="-179388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7913" indent="-179388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6075" indent="-179388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76438" indent="-179388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34315" indent="-234315" algn="ctr">
              <a:buNone/>
            </a:pPr>
            <a:r>
              <a:rPr lang="en-GB" altLang="en-US" sz="1600" b="1">
                <a:latin typeface="Arial"/>
                <a:cs typeface="Arial"/>
              </a:rPr>
              <a:t>Discuss: </a:t>
            </a:r>
            <a:r>
              <a:rPr lang="en-GB" altLang="en-US" sz="1600">
                <a:latin typeface="Arial"/>
                <a:cs typeface="Arial"/>
              </a:rPr>
              <a:t>Describe each link of the chain of survival</a:t>
            </a:r>
            <a:endParaRPr lang="en-US"/>
          </a:p>
        </p:txBody>
      </p:sp>
      <p:sp>
        <p:nvSpPr>
          <p:cNvPr id="28" name="Rectangle 3">
            <a:extLst>
              <a:ext uri="{FF2B5EF4-FFF2-40B4-BE49-F238E27FC236}">
                <a16:creationId xmlns:a16="http://schemas.microsoft.com/office/drawing/2014/main" id="{CFFB519F-FB9D-4D92-95AE-83DF532E92E4}"/>
              </a:ext>
            </a:extLst>
          </p:cNvPr>
          <p:cNvSpPr txBox="1">
            <a:spLocks noChangeAspect="1" noChangeArrowheads="1"/>
          </p:cNvSpPr>
          <p:nvPr/>
        </p:nvSpPr>
        <p:spPr>
          <a:xfrm>
            <a:off x="3624349" y="4427731"/>
            <a:ext cx="3541222" cy="515757"/>
          </a:xfrm>
          <a:prstGeom prst="rect">
            <a:avLst/>
          </a:prstGeom>
        </p:spPr>
        <p:txBody>
          <a:bodyPr lIns="74441" tIns="37221" rIns="74441" bIns="37221"/>
          <a:lstStyle>
            <a:lvl1pPr marL="180000" indent="-1800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2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8163" indent="-179388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7913" indent="-179388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6075" indent="-179388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76438" indent="-179388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34461" indent="-234461" algn="ctr">
              <a:buNone/>
            </a:pPr>
            <a:r>
              <a:rPr lang="en-GB" altLang="en-US" sz="1600" b="1">
                <a:latin typeface="Arial"/>
                <a:cs typeface="Arial"/>
              </a:rPr>
              <a:t>Challenge: </a:t>
            </a:r>
            <a:r>
              <a:rPr lang="en-GB" altLang="en-US" sz="1600">
                <a:latin typeface="Arial"/>
                <a:cs typeface="Arial"/>
              </a:rPr>
              <a:t>Explain why it is important to follow these links to increase the casualty’s chances of survival</a:t>
            </a:r>
          </a:p>
        </p:txBody>
      </p:sp>
    </p:spTree>
    <p:extLst>
      <p:ext uri="{BB962C8B-B14F-4D97-AF65-F5344CB8AC3E}">
        <p14:creationId xmlns:p14="http://schemas.microsoft.com/office/powerpoint/2010/main" val="4243979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3656AE-9D73-47F3-85EC-94BAA85B412E}"/>
              </a:ext>
            </a:extLst>
          </p:cNvPr>
          <p:cNvSpPr>
            <a:spLocks noGrp="1"/>
          </p:cNvSpPr>
          <p:nvPr>
            <p:ph idx="16"/>
          </p:nvPr>
        </p:nvSpPr>
        <p:spPr>
          <a:xfrm>
            <a:off x="491630" y="478795"/>
            <a:ext cx="3583066" cy="551146"/>
          </a:xfrm>
        </p:spPr>
        <p:txBody>
          <a:bodyPr/>
          <a:lstStyle/>
          <a:p>
            <a:r>
              <a:rPr lang="en-GB"/>
              <a:t>Primary survey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E3A8422-3C96-4CE1-8DFB-29EF362C3CD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/>
              <a:t>KS4 – Basic life support</a:t>
            </a:r>
          </a:p>
          <a:p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A9E55DB-7CFC-411F-BAD8-36834304F4E0}"/>
              </a:ext>
            </a:extLst>
          </p:cNvPr>
          <p:cNvSpPr txBox="1"/>
          <p:nvPr/>
        </p:nvSpPr>
        <p:spPr>
          <a:xfrm>
            <a:off x="1042577" y="1659703"/>
            <a:ext cx="6452135" cy="212365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400" b="1" dirty="0"/>
              <a:t>You do a primary survey to assess a casualty.</a:t>
            </a:r>
            <a:endParaRPr lang="en-GB" sz="4400" b="1" dirty="0">
              <a:cs typeface="Arial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944D55E-C074-48A5-A946-F53B6C2B52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79" t="10856" r="41954" b="29486"/>
          <a:stretch/>
        </p:blipFill>
        <p:spPr>
          <a:xfrm>
            <a:off x="6885530" y="1727935"/>
            <a:ext cx="1215893" cy="216099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4DEAF5C-6177-4FFF-8EE5-F4B02F0F59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24" t="12093" r="28318"/>
          <a:stretch/>
        </p:blipFill>
        <p:spPr>
          <a:xfrm>
            <a:off x="1252339" y="3095129"/>
            <a:ext cx="793897" cy="1587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825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19A8ED97-89CC-4D18-A6FA-F9AF1F97F8F8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491629" y="478795"/>
            <a:ext cx="3591087" cy="551146"/>
          </a:xfrm>
        </p:spPr>
        <p:txBody>
          <a:bodyPr/>
          <a:lstStyle/>
          <a:p>
            <a:r>
              <a:rPr lang="en-GB"/>
              <a:t>Primary survey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BDB0350A-E588-4E62-AC1D-0BCCBF290FD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ln>
            <a:solidFill>
              <a:schemeClr val="bg1"/>
            </a:solidFill>
          </a:ln>
        </p:spPr>
        <p:txBody>
          <a:bodyPr/>
          <a:lstStyle/>
          <a:p>
            <a:r>
              <a:rPr lang="en-GB"/>
              <a:t>KS4 – Basic life support</a:t>
            </a:r>
          </a:p>
          <a:p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C717E66-7179-457A-88AB-CAD87E8F81EC}"/>
              </a:ext>
            </a:extLst>
          </p:cNvPr>
          <p:cNvSpPr/>
          <p:nvPr/>
        </p:nvSpPr>
        <p:spPr>
          <a:xfrm>
            <a:off x="364205" y="1163828"/>
            <a:ext cx="55496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>
                <a:solidFill>
                  <a:srgbClr val="007A53"/>
                </a:solidFill>
              </a:rPr>
              <a:t>D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6286FA5-2CC2-4D9D-8A72-59E5B2FB6457}"/>
              </a:ext>
            </a:extLst>
          </p:cNvPr>
          <p:cNvSpPr/>
          <p:nvPr/>
        </p:nvSpPr>
        <p:spPr>
          <a:xfrm>
            <a:off x="376809" y="1712417"/>
            <a:ext cx="55496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>
                <a:solidFill>
                  <a:srgbClr val="007A53"/>
                </a:solidFill>
              </a:rPr>
              <a:t>R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E8A1CF6-E84C-49A0-87E2-2801BDE295AD}"/>
              </a:ext>
            </a:extLst>
          </p:cNvPr>
          <p:cNvSpPr/>
          <p:nvPr/>
        </p:nvSpPr>
        <p:spPr>
          <a:xfrm>
            <a:off x="380247" y="2252985"/>
            <a:ext cx="52610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>
                <a:solidFill>
                  <a:srgbClr val="007A53"/>
                </a:solidFill>
              </a:rPr>
              <a:t>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309F5E6-5056-4E0D-BD81-A326AF8389F3}"/>
              </a:ext>
            </a:extLst>
          </p:cNvPr>
          <p:cNvSpPr/>
          <p:nvPr/>
        </p:nvSpPr>
        <p:spPr>
          <a:xfrm>
            <a:off x="392851" y="2805995"/>
            <a:ext cx="55496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>
                <a:solidFill>
                  <a:srgbClr val="007A53"/>
                </a:solidFill>
              </a:rPr>
              <a:t>A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9D043C7-6224-457E-8638-36292C3D00DF}"/>
              </a:ext>
            </a:extLst>
          </p:cNvPr>
          <p:cNvSpPr/>
          <p:nvPr/>
        </p:nvSpPr>
        <p:spPr>
          <a:xfrm>
            <a:off x="381392" y="3359160"/>
            <a:ext cx="55496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>
                <a:solidFill>
                  <a:srgbClr val="007A53"/>
                </a:solidFill>
              </a:rPr>
              <a:t>B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407FCB7-0373-4B62-A549-3BFE5D1DA045}"/>
              </a:ext>
            </a:extLst>
          </p:cNvPr>
          <p:cNvSpPr/>
          <p:nvPr/>
        </p:nvSpPr>
        <p:spPr>
          <a:xfrm>
            <a:off x="384830" y="3912170"/>
            <a:ext cx="55496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>
                <a:solidFill>
                  <a:srgbClr val="007A53"/>
                </a:solidFill>
              </a:rPr>
              <a:t>C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E2CDF5FB-7577-4E50-9C7E-5BC094F02E49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1008862" y="1395364"/>
            <a:ext cx="7658273" cy="3474614"/>
          </a:xfrm>
        </p:spPr>
        <p:txBody>
          <a:bodyPr/>
          <a:lstStyle/>
          <a:p>
            <a:pPr marL="0" indent="0">
              <a:buNone/>
            </a:pPr>
            <a:r>
              <a:rPr lang="en-GB"/>
              <a:t>Don’t / Danger / Dodge / Drive</a:t>
            </a:r>
            <a:br>
              <a:rPr lang="en-GB"/>
            </a:br>
            <a:br>
              <a:rPr lang="en-GB"/>
            </a:br>
            <a:r>
              <a:rPr lang="en-GB"/>
              <a:t>Rescue / Run / Response / Repair</a:t>
            </a:r>
            <a:br>
              <a:rPr lang="en-GB"/>
            </a:br>
            <a:br>
              <a:rPr lang="en-GB"/>
            </a:br>
            <a:r>
              <a:rPr lang="en-GB"/>
              <a:t>Silence / Summon /  Slap /  Shout</a:t>
            </a:r>
            <a:br>
              <a:rPr lang="en-GB"/>
            </a:br>
            <a:br>
              <a:rPr lang="en-GB"/>
            </a:br>
            <a:r>
              <a:rPr lang="en-GB"/>
              <a:t>Automatic / Arm / Awful / Airway</a:t>
            </a:r>
            <a:br>
              <a:rPr lang="en-GB"/>
            </a:br>
            <a:br>
              <a:rPr lang="en-GB"/>
            </a:br>
            <a:r>
              <a:rPr lang="en-GB"/>
              <a:t>Breathing / Back /  Bruise /  Belly</a:t>
            </a:r>
            <a:br>
              <a:rPr lang="en-GB"/>
            </a:br>
            <a:br>
              <a:rPr lang="en-GB"/>
            </a:br>
            <a:r>
              <a:rPr lang="en-GB"/>
              <a:t>Catch / Cough / Circulation / Casualty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1F85E24-3195-403D-AD3A-0DB37C56809B}"/>
              </a:ext>
            </a:extLst>
          </p:cNvPr>
          <p:cNvSpPr/>
          <p:nvPr/>
        </p:nvSpPr>
        <p:spPr>
          <a:xfrm>
            <a:off x="5767258" y="1470199"/>
            <a:ext cx="2597711" cy="1228690"/>
          </a:xfrm>
          <a:prstGeom prst="rect">
            <a:avLst/>
          </a:prstGeom>
          <a:noFill/>
          <a:ln w="28575">
            <a:solidFill>
              <a:srgbClr val="00845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 b="1">
                <a:solidFill>
                  <a:schemeClr val="tx1"/>
                </a:solidFill>
              </a:rPr>
              <a:t>Choose the correct word for each part of the primary survey.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FC3E3A27-4596-48DB-8370-509C7D99EE7E}"/>
              </a:ext>
            </a:extLst>
          </p:cNvPr>
          <p:cNvSpPr/>
          <p:nvPr/>
        </p:nvSpPr>
        <p:spPr>
          <a:xfrm>
            <a:off x="5767257" y="2930317"/>
            <a:ext cx="2597711" cy="1228690"/>
          </a:xfrm>
          <a:prstGeom prst="rect">
            <a:avLst/>
          </a:prstGeom>
          <a:noFill/>
          <a:ln w="28575">
            <a:solidFill>
              <a:srgbClr val="00845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 b="1">
                <a:solidFill>
                  <a:schemeClr val="tx1"/>
                </a:solidFill>
              </a:rPr>
              <a:t>Why is it important that we use DRsABC?</a:t>
            </a:r>
          </a:p>
        </p:txBody>
      </p:sp>
    </p:spTree>
    <p:extLst>
      <p:ext uri="{BB962C8B-B14F-4D97-AF65-F5344CB8AC3E}">
        <p14:creationId xmlns:p14="http://schemas.microsoft.com/office/powerpoint/2010/main" val="307222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49EFF23B-2A98-40AB-AA49-87277F8DD407}"/>
              </a:ext>
            </a:extLst>
          </p:cNvPr>
          <p:cNvSpPr>
            <a:spLocks noGrp="1"/>
          </p:cNvSpPr>
          <p:nvPr>
            <p:ph idx="15"/>
          </p:nvPr>
        </p:nvSpPr>
        <p:spPr/>
        <p:txBody>
          <a:bodyPr/>
          <a:lstStyle/>
          <a:p>
            <a:r>
              <a:rPr lang="en-GB"/>
              <a:t>Watch this video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049EAF1-D2AD-426D-9828-962630167F9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/>
              <a:t>KS4 – Basic life support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167D7B1-738F-4306-A80E-260BB2292E09}"/>
              </a:ext>
            </a:extLst>
          </p:cNvPr>
          <p:cNvSpPr/>
          <p:nvPr/>
        </p:nvSpPr>
        <p:spPr>
          <a:xfrm>
            <a:off x="2023725" y="2334280"/>
            <a:ext cx="50802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hlinkClick r:id="rId2"/>
              </a:rPr>
              <a:t>https://youtu.be/lCMhuRM0cIU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731881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Content Placeholder 6">
            <a:extLst>
              <a:ext uri="{FF2B5EF4-FFF2-40B4-BE49-F238E27FC236}">
                <a16:creationId xmlns:a16="http://schemas.microsoft.com/office/drawing/2014/main" id="{EC7AFFA9-9CB4-4904-91CB-FA8277FF1C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531" t="9005" r="9169" b="9715"/>
          <a:stretch/>
        </p:blipFill>
        <p:spPr>
          <a:xfrm>
            <a:off x="1607820" y="1302859"/>
            <a:ext cx="1593286" cy="155464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D989532-7CCD-4B02-B479-C6D6798BA5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3200" y="478800"/>
            <a:ext cx="5446657" cy="586340"/>
          </a:xfrm>
        </p:spPr>
        <p:txBody>
          <a:bodyPr lIns="104287" tIns="52144" rIns="104287" bIns="52144" anchor="t"/>
          <a:lstStyle/>
          <a:p>
            <a:r>
              <a:rPr lang="en-GB" sz="3300"/>
              <a:t>Your turn: Primary survey</a:t>
            </a:r>
          </a:p>
        </p:txBody>
      </p:sp>
      <p:sp>
        <p:nvSpPr>
          <p:cNvPr id="15" name="Text Placeholder 5">
            <a:extLst>
              <a:ext uri="{FF2B5EF4-FFF2-40B4-BE49-F238E27FC236}">
                <a16:creationId xmlns:a16="http://schemas.microsoft.com/office/drawing/2014/main" id="{CC5D493B-4CD3-4BD9-8741-028BAEB1959D}"/>
              </a:ext>
            </a:extLst>
          </p:cNvPr>
          <p:cNvSpPr txBox="1">
            <a:spLocks/>
          </p:cNvSpPr>
          <p:nvPr/>
        </p:nvSpPr>
        <p:spPr>
          <a:xfrm>
            <a:off x="7226702" y="5232305"/>
            <a:ext cx="1575776" cy="309179"/>
          </a:xfrm>
          <a:prstGeom prst="rect">
            <a:avLst/>
          </a:prstGeom>
        </p:spPr>
        <p:txBody>
          <a:bodyPr/>
          <a:lstStyle>
            <a:lvl1pPr marL="0" indent="0" algn="l" defTabSz="744413" rtl="0" eaLnBrk="1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Font typeface="Arial" panose="020B0604020202020204" pitchFamily="34" charset="0"/>
              <a:buNone/>
              <a:defRPr sz="1000" b="0" kern="1200" baseline="0">
                <a:solidFill>
                  <a:schemeClr val="bg1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438118" indent="-146040" algn="l" defTabSz="744413" rtl="0" eaLnBrk="1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77529" indent="-146040" algn="l" defTabSz="744413" rtl="0" eaLnBrk="1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15647" indent="-146040" algn="l" defTabSz="744413" rtl="0" eaLnBrk="1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09018" indent="-146040" algn="l" defTabSz="744413" rtl="0" eaLnBrk="1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47136" indent="-186103" algn="l" defTabSz="744413" rtl="0" eaLnBrk="1" latinLnBrk="0" hangingPunct="1">
              <a:lnSpc>
                <a:spcPct val="90000"/>
              </a:lnSpc>
              <a:spcBef>
                <a:spcPts val="407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19342" indent="-186103" algn="l" defTabSz="744413" rtl="0" eaLnBrk="1" latinLnBrk="0" hangingPunct="1">
              <a:lnSpc>
                <a:spcPct val="90000"/>
              </a:lnSpc>
              <a:spcBef>
                <a:spcPts val="407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91549" indent="-186103" algn="l" defTabSz="744413" rtl="0" eaLnBrk="1" latinLnBrk="0" hangingPunct="1">
              <a:lnSpc>
                <a:spcPct val="90000"/>
              </a:lnSpc>
              <a:spcBef>
                <a:spcPts val="407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63755" indent="-186103" algn="l" defTabSz="744413" rtl="0" eaLnBrk="1" latinLnBrk="0" hangingPunct="1">
              <a:lnSpc>
                <a:spcPct val="90000"/>
              </a:lnSpc>
              <a:spcBef>
                <a:spcPts val="407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KS4 – Basic life support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7892AE1-7C39-4BEB-A89C-686C248FC41C}"/>
              </a:ext>
            </a:extLst>
          </p:cNvPr>
          <p:cNvSpPr>
            <a:spLocks noChangeAspect="1"/>
          </p:cNvSpPr>
          <p:nvPr/>
        </p:nvSpPr>
        <p:spPr>
          <a:xfrm>
            <a:off x="410549" y="1230994"/>
            <a:ext cx="1786267" cy="736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7874" indent="-187874">
              <a:spcAft>
                <a:spcPts val="428"/>
              </a:spcAft>
            </a:pPr>
            <a:r>
              <a:rPr lang="en-GB" sz="1285" b="1" dirty="0">
                <a:solidFill>
                  <a:srgbClr val="007A53"/>
                </a:solidFill>
              </a:rPr>
              <a:t>1.</a:t>
            </a:r>
            <a:r>
              <a:rPr lang="en-GB" sz="1285" b="1" dirty="0">
                <a:solidFill>
                  <a:prstClr val="black"/>
                </a:solidFill>
              </a:rPr>
              <a:t>	Check for danger</a:t>
            </a:r>
          </a:p>
          <a:p>
            <a:pPr marL="187874" indent="-187874">
              <a:buSzPct val="100000"/>
              <a:buBlip>
                <a:blip r:embed="rId4"/>
              </a:buBlip>
            </a:pPr>
            <a:r>
              <a:rPr lang="en-GB" sz="1285" dirty="0">
                <a:solidFill>
                  <a:prstClr val="black"/>
                </a:solidFill>
              </a:rPr>
              <a:t>Always make sure the area is safe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4EE7493-AFB7-4E0D-BCFE-0E039D0D12FF}"/>
              </a:ext>
            </a:extLst>
          </p:cNvPr>
          <p:cNvSpPr>
            <a:spLocks noChangeAspect="1"/>
          </p:cNvSpPr>
          <p:nvPr/>
        </p:nvSpPr>
        <p:spPr>
          <a:xfrm>
            <a:off x="3342010" y="1212066"/>
            <a:ext cx="1995044" cy="1330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7874" indent="-187874">
              <a:spcAft>
                <a:spcPts val="428"/>
              </a:spcAft>
            </a:pPr>
            <a:r>
              <a:rPr lang="en-GB" sz="1285" b="1">
                <a:solidFill>
                  <a:srgbClr val="007A53"/>
                </a:solidFill>
                <a:latin typeface="+mj-lt"/>
              </a:rPr>
              <a:t>2.</a:t>
            </a:r>
            <a:r>
              <a:rPr lang="en-GB" sz="1285" b="1">
                <a:solidFill>
                  <a:prstClr val="black"/>
                </a:solidFill>
                <a:latin typeface="+mj-lt"/>
              </a:rPr>
              <a:t>	Response</a:t>
            </a:r>
          </a:p>
          <a:p>
            <a:pPr marL="187874" indent="-187874">
              <a:buSzPct val="100000"/>
              <a:buBlip>
                <a:blip r:embed="rId4"/>
              </a:buBlip>
            </a:pPr>
            <a:r>
              <a:rPr lang="en-GB" sz="1285">
                <a:solidFill>
                  <a:prstClr val="black"/>
                </a:solidFill>
                <a:latin typeface="+mj-lt"/>
              </a:rPr>
              <a:t>Check the casualty’s response. Ask questions and gently tap shoulders. Say “open your eyes!”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AC1BD7D-4968-4168-8BFE-E8AE03F9F2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4426" y="1066288"/>
            <a:ext cx="1995044" cy="1995044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DCDAF376-9AD0-46A8-AA57-4DD2DAF70C85}"/>
              </a:ext>
            </a:extLst>
          </p:cNvPr>
          <p:cNvSpPr>
            <a:spLocks noChangeAspect="1"/>
          </p:cNvSpPr>
          <p:nvPr/>
        </p:nvSpPr>
        <p:spPr>
          <a:xfrm>
            <a:off x="6293378" y="1225710"/>
            <a:ext cx="1522637" cy="736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7874" indent="-187874">
              <a:spcAft>
                <a:spcPts val="428"/>
              </a:spcAft>
            </a:pPr>
            <a:r>
              <a:rPr lang="en-GB" sz="1285" b="1">
                <a:solidFill>
                  <a:srgbClr val="007A53"/>
                </a:solidFill>
                <a:latin typeface="+mj-lt"/>
              </a:rPr>
              <a:t>3.</a:t>
            </a:r>
            <a:r>
              <a:rPr lang="en-GB" sz="1285" b="1">
                <a:solidFill>
                  <a:prstClr val="black"/>
                </a:solidFill>
                <a:latin typeface="+mj-lt"/>
              </a:rPr>
              <a:t>	Shout for help</a:t>
            </a:r>
          </a:p>
          <a:p>
            <a:pPr marL="187874" indent="-187874">
              <a:buSzPct val="100000"/>
              <a:buBlip>
                <a:blip r:embed="rId4"/>
              </a:buBlip>
            </a:pPr>
            <a:r>
              <a:rPr lang="en-GB" sz="1285">
                <a:solidFill>
                  <a:prstClr val="black"/>
                </a:solidFill>
                <a:latin typeface="+mj-lt"/>
              </a:rPr>
              <a:t>Anyone nearby can assist you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E4B0966-6585-48AF-AD32-6CB5E81267E6}"/>
              </a:ext>
            </a:extLst>
          </p:cNvPr>
          <p:cNvSpPr>
            <a:spLocks noChangeAspect="1"/>
          </p:cNvSpPr>
          <p:nvPr/>
        </p:nvSpPr>
        <p:spPr>
          <a:xfrm>
            <a:off x="410550" y="3014654"/>
            <a:ext cx="1862316" cy="15278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7874" indent="-187874">
              <a:spcAft>
                <a:spcPts val="428"/>
              </a:spcAft>
            </a:pPr>
            <a:r>
              <a:rPr lang="en-GB" sz="1285" b="1">
                <a:solidFill>
                  <a:srgbClr val="007A53"/>
                </a:solidFill>
                <a:latin typeface="+mj-lt"/>
              </a:rPr>
              <a:t>4.</a:t>
            </a:r>
            <a:r>
              <a:rPr lang="en-GB" sz="1285" b="1">
                <a:solidFill>
                  <a:prstClr val="black"/>
                </a:solidFill>
                <a:latin typeface="+mj-lt"/>
              </a:rPr>
              <a:t>	Airway</a:t>
            </a:r>
          </a:p>
          <a:p>
            <a:pPr marL="187874" indent="-187874">
              <a:buSzPct val="100000"/>
              <a:buBlip>
                <a:blip r:embed="rId4"/>
              </a:buBlip>
            </a:pPr>
            <a:r>
              <a:rPr lang="en-GB" sz="1285">
                <a:solidFill>
                  <a:prstClr val="black"/>
                </a:solidFill>
                <a:latin typeface="+mj-lt"/>
              </a:rPr>
              <a:t>If not clear, then open by tilting the head back, use one hand on forehead and two fingers under the chin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ADB529-8F7A-4EEC-9E26-B41C20190EA0}"/>
              </a:ext>
            </a:extLst>
          </p:cNvPr>
          <p:cNvSpPr>
            <a:spLocks noChangeAspect="1"/>
          </p:cNvSpPr>
          <p:nvPr/>
        </p:nvSpPr>
        <p:spPr>
          <a:xfrm>
            <a:off x="3329504" y="3044214"/>
            <a:ext cx="1833701" cy="1330108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187874" indent="-187874">
              <a:spcAft>
                <a:spcPts val="428"/>
              </a:spcAft>
            </a:pPr>
            <a:r>
              <a:rPr lang="en-GB" sz="1285" b="1">
                <a:solidFill>
                  <a:srgbClr val="007A53"/>
                </a:solidFill>
                <a:latin typeface="+mj-lt"/>
              </a:rPr>
              <a:t>5.</a:t>
            </a:r>
            <a:r>
              <a:rPr lang="en-GB" sz="1285" b="1">
                <a:solidFill>
                  <a:prstClr val="black"/>
                </a:solidFill>
                <a:latin typeface="+mj-lt"/>
              </a:rPr>
              <a:t>	Breathing</a:t>
            </a:r>
          </a:p>
          <a:p>
            <a:pPr marL="187874" indent="-187874">
              <a:buSzPct val="100000"/>
              <a:buBlip>
                <a:blip r:embed="rId4"/>
              </a:buBlip>
            </a:pPr>
            <a:r>
              <a:rPr lang="en-GB" sz="1285">
                <a:solidFill>
                  <a:prstClr val="black"/>
                </a:solidFill>
                <a:latin typeface="+mj-lt"/>
              </a:rPr>
              <a:t>Check for normal breathing. Use look listen and feel to check. (Remember 10 seconds) </a:t>
            </a:r>
            <a:endParaRPr lang="en-GB" sz="1285">
              <a:solidFill>
                <a:prstClr val="black"/>
              </a:solidFill>
              <a:latin typeface="+mj-lt"/>
              <a:cs typeface="Arial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583216E-19CB-48A0-8419-16B15A485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717" y="2974377"/>
            <a:ext cx="2008904" cy="2008904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98DE2CC-465A-4E38-9251-84C362B2FF67}"/>
              </a:ext>
            </a:extLst>
          </p:cNvPr>
          <p:cNvSpPr>
            <a:spLocks noChangeAspect="1"/>
          </p:cNvSpPr>
          <p:nvPr/>
        </p:nvSpPr>
        <p:spPr>
          <a:xfrm>
            <a:off x="6293385" y="3044214"/>
            <a:ext cx="1774849" cy="934615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187874" indent="-187874">
              <a:spcAft>
                <a:spcPts val="428"/>
              </a:spcAft>
            </a:pPr>
            <a:r>
              <a:rPr lang="en-GB" sz="1285" b="1">
                <a:solidFill>
                  <a:srgbClr val="007A53"/>
                </a:solidFill>
                <a:latin typeface="+mj-lt"/>
              </a:rPr>
              <a:t>6.</a:t>
            </a:r>
            <a:r>
              <a:rPr lang="en-GB" sz="1285" b="1">
                <a:solidFill>
                  <a:prstClr val="black"/>
                </a:solidFill>
                <a:latin typeface="+mj-lt"/>
              </a:rPr>
              <a:t>	Circulation </a:t>
            </a:r>
            <a:r>
              <a:rPr lang="en-GB" sz="1285">
                <a:solidFill>
                  <a:prstClr val="black"/>
                </a:solidFill>
                <a:latin typeface="+mj-lt"/>
              </a:rPr>
              <a:t>(only if breathing normally)</a:t>
            </a:r>
          </a:p>
          <a:p>
            <a:pPr marL="187874" indent="-187874">
              <a:buSzPct val="100000"/>
              <a:buBlip>
                <a:blip r:embed="rId4"/>
              </a:buBlip>
            </a:pPr>
            <a:r>
              <a:rPr lang="en-GB" sz="1285">
                <a:solidFill>
                  <a:prstClr val="black"/>
                </a:solidFill>
                <a:latin typeface="+mj-lt"/>
              </a:rPr>
              <a:t>Check the casualty for bleeding</a:t>
            </a:r>
            <a:endParaRPr lang="en-GB" sz="1285">
              <a:solidFill>
                <a:prstClr val="black"/>
              </a:solidFill>
              <a:latin typeface="+mj-lt"/>
              <a:cs typeface="Arial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5C6A759-DEED-400C-A9F0-6FE3FD1FB3DC}"/>
              </a:ext>
            </a:extLst>
          </p:cNvPr>
          <p:cNvSpPr>
            <a:spLocks noChangeAspect="1"/>
          </p:cNvSpPr>
          <p:nvPr/>
        </p:nvSpPr>
        <p:spPr>
          <a:xfrm>
            <a:off x="410549" y="4639932"/>
            <a:ext cx="5882829" cy="1092607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>
              <a:buSzPct val="100000"/>
            </a:pPr>
            <a:r>
              <a:rPr lang="en-GB" sz="1360" b="1">
                <a:solidFill>
                  <a:prstClr val="black"/>
                </a:solidFill>
                <a:latin typeface="+mj-lt"/>
              </a:rPr>
              <a:t>NB</a:t>
            </a:r>
          </a:p>
          <a:p>
            <a:pPr marL="187874" indent="-187874">
              <a:buSzPct val="100000"/>
              <a:buBlip>
                <a:blip r:embed="rId4"/>
              </a:buBlip>
            </a:pPr>
            <a:r>
              <a:rPr lang="en-GB" sz="1285">
                <a:solidFill>
                  <a:prstClr val="black"/>
                </a:solidFill>
                <a:latin typeface="+mj-lt"/>
              </a:rPr>
              <a:t>If the casualty is </a:t>
            </a:r>
            <a:r>
              <a:rPr lang="en-GB" sz="1285" u="sng">
                <a:solidFill>
                  <a:prstClr val="black"/>
                </a:solidFill>
                <a:latin typeface="+mj-lt"/>
              </a:rPr>
              <a:t>not</a:t>
            </a:r>
            <a:r>
              <a:rPr lang="en-GB" sz="1285">
                <a:solidFill>
                  <a:prstClr val="black"/>
                </a:solidFill>
                <a:latin typeface="+mj-lt"/>
              </a:rPr>
              <a:t> breathing normally call 999/112 then start CPR</a:t>
            </a:r>
          </a:p>
          <a:p>
            <a:pPr marL="187874" indent="-187874">
              <a:buSzPct val="100000"/>
              <a:buBlip>
                <a:blip r:embed="rId4"/>
              </a:buBlip>
            </a:pPr>
            <a:r>
              <a:rPr lang="en-GB" sz="1285">
                <a:solidFill>
                  <a:prstClr val="black"/>
                </a:solidFill>
              </a:rPr>
              <a:t>If the casualty </a:t>
            </a:r>
            <a:r>
              <a:rPr lang="en-GB" sz="1285" u="sng">
                <a:solidFill>
                  <a:prstClr val="black"/>
                </a:solidFill>
              </a:rPr>
              <a:t>is</a:t>
            </a:r>
            <a:r>
              <a:rPr lang="en-GB" sz="1285">
                <a:solidFill>
                  <a:prstClr val="black"/>
                </a:solidFill>
              </a:rPr>
              <a:t> breathing normally place them in the recovery position then call 999/112</a:t>
            </a:r>
          </a:p>
          <a:p>
            <a:pPr marL="187874" indent="-187874">
              <a:buSzPct val="100000"/>
              <a:buBlip>
                <a:blip r:embed="rId4"/>
              </a:buBlip>
            </a:pPr>
            <a:endParaRPr lang="en-GB" sz="1285" b="1">
              <a:solidFill>
                <a:prstClr val="black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251692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066981-F6E2-4E99-ABF6-E69BBE39CF55}"/>
              </a:ext>
            </a:extLst>
          </p:cNvPr>
          <p:cNvSpPr>
            <a:spLocks noGrp="1"/>
          </p:cNvSpPr>
          <p:nvPr>
            <p:ph idx="16"/>
          </p:nvPr>
        </p:nvSpPr>
        <p:spPr>
          <a:xfrm>
            <a:off x="491629" y="478795"/>
            <a:ext cx="3117845" cy="551146"/>
          </a:xfrm>
        </p:spPr>
        <p:txBody>
          <a:bodyPr/>
          <a:lstStyle/>
          <a:p>
            <a:r>
              <a:rPr lang="en-GB"/>
              <a:t>What’s next?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2075C2-67A5-4FE8-BEA6-DD962781A73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/>
              <a:t>KS4 – Basic life support</a:t>
            </a:r>
          </a:p>
          <a:p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773FBFC-973A-408E-B6F6-FF68C315004B}"/>
              </a:ext>
            </a:extLst>
          </p:cNvPr>
          <p:cNvSpPr txBox="1"/>
          <p:nvPr/>
        </p:nvSpPr>
        <p:spPr>
          <a:xfrm>
            <a:off x="217673" y="2211169"/>
            <a:ext cx="19330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00" b="1"/>
              <a:t>Primary survey completed?</a:t>
            </a:r>
          </a:p>
        </p:txBody>
      </p:sp>
      <p:pic>
        <p:nvPicPr>
          <p:cNvPr id="15" name="Graphic 14" descr="Line arrow: Straight">
            <a:extLst>
              <a:ext uri="{FF2B5EF4-FFF2-40B4-BE49-F238E27FC236}">
                <a16:creationId xmlns:a16="http://schemas.microsoft.com/office/drawing/2014/main" id="{A334ECB4-851E-4392-85B8-1FEEDBA1D7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0800000">
            <a:off x="2045236" y="2160624"/>
            <a:ext cx="806467" cy="9144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E571DE0-6FC0-4F8C-BB3E-3DBABA167F81}"/>
              </a:ext>
            </a:extLst>
          </p:cNvPr>
          <p:cNvSpPr txBox="1"/>
          <p:nvPr/>
        </p:nvSpPr>
        <p:spPr>
          <a:xfrm>
            <a:off x="2714781" y="2164270"/>
            <a:ext cx="24963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00" b="1"/>
              <a:t>Is your casualty unresponsive but </a:t>
            </a:r>
            <a:r>
              <a:rPr lang="en-GB" sz="1800" b="1" u="sng"/>
              <a:t>breathing normally</a:t>
            </a:r>
            <a:r>
              <a:rPr lang="en-GB" sz="1800" b="1"/>
              <a:t>?</a:t>
            </a:r>
          </a:p>
        </p:txBody>
      </p:sp>
      <p:pic>
        <p:nvPicPr>
          <p:cNvPr id="14" name="Graphic 13" descr="Line arrow: Straight">
            <a:extLst>
              <a:ext uri="{FF2B5EF4-FFF2-40B4-BE49-F238E27FC236}">
                <a16:creationId xmlns:a16="http://schemas.microsoft.com/office/drawing/2014/main" id="{E04D0368-DE7F-4750-99FF-07C232FAD3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0800000">
            <a:off x="5074210" y="2168735"/>
            <a:ext cx="806467" cy="9144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A269FB4-8A86-45C8-A198-5BC87A9F3647}"/>
              </a:ext>
            </a:extLst>
          </p:cNvPr>
          <p:cNvSpPr txBox="1"/>
          <p:nvPr/>
        </p:nvSpPr>
        <p:spPr>
          <a:xfrm>
            <a:off x="5920217" y="2072670"/>
            <a:ext cx="302684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/>
              <a:t>If </a:t>
            </a:r>
            <a:r>
              <a:rPr lang="en-GB" sz="2400" b="1" u="sng"/>
              <a:t>YES</a:t>
            </a:r>
            <a:r>
              <a:rPr lang="en-GB" sz="2400" b="1"/>
              <a:t>, then place your casualty in to the recovery position.</a:t>
            </a:r>
          </a:p>
        </p:txBody>
      </p:sp>
    </p:spTree>
    <p:extLst>
      <p:ext uri="{BB962C8B-B14F-4D97-AF65-F5344CB8AC3E}">
        <p14:creationId xmlns:p14="http://schemas.microsoft.com/office/powerpoint/2010/main" val="115345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49EFF23B-2A98-40AB-AA49-87277F8DD407}"/>
              </a:ext>
            </a:extLst>
          </p:cNvPr>
          <p:cNvSpPr>
            <a:spLocks noGrp="1"/>
          </p:cNvSpPr>
          <p:nvPr>
            <p:ph idx="15"/>
          </p:nvPr>
        </p:nvSpPr>
        <p:spPr/>
        <p:txBody>
          <a:bodyPr/>
          <a:lstStyle/>
          <a:p>
            <a:r>
              <a:rPr lang="en-GB"/>
              <a:t>Watch this video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049EAF1-D2AD-426D-9828-962630167F9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/>
              <a:t>KS4 – Basic life support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E9356BA-3ED8-41F4-8605-2E680DA12DAC}"/>
              </a:ext>
            </a:extLst>
          </p:cNvPr>
          <p:cNvSpPr/>
          <p:nvPr/>
        </p:nvSpPr>
        <p:spPr>
          <a:xfrm>
            <a:off x="1986054" y="2334280"/>
            <a:ext cx="5155579" cy="523220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en-GB" sz="2800" dirty="0">
                <a:ea typeface="+mn-lt"/>
                <a:cs typeface="+mn-lt"/>
                <a:hlinkClick r:id="rId2"/>
              </a:rPr>
              <a:t>https://youtu.be/ubbZU15-ETM</a:t>
            </a:r>
            <a:r>
              <a:rPr lang="en-GB" sz="2800" dirty="0">
                <a:ea typeface="+mn-lt"/>
                <a:cs typeface="+mn-lt"/>
              </a:rPr>
              <a:t>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7255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D8781EE-6C55-4FAA-9EDC-578B605741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3200" y="478800"/>
            <a:ext cx="6176541" cy="550844"/>
          </a:xfrm>
        </p:spPr>
        <p:txBody>
          <a:bodyPr lIns="104287" tIns="52144" rIns="104287" bIns="52144" anchor="t"/>
          <a:lstStyle/>
          <a:p>
            <a:r>
              <a:rPr lang="en-GB" sz="3300" dirty="0"/>
              <a:t>Your turn: Recovery position</a:t>
            </a:r>
            <a:br>
              <a:rPr lang="en-GB" sz="3300" dirty="0"/>
            </a:br>
            <a:endParaRPr lang="en-GB"/>
          </a:p>
        </p:txBody>
      </p:sp>
      <p:sp>
        <p:nvSpPr>
          <p:cNvPr id="16" name="Text Placeholder 5">
            <a:extLst>
              <a:ext uri="{FF2B5EF4-FFF2-40B4-BE49-F238E27FC236}">
                <a16:creationId xmlns:a16="http://schemas.microsoft.com/office/drawing/2014/main" id="{9AB3A9BF-C3E8-40FE-A984-B55FE60F68FF}"/>
              </a:ext>
            </a:extLst>
          </p:cNvPr>
          <p:cNvSpPr txBox="1">
            <a:spLocks/>
          </p:cNvSpPr>
          <p:nvPr/>
        </p:nvSpPr>
        <p:spPr>
          <a:xfrm>
            <a:off x="7226702" y="5232305"/>
            <a:ext cx="1575776" cy="309179"/>
          </a:xfrm>
          <a:prstGeom prst="rect">
            <a:avLst/>
          </a:prstGeom>
        </p:spPr>
        <p:txBody>
          <a:bodyPr/>
          <a:lstStyle>
            <a:lvl1pPr marL="0" indent="0" algn="l" defTabSz="744413" rtl="0" eaLnBrk="1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Font typeface="Arial" panose="020B0604020202020204" pitchFamily="34" charset="0"/>
              <a:buNone/>
              <a:defRPr sz="1000" b="0" kern="1200" baseline="0">
                <a:solidFill>
                  <a:schemeClr val="bg1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438118" indent="-146040" algn="l" defTabSz="744413" rtl="0" eaLnBrk="1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77529" indent="-146040" algn="l" defTabSz="744413" rtl="0" eaLnBrk="1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15647" indent="-146040" algn="l" defTabSz="744413" rtl="0" eaLnBrk="1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09018" indent="-146040" algn="l" defTabSz="744413" rtl="0" eaLnBrk="1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47136" indent="-186103" algn="l" defTabSz="744413" rtl="0" eaLnBrk="1" latinLnBrk="0" hangingPunct="1">
              <a:lnSpc>
                <a:spcPct val="90000"/>
              </a:lnSpc>
              <a:spcBef>
                <a:spcPts val="407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19342" indent="-186103" algn="l" defTabSz="744413" rtl="0" eaLnBrk="1" latinLnBrk="0" hangingPunct="1">
              <a:lnSpc>
                <a:spcPct val="90000"/>
              </a:lnSpc>
              <a:spcBef>
                <a:spcPts val="407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91549" indent="-186103" algn="l" defTabSz="744413" rtl="0" eaLnBrk="1" latinLnBrk="0" hangingPunct="1">
              <a:lnSpc>
                <a:spcPct val="90000"/>
              </a:lnSpc>
              <a:spcBef>
                <a:spcPts val="407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63755" indent="-186103" algn="l" defTabSz="744413" rtl="0" eaLnBrk="1" latinLnBrk="0" hangingPunct="1">
              <a:lnSpc>
                <a:spcPct val="90000"/>
              </a:lnSpc>
              <a:spcBef>
                <a:spcPts val="407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KS4 – Basic life support</a:t>
            </a: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9A03C1BD-EB9C-4A52-864D-B6225F63CF5F}"/>
              </a:ext>
            </a:extLst>
          </p:cNvPr>
          <p:cNvGrpSpPr/>
          <p:nvPr/>
        </p:nvGrpSpPr>
        <p:grpSpPr>
          <a:xfrm>
            <a:off x="434265" y="872730"/>
            <a:ext cx="8799797" cy="4842270"/>
            <a:chOff x="964123" y="1556612"/>
            <a:chExt cx="8799797" cy="4842270"/>
          </a:xfrm>
        </p:grpSpPr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E06B1A9A-2D29-43EE-A52B-56000ED676B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964123" y="2152444"/>
              <a:ext cx="1450288" cy="723275"/>
            </a:xfrm>
            <a:prstGeom prst="rect">
              <a:avLst/>
            </a:prstGeom>
          </p:spPr>
          <p:txBody>
            <a:bodyPr wrap="square" anchor="t">
              <a:spAutoFit/>
            </a:bodyPr>
            <a:lstStyle/>
            <a:p>
              <a:pPr marL="248609" indent="-248609" eaLnBrk="1" fontAlgn="auto" hangingPunct="1">
                <a:spcBef>
                  <a:spcPts val="0"/>
                </a:spcBef>
                <a:spcAft>
                  <a:spcPts val="566"/>
                </a:spcAft>
              </a:pPr>
              <a:r>
                <a:rPr lang="en-GB" sz="1200" b="1" dirty="0">
                  <a:solidFill>
                    <a:srgbClr val="007A53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1.</a:t>
              </a:r>
              <a:r>
                <a:rPr lang="en-GB" sz="1200" b="1" dirty="0">
                  <a:solidFill>
                    <a:prstClr val="black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	Kneel</a:t>
              </a:r>
            </a:p>
            <a:p>
              <a:pPr marL="248609" indent="-248609" eaLnBrk="1" fontAlgn="auto" hangingPunct="1">
                <a:spcBef>
                  <a:spcPts val="0"/>
                </a:spcBef>
                <a:spcAft>
                  <a:spcPts val="0"/>
                </a:spcAft>
                <a:buSzPct val="100000"/>
                <a:buBlip>
                  <a:blip r:embed="rId3"/>
                </a:buBlip>
              </a:pPr>
              <a:r>
                <a:rPr lang="en-GB" sz="1200" dirty="0">
                  <a:solidFill>
                    <a:prstClr val="black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 By the side of your casualty</a:t>
              </a: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256AF7B1-3770-4035-952A-EE680DFB504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920058" y="2157196"/>
              <a:ext cx="1933079" cy="1092607"/>
            </a:xfrm>
            <a:prstGeom prst="rect">
              <a:avLst/>
            </a:prstGeom>
          </p:spPr>
          <p:txBody>
            <a:bodyPr wrap="square" anchor="t">
              <a:spAutoFit/>
            </a:bodyPr>
            <a:lstStyle/>
            <a:p>
              <a:pPr marL="248609" indent="-248609" eaLnBrk="1" fontAlgn="auto" hangingPunct="1">
                <a:spcBef>
                  <a:spcPts val="0"/>
                </a:spcBef>
                <a:spcAft>
                  <a:spcPts val="566"/>
                </a:spcAft>
              </a:pPr>
              <a:r>
                <a:rPr lang="en-GB" sz="1200" b="1" dirty="0">
                  <a:solidFill>
                    <a:srgbClr val="007A53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2.</a:t>
              </a:r>
              <a:r>
                <a:rPr lang="en-GB" sz="1200" b="1" dirty="0">
                  <a:solidFill>
                    <a:prstClr val="black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	Angle arm</a:t>
              </a:r>
            </a:p>
            <a:p>
              <a:pPr marL="248609" indent="-248609" eaLnBrk="1" fontAlgn="auto" hangingPunct="1">
                <a:spcBef>
                  <a:spcPts val="0"/>
                </a:spcBef>
                <a:spcAft>
                  <a:spcPts val="0"/>
                </a:spcAft>
                <a:buSzPct val="100000"/>
                <a:buBlip>
                  <a:blip r:embed="rId3"/>
                </a:buBlip>
              </a:pPr>
              <a:r>
                <a:rPr lang="en-GB" sz="1200" dirty="0">
                  <a:solidFill>
                    <a:prstClr val="black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Put the arm nearest to you to make a right angle. Palm facing upwards</a:t>
              </a:r>
            </a:p>
          </p:txBody>
        </p:sp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183ED7EE-7628-405D-B3FB-AA9B294684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34497" y="1655187"/>
              <a:ext cx="1961136" cy="1961136"/>
            </a:xfrm>
            <a:prstGeom prst="rect">
              <a:avLst/>
            </a:prstGeom>
          </p:spPr>
        </p:pic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89DD4427-3271-4F54-AC8C-858BF2BC6C5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469183" y="2144749"/>
              <a:ext cx="2115021" cy="1461939"/>
            </a:xfrm>
            <a:prstGeom prst="rect">
              <a:avLst/>
            </a:prstGeom>
          </p:spPr>
          <p:txBody>
            <a:bodyPr wrap="square" anchor="t">
              <a:spAutoFit/>
            </a:bodyPr>
            <a:lstStyle/>
            <a:p>
              <a:pPr marL="248609" indent="-248609" eaLnBrk="1" fontAlgn="auto" hangingPunct="1">
                <a:spcBef>
                  <a:spcPts val="0"/>
                </a:spcBef>
                <a:spcAft>
                  <a:spcPts val="566"/>
                </a:spcAft>
              </a:pPr>
              <a:r>
                <a:rPr lang="en-GB" sz="1200" b="1" dirty="0">
                  <a:solidFill>
                    <a:srgbClr val="007A53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3.</a:t>
              </a:r>
              <a:r>
                <a:rPr lang="en-GB" sz="1200" b="1" dirty="0">
                  <a:solidFill>
                    <a:prstClr val="black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	Hand to cheek</a:t>
              </a:r>
            </a:p>
            <a:p>
              <a:pPr marL="248609" indent="-248609" eaLnBrk="1" fontAlgn="auto" hangingPunct="1">
                <a:spcBef>
                  <a:spcPts val="0"/>
                </a:spcBef>
                <a:spcAft>
                  <a:spcPts val="0"/>
                </a:spcAft>
                <a:buSzPct val="100000"/>
                <a:buBlip>
                  <a:blip r:embed="rId3"/>
                </a:buBlip>
              </a:pPr>
              <a:r>
                <a:rPr lang="en-GB" sz="1200" dirty="0">
                  <a:solidFill>
                    <a:prstClr val="black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Bring the arm furthest away across the chest and place the back of their hand against the cheek nearest to you</a:t>
              </a:r>
            </a:p>
            <a:p>
              <a:pPr marL="248609" indent="-248609" eaLnBrk="1" fontAlgn="auto" hangingPunct="1">
                <a:spcBef>
                  <a:spcPts val="0"/>
                </a:spcBef>
                <a:spcAft>
                  <a:spcPts val="0"/>
                </a:spcAft>
                <a:buSzPct val="100000"/>
                <a:buBlip>
                  <a:blip r:embed="rId3"/>
                </a:buBlip>
              </a:pPr>
              <a:r>
                <a:rPr lang="en-GB" sz="1200" dirty="0">
                  <a:solidFill>
                    <a:prstClr val="black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Hold it there</a:t>
              </a:r>
            </a:p>
          </p:txBody>
        </p:sp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09DD7074-C1A9-4191-8112-9804739910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05633" y="1556612"/>
              <a:ext cx="2158287" cy="2158287"/>
            </a:xfrm>
            <a:prstGeom prst="rect">
              <a:avLst/>
            </a:prstGeom>
          </p:spPr>
        </p:pic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62B89BD9-221C-4899-8E75-2357D53DE23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970440" y="3786112"/>
              <a:ext cx="1805311" cy="1092607"/>
            </a:xfrm>
            <a:prstGeom prst="rect">
              <a:avLst/>
            </a:prstGeom>
          </p:spPr>
          <p:txBody>
            <a:bodyPr wrap="square" anchor="t">
              <a:spAutoFit/>
            </a:bodyPr>
            <a:lstStyle/>
            <a:p>
              <a:pPr marL="248609" indent="-248609" eaLnBrk="1" fontAlgn="auto" hangingPunct="1">
                <a:spcBef>
                  <a:spcPts val="0"/>
                </a:spcBef>
                <a:spcAft>
                  <a:spcPts val="566"/>
                </a:spcAft>
              </a:pPr>
              <a:r>
                <a:rPr lang="en-GB" sz="1200" b="1" dirty="0">
                  <a:solidFill>
                    <a:srgbClr val="007A53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4.</a:t>
              </a:r>
              <a:r>
                <a:rPr lang="en-GB" sz="1200" b="1" dirty="0">
                  <a:solidFill>
                    <a:prstClr val="black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	Knee bend</a:t>
              </a:r>
            </a:p>
            <a:p>
              <a:pPr marL="248609" indent="-248609" eaLnBrk="1" fontAlgn="auto" hangingPunct="1">
                <a:spcBef>
                  <a:spcPts val="0"/>
                </a:spcBef>
                <a:spcAft>
                  <a:spcPts val="0"/>
                </a:spcAft>
                <a:buSzPct val="100000"/>
                <a:buBlip>
                  <a:blip r:embed="rId3"/>
                </a:buBlip>
              </a:pPr>
              <a:r>
                <a:rPr lang="en-GB" sz="1200" dirty="0">
                  <a:solidFill>
                    <a:prstClr val="black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With other hand, bend their far knee up so that the foot is flat on the floor</a:t>
              </a:r>
            </a:p>
          </p:txBody>
        </p:sp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EDB0B162-B0D5-4A70-BBF8-3313C282CC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86922" y="4102351"/>
              <a:ext cx="2296531" cy="2296531"/>
            </a:xfrm>
            <a:prstGeom prst="rect">
              <a:avLst/>
            </a:prstGeom>
          </p:spPr>
        </p:pic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5371FA19-F7AF-4876-A81E-80BB853D955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910276" y="3795204"/>
              <a:ext cx="2065520" cy="1461939"/>
            </a:xfrm>
            <a:prstGeom prst="rect">
              <a:avLst/>
            </a:prstGeom>
          </p:spPr>
          <p:txBody>
            <a:bodyPr wrap="square" anchor="t">
              <a:spAutoFit/>
            </a:bodyPr>
            <a:lstStyle/>
            <a:p>
              <a:pPr marL="248609" indent="-248609" eaLnBrk="1" fontAlgn="auto" hangingPunct="1">
                <a:spcBef>
                  <a:spcPts val="0"/>
                </a:spcBef>
                <a:spcAft>
                  <a:spcPts val="566"/>
                </a:spcAft>
              </a:pPr>
              <a:r>
                <a:rPr lang="en-GB" sz="1200" b="1" dirty="0">
                  <a:solidFill>
                    <a:srgbClr val="007A53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5.</a:t>
              </a:r>
              <a:r>
                <a:rPr lang="en-GB" sz="1200" b="1" dirty="0">
                  <a:solidFill>
                    <a:prstClr val="black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	Knee pull</a:t>
              </a:r>
            </a:p>
            <a:p>
              <a:pPr marL="248609" indent="-248609" eaLnBrk="1" fontAlgn="auto" hangingPunct="1">
                <a:spcBef>
                  <a:spcPts val="0"/>
                </a:spcBef>
                <a:spcAft>
                  <a:spcPts val="0"/>
                </a:spcAft>
                <a:buSzPct val="100000"/>
                <a:buBlip>
                  <a:blip r:embed="rId3"/>
                </a:buBlip>
              </a:pPr>
              <a:r>
                <a:rPr lang="en-GB" sz="1200" dirty="0">
                  <a:solidFill>
                    <a:prstClr val="black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Pull on the knee to roll the casualty towards you onto their side</a:t>
              </a:r>
            </a:p>
            <a:p>
              <a:pPr marL="248609" indent="-248609" eaLnBrk="1" fontAlgn="auto" hangingPunct="1">
                <a:spcBef>
                  <a:spcPts val="0"/>
                </a:spcBef>
                <a:spcAft>
                  <a:spcPts val="0"/>
                </a:spcAft>
                <a:buSzPct val="100000"/>
                <a:buBlip>
                  <a:blip r:embed="rId3"/>
                </a:buBlip>
              </a:pPr>
              <a:r>
                <a:rPr lang="en-GB" sz="1200" dirty="0">
                  <a:solidFill>
                    <a:prstClr val="black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Adjust them as necessary</a:t>
              </a:r>
            </a:p>
            <a:p>
              <a:pPr marL="248609" indent="-248609" eaLnBrk="1" fontAlgn="auto" hangingPunct="1">
                <a:spcBef>
                  <a:spcPts val="0"/>
                </a:spcBef>
                <a:spcAft>
                  <a:spcPts val="0"/>
                </a:spcAft>
                <a:buSzPct val="100000"/>
                <a:buBlip>
                  <a:blip r:embed="rId3"/>
                </a:buBlip>
              </a:pPr>
              <a:endParaRPr lang="en-GB" sz="12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74729986-F601-4996-8162-BAFCB2071A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6840" y="4449563"/>
              <a:ext cx="1939795" cy="1842986"/>
            </a:xfrm>
            <a:prstGeom prst="rect">
              <a:avLst/>
            </a:prstGeom>
          </p:spPr>
        </p:pic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AC5AE142-E30F-429F-AC37-0161CAA7640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469183" y="3795204"/>
              <a:ext cx="2433137" cy="1015663"/>
            </a:xfrm>
            <a:prstGeom prst="rect">
              <a:avLst/>
            </a:prstGeom>
          </p:spPr>
          <p:txBody>
            <a:bodyPr wrap="square" anchor="t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SzPct val="100000"/>
              </a:pPr>
              <a:r>
                <a:rPr lang="en-GB" sz="1200" b="1" dirty="0">
                  <a:solidFill>
                    <a:srgbClr val="007A53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6.  </a:t>
              </a:r>
              <a:r>
                <a:rPr lang="en-GB" sz="1200" b="1" dirty="0">
                  <a:solidFill>
                    <a:prstClr val="black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Ensure airway is open</a:t>
              </a:r>
            </a:p>
            <a:p>
              <a:pPr marL="248609" indent="-248609" eaLnBrk="1" fontAlgn="auto" hangingPunct="1">
                <a:spcBef>
                  <a:spcPts val="0"/>
                </a:spcBef>
                <a:spcAft>
                  <a:spcPts val="0"/>
                </a:spcAft>
                <a:buSzPct val="100000"/>
                <a:buBlip>
                  <a:blip r:embed="rId3"/>
                </a:buBlip>
              </a:pPr>
              <a:r>
                <a:rPr lang="en-GB" sz="1200" dirty="0">
                  <a:solidFill>
                    <a:prstClr val="black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Recheck breathing</a:t>
              </a:r>
            </a:p>
            <a:p>
              <a:pPr marL="248609" indent="-248609" eaLnBrk="1" fontAlgn="auto" hangingPunct="1">
                <a:spcBef>
                  <a:spcPts val="0"/>
                </a:spcBef>
                <a:spcAft>
                  <a:spcPts val="0"/>
                </a:spcAft>
                <a:buSzPct val="100000"/>
                <a:buBlip>
                  <a:blip r:embed="rId3"/>
                </a:buBlip>
              </a:pPr>
              <a:r>
                <a:rPr lang="en-GB" sz="1200" dirty="0">
                  <a:solidFill>
                    <a:prstClr val="black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Call 999/112</a:t>
              </a:r>
            </a:p>
            <a:p>
              <a:pPr marL="248609" indent="-248609" eaLnBrk="1" fontAlgn="auto" hangingPunct="1">
                <a:spcBef>
                  <a:spcPts val="0"/>
                </a:spcBef>
                <a:spcAft>
                  <a:spcPts val="0"/>
                </a:spcAft>
                <a:buSzPct val="100000"/>
                <a:buBlip>
                  <a:blip r:embed="rId3"/>
                </a:buBlip>
              </a:pPr>
              <a:r>
                <a:rPr lang="en-GB" sz="1200" dirty="0">
                  <a:solidFill>
                    <a:prstClr val="black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Stay and monitor casualty until help arrives</a:t>
              </a: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CE09B740-702C-429E-A90E-8F0ECC0003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5215630" y="3541880"/>
              <a:ext cx="276038" cy="48430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547">
                  <a:latin typeface="Arial" panose="020B0604020202020204" pitchFamily="34" charset="0"/>
                  <a:cs typeface="Arial" panose="020B0604020202020204" pitchFamily="34" charset="0"/>
                </a:rPr>
                <a:t> 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83433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066981-F6E2-4E99-ABF6-E69BBE39CF55}"/>
              </a:ext>
            </a:extLst>
          </p:cNvPr>
          <p:cNvSpPr>
            <a:spLocks noGrp="1"/>
          </p:cNvSpPr>
          <p:nvPr>
            <p:ph idx="16"/>
          </p:nvPr>
        </p:nvSpPr>
        <p:spPr>
          <a:xfrm>
            <a:off x="491629" y="478795"/>
            <a:ext cx="3117845" cy="551146"/>
          </a:xfrm>
        </p:spPr>
        <p:txBody>
          <a:bodyPr/>
          <a:lstStyle/>
          <a:p>
            <a:r>
              <a:rPr lang="en-GB"/>
              <a:t>What’s next?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2075C2-67A5-4FE8-BEA6-DD962781A73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/>
              <a:t>KS4 – Basic life support</a:t>
            </a:r>
          </a:p>
          <a:p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773FBFC-973A-408E-B6F6-FF68C315004B}"/>
              </a:ext>
            </a:extLst>
          </p:cNvPr>
          <p:cNvSpPr txBox="1"/>
          <p:nvPr/>
        </p:nvSpPr>
        <p:spPr>
          <a:xfrm>
            <a:off x="217673" y="2211169"/>
            <a:ext cx="19330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00" b="1"/>
              <a:t>Primary survey completed?</a:t>
            </a:r>
          </a:p>
        </p:txBody>
      </p:sp>
      <p:pic>
        <p:nvPicPr>
          <p:cNvPr id="15" name="Graphic 14" descr="Line arrow: Straight">
            <a:extLst>
              <a:ext uri="{FF2B5EF4-FFF2-40B4-BE49-F238E27FC236}">
                <a16:creationId xmlns:a16="http://schemas.microsoft.com/office/drawing/2014/main" id="{A334ECB4-851E-4392-85B8-1FEEDBA1D7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0800000">
            <a:off x="2045236" y="2160624"/>
            <a:ext cx="806467" cy="9144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E571DE0-6FC0-4F8C-BB3E-3DBABA167F81}"/>
              </a:ext>
            </a:extLst>
          </p:cNvPr>
          <p:cNvSpPr txBox="1"/>
          <p:nvPr/>
        </p:nvSpPr>
        <p:spPr>
          <a:xfrm>
            <a:off x="2714781" y="2164270"/>
            <a:ext cx="24963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00" b="1"/>
              <a:t>Is your casualty unresponsive and </a:t>
            </a:r>
            <a:r>
              <a:rPr lang="en-GB" sz="1800" b="1" u="sng"/>
              <a:t>not breathing normally</a:t>
            </a:r>
            <a:r>
              <a:rPr lang="en-GB" sz="1800" b="1"/>
              <a:t>?</a:t>
            </a:r>
          </a:p>
        </p:txBody>
      </p:sp>
      <p:pic>
        <p:nvPicPr>
          <p:cNvPr id="14" name="Graphic 13" descr="Line arrow: Straight">
            <a:extLst>
              <a:ext uri="{FF2B5EF4-FFF2-40B4-BE49-F238E27FC236}">
                <a16:creationId xmlns:a16="http://schemas.microsoft.com/office/drawing/2014/main" id="{E04D0368-DE7F-4750-99FF-07C232FAD3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0800000">
            <a:off x="5074210" y="2168735"/>
            <a:ext cx="806467" cy="9144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A269FB4-8A86-45C8-A198-5BC87A9F3647}"/>
              </a:ext>
            </a:extLst>
          </p:cNvPr>
          <p:cNvSpPr txBox="1"/>
          <p:nvPr/>
        </p:nvSpPr>
        <p:spPr>
          <a:xfrm>
            <a:off x="5920217" y="1352388"/>
            <a:ext cx="302684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>
                <a:solidFill>
                  <a:srgbClr val="FF0000"/>
                </a:solidFill>
              </a:rPr>
              <a:t>Call 999/112 </a:t>
            </a:r>
            <a:r>
              <a:rPr lang="en-GB" sz="2400" b="1"/>
              <a:t>for emergency help and start CPR. You can instruct an adult how to do this if you cannot do it yourself.</a:t>
            </a:r>
          </a:p>
        </p:txBody>
      </p:sp>
    </p:spTree>
    <p:extLst>
      <p:ext uri="{BB962C8B-B14F-4D97-AF65-F5344CB8AC3E}">
        <p14:creationId xmlns:p14="http://schemas.microsoft.com/office/powerpoint/2010/main" val="1447723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49EFF23B-2A98-40AB-AA49-87277F8DD407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491629" y="478795"/>
            <a:ext cx="4169398" cy="551146"/>
          </a:xfrm>
        </p:spPr>
        <p:txBody>
          <a:bodyPr lIns="74441" tIns="37221" rIns="74441" bIns="37221" anchor="t"/>
          <a:lstStyle/>
          <a:p>
            <a:r>
              <a:rPr lang="en-GB"/>
              <a:t>Watch this video </a:t>
            </a:r>
            <a:endParaRPr lang="en-GB" sz="1200">
              <a:cs typeface="Arial"/>
            </a:endParaRP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049EAF1-D2AD-426D-9828-962630167F9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/>
              <a:t>KS4 – Basic life support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C1D0076-2C2E-47BE-A4B2-485C4978BA23}"/>
              </a:ext>
            </a:extLst>
          </p:cNvPr>
          <p:cNvSpPr/>
          <p:nvPr/>
        </p:nvSpPr>
        <p:spPr>
          <a:xfrm>
            <a:off x="2261973" y="2334280"/>
            <a:ext cx="47981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hlinkClick r:id="rId2"/>
              </a:rPr>
              <a:t>https://youtu.be/zZAIA7Iqhyo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881691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0C0BE73-3AF1-4DFF-9BA1-6B6C6FBEFDE0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526120" y="1393175"/>
            <a:ext cx="7658273" cy="3474614"/>
          </a:xfrm>
        </p:spPr>
        <p:txBody>
          <a:bodyPr/>
          <a:lstStyle/>
          <a:p>
            <a:r>
              <a:rPr lang="en-GB" b="1"/>
              <a:t>You may not be strong/confident enough to do CPR on a casualty. That’s OK, you can tell someone else what they need to do</a:t>
            </a:r>
          </a:p>
          <a:p>
            <a:r>
              <a:rPr lang="en-GB" b="1"/>
              <a:t>It is important to understand that sometimes even CPR cannot save somebody</a:t>
            </a:r>
          </a:p>
          <a:p>
            <a:r>
              <a:rPr lang="en-GB" b="1"/>
              <a:t>Anything you can do to help, even just calling someone else to help, could be lifesaving</a:t>
            </a:r>
          </a:p>
          <a:p>
            <a:r>
              <a:rPr lang="en-GB" b="1"/>
              <a:t>Never do CPR on someone if they are awake and breathing normally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441B28-2C45-47B8-8189-CDC2BF861765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491630" y="478795"/>
            <a:ext cx="4249420" cy="551146"/>
          </a:xfrm>
        </p:spPr>
        <p:txBody>
          <a:bodyPr/>
          <a:lstStyle/>
          <a:p>
            <a:r>
              <a:rPr lang="en-GB"/>
              <a:t>CPR  remember…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8E83B53-2446-4B9E-A9FD-FA67D692D22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/>
              <a:t>KS4 – Basic life support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8563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9DC856-9181-4D60-9F45-5CEA4633A2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3201" y="478800"/>
            <a:ext cx="3201707" cy="583884"/>
          </a:xfrm>
        </p:spPr>
        <p:txBody>
          <a:bodyPr lIns="104287" tIns="52144" rIns="104287" bIns="52144" anchor="t"/>
          <a:lstStyle/>
          <a:p>
            <a:r>
              <a:rPr lang="en-GB" sz="3300" dirty="0"/>
              <a:t>Your turn: CPR</a:t>
            </a:r>
          </a:p>
        </p:txBody>
      </p:sp>
      <p:sp>
        <p:nvSpPr>
          <p:cNvPr id="15" name="Text Placeholder 5">
            <a:extLst>
              <a:ext uri="{FF2B5EF4-FFF2-40B4-BE49-F238E27FC236}">
                <a16:creationId xmlns:a16="http://schemas.microsoft.com/office/drawing/2014/main" id="{D5934164-2619-4E9C-B93C-7D4C2A1A2705}"/>
              </a:ext>
            </a:extLst>
          </p:cNvPr>
          <p:cNvSpPr txBox="1">
            <a:spLocks/>
          </p:cNvSpPr>
          <p:nvPr/>
        </p:nvSpPr>
        <p:spPr>
          <a:xfrm>
            <a:off x="7226702" y="5232305"/>
            <a:ext cx="1575776" cy="309179"/>
          </a:xfrm>
          <a:prstGeom prst="rect">
            <a:avLst/>
          </a:prstGeom>
        </p:spPr>
        <p:txBody>
          <a:bodyPr/>
          <a:lstStyle>
            <a:lvl1pPr marL="0" indent="0" algn="l" defTabSz="744413" rtl="0" eaLnBrk="1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Font typeface="Arial" panose="020B0604020202020204" pitchFamily="34" charset="0"/>
              <a:buNone/>
              <a:defRPr sz="1000" b="0" kern="1200" baseline="0">
                <a:solidFill>
                  <a:schemeClr val="bg1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438118" indent="-146040" algn="l" defTabSz="744413" rtl="0" eaLnBrk="1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77529" indent="-146040" algn="l" defTabSz="744413" rtl="0" eaLnBrk="1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15647" indent="-146040" algn="l" defTabSz="744413" rtl="0" eaLnBrk="1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09018" indent="-146040" algn="l" defTabSz="744413" rtl="0" eaLnBrk="1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47136" indent="-186103" algn="l" defTabSz="744413" rtl="0" eaLnBrk="1" latinLnBrk="0" hangingPunct="1">
              <a:lnSpc>
                <a:spcPct val="90000"/>
              </a:lnSpc>
              <a:spcBef>
                <a:spcPts val="407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19342" indent="-186103" algn="l" defTabSz="744413" rtl="0" eaLnBrk="1" latinLnBrk="0" hangingPunct="1">
              <a:lnSpc>
                <a:spcPct val="90000"/>
              </a:lnSpc>
              <a:spcBef>
                <a:spcPts val="407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91549" indent="-186103" algn="l" defTabSz="744413" rtl="0" eaLnBrk="1" latinLnBrk="0" hangingPunct="1">
              <a:lnSpc>
                <a:spcPct val="90000"/>
              </a:lnSpc>
              <a:spcBef>
                <a:spcPts val="407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63755" indent="-186103" algn="l" defTabSz="744413" rtl="0" eaLnBrk="1" latinLnBrk="0" hangingPunct="1">
              <a:lnSpc>
                <a:spcPct val="90000"/>
              </a:lnSpc>
              <a:spcBef>
                <a:spcPts val="407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KS4 – Basic life support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3B4859A-839A-4000-B54A-BD07ABACA45B}"/>
              </a:ext>
            </a:extLst>
          </p:cNvPr>
          <p:cNvSpPr>
            <a:spLocks noChangeAspect="1"/>
          </p:cNvSpPr>
          <p:nvPr/>
        </p:nvSpPr>
        <p:spPr>
          <a:xfrm>
            <a:off x="448611" y="1332309"/>
            <a:ext cx="1956536" cy="1523750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>
              <a:spcAft>
                <a:spcPts val="453"/>
              </a:spcAft>
            </a:pPr>
            <a:r>
              <a:rPr lang="en-GB" sz="1350" b="1" dirty="0">
                <a:solidFill>
                  <a:schemeClr val="tx2"/>
                </a:solidFill>
              </a:rPr>
              <a:t>1.</a:t>
            </a:r>
            <a:r>
              <a:rPr lang="en-GB" sz="1350" b="1" dirty="0"/>
              <a:t> </a:t>
            </a:r>
            <a:r>
              <a:rPr lang="en-GB" sz="1250" b="1" dirty="0"/>
              <a:t>Call 999/112</a:t>
            </a:r>
          </a:p>
          <a:p>
            <a:pPr marL="198755" indent="-198755">
              <a:buSzPct val="100000"/>
              <a:buBlip>
                <a:blip r:embed="rId3"/>
              </a:buBlip>
            </a:pPr>
            <a:r>
              <a:rPr lang="en-GB" sz="1250" dirty="0"/>
              <a:t>Kneel by the side of your casualty </a:t>
            </a:r>
            <a:endParaRPr lang="en-GB" sz="1250" dirty="0">
              <a:cs typeface="Arial"/>
            </a:endParaRPr>
          </a:p>
          <a:p>
            <a:pPr marL="198755" indent="-198755">
              <a:buSzPct val="100000"/>
              <a:buBlip>
                <a:blip r:embed="rId3"/>
              </a:buBlip>
            </a:pPr>
            <a:r>
              <a:rPr lang="en-GB" sz="1250" dirty="0"/>
              <a:t>Send a bystander for an AED if one is available </a:t>
            </a:r>
            <a:endParaRPr lang="en-GB" sz="1250" dirty="0">
              <a:cs typeface="Arial"/>
            </a:endParaRPr>
          </a:p>
          <a:p>
            <a:pPr>
              <a:spcAft>
                <a:spcPts val="453"/>
              </a:spcAft>
            </a:pPr>
            <a:endParaRPr lang="en-GB" sz="1285" dirty="0">
              <a:solidFill>
                <a:prstClr val="black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CDEEDA1-4C30-4033-A3F8-B270762327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9198" y="1159597"/>
            <a:ext cx="2270603" cy="2267935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253E0C2-C8B1-4E08-BE00-140272FA331F}"/>
              </a:ext>
            </a:extLst>
          </p:cNvPr>
          <p:cNvSpPr>
            <a:spLocks noChangeAspect="1"/>
          </p:cNvSpPr>
          <p:nvPr/>
        </p:nvSpPr>
        <p:spPr>
          <a:xfrm>
            <a:off x="3062735" y="1281320"/>
            <a:ext cx="2150797" cy="1552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99146" indent="-199146">
              <a:spcAft>
                <a:spcPts val="453"/>
              </a:spcAft>
            </a:pPr>
            <a:r>
              <a:rPr lang="en-GB" sz="1360" b="1">
                <a:solidFill>
                  <a:srgbClr val="007A53"/>
                </a:solidFill>
              </a:rPr>
              <a:t>2.</a:t>
            </a:r>
            <a:r>
              <a:rPr lang="en-GB" sz="1285" b="1">
                <a:solidFill>
                  <a:prstClr val="black"/>
                </a:solidFill>
              </a:rPr>
              <a:t>	Place one hand</a:t>
            </a:r>
          </a:p>
          <a:p>
            <a:pPr marL="199146" indent="-199146">
              <a:buSzPct val="100000"/>
              <a:buBlip>
                <a:blip r:embed="rId3"/>
              </a:buBlip>
            </a:pPr>
            <a:r>
              <a:rPr lang="en-GB" sz="1285">
                <a:solidFill>
                  <a:prstClr val="black"/>
                </a:solidFill>
              </a:rPr>
              <a:t>On the centre of the chest</a:t>
            </a:r>
          </a:p>
          <a:p>
            <a:pPr marL="199146" indent="-199146">
              <a:buSzPct val="100000"/>
              <a:buBlip>
                <a:blip r:embed="rId3"/>
              </a:buBlip>
            </a:pPr>
            <a:r>
              <a:rPr lang="en-GB" sz="1285">
                <a:solidFill>
                  <a:prstClr val="black"/>
                </a:solidFill>
              </a:rPr>
              <a:t>Put the heel of the other hand on top</a:t>
            </a:r>
          </a:p>
          <a:p>
            <a:pPr marL="199146" indent="-199146">
              <a:buSzPct val="100000"/>
              <a:buBlip>
                <a:blip r:embed="rId3"/>
              </a:buBlip>
            </a:pPr>
            <a:r>
              <a:rPr lang="en-GB" sz="1285">
                <a:solidFill>
                  <a:prstClr val="black"/>
                </a:solidFill>
              </a:rPr>
              <a:t>Interlock your fingers to lift them off the chest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0C3F58B-F28F-428D-8687-5B70059B7054}"/>
              </a:ext>
            </a:extLst>
          </p:cNvPr>
          <p:cNvSpPr>
            <a:spLocks noChangeAspect="1"/>
          </p:cNvSpPr>
          <p:nvPr/>
        </p:nvSpPr>
        <p:spPr>
          <a:xfrm>
            <a:off x="6214431" y="1270355"/>
            <a:ext cx="2291710" cy="13544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99146" indent="-199146">
              <a:spcAft>
                <a:spcPts val="453"/>
              </a:spcAft>
            </a:pPr>
            <a:r>
              <a:rPr lang="en-GB" sz="1360" b="1">
                <a:solidFill>
                  <a:srgbClr val="007A53"/>
                </a:solidFill>
              </a:rPr>
              <a:t>3.</a:t>
            </a:r>
            <a:r>
              <a:rPr lang="en-GB" sz="1285" b="1">
                <a:solidFill>
                  <a:prstClr val="black"/>
                </a:solidFill>
              </a:rPr>
              <a:t>	Begin chest compressions</a:t>
            </a:r>
          </a:p>
          <a:p>
            <a:pPr marL="199146" indent="-199146">
              <a:buSzPct val="100000"/>
              <a:buBlip>
                <a:blip r:embed="rId3"/>
              </a:buBlip>
            </a:pPr>
            <a:r>
              <a:rPr lang="en-GB" sz="1285">
                <a:solidFill>
                  <a:prstClr val="black"/>
                </a:solidFill>
              </a:rPr>
              <a:t>Lean over with your arms straight</a:t>
            </a:r>
          </a:p>
          <a:p>
            <a:pPr marL="199146" indent="-199146">
              <a:buSzPct val="100000"/>
              <a:buBlip>
                <a:blip r:embed="rId3"/>
              </a:buBlip>
            </a:pPr>
            <a:r>
              <a:rPr lang="en-GB" sz="1285">
                <a:solidFill>
                  <a:prstClr val="black"/>
                </a:solidFill>
              </a:rPr>
              <a:t>Press downwards on breastbone 30 times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F89CA83-802A-4A11-8A23-4854D4BA2D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5310" y="3186873"/>
            <a:ext cx="2097311" cy="2094848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D86E116D-5370-4E90-B3C6-AE67E7181E6B}"/>
              </a:ext>
            </a:extLst>
          </p:cNvPr>
          <p:cNvSpPr>
            <a:spLocks noChangeAspect="1"/>
          </p:cNvSpPr>
          <p:nvPr/>
        </p:nvSpPr>
        <p:spPr>
          <a:xfrm>
            <a:off x="412729" y="3127585"/>
            <a:ext cx="2245438" cy="1552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99146" indent="-199146">
              <a:spcAft>
                <a:spcPts val="453"/>
              </a:spcAft>
            </a:pPr>
            <a:r>
              <a:rPr lang="en-GB" sz="1360" b="1">
                <a:solidFill>
                  <a:srgbClr val="007A53"/>
                </a:solidFill>
              </a:rPr>
              <a:t>4.</a:t>
            </a:r>
            <a:r>
              <a:rPr lang="en-GB" sz="1285" b="1">
                <a:solidFill>
                  <a:prstClr val="black"/>
                </a:solidFill>
              </a:rPr>
              <a:t>	Press down</a:t>
            </a:r>
          </a:p>
          <a:p>
            <a:pPr marL="199146" indent="-199146">
              <a:buSzPct val="100000"/>
              <a:buBlip>
                <a:blip r:embed="rId3"/>
              </a:buBlip>
            </a:pPr>
            <a:r>
              <a:rPr lang="en-GB" sz="1285">
                <a:solidFill>
                  <a:prstClr val="black"/>
                </a:solidFill>
              </a:rPr>
              <a:t>To a depth of about 5-6cm</a:t>
            </a:r>
          </a:p>
          <a:p>
            <a:pPr marL="199146" indent="-199146">
              <a:buSzPct val="100000"/>
              <a:buBlip>
                <a:blip r:embed="rId3"/>
              </a:buBlip>
            </a:pPr>
            <a:r>
              <a:rPr lang="en-GB" sz="1285">
                <a:solidFill>
                  <a:prstClr val="black"/>
                </a:solidFill>
              </a:rPr>
              <a:t>Release the pressure but leave hands in place</a:t>
            </a:r>
          </a:p>
          <a:p>
            <a:pPr marL="199146" indent="-199146">
              <a:buSzPct val="100000"/>
              <a:buBlip>
                <a:blip r:embed="rId3"/>
              </a:buBlip>
            </a:pPr>
            <a:r>
              <a:rPr lang="en-GB" sz="1285">
                <a:solidFill>
                  <a:prstClr val="black"/>
                </a:solidFill>
              </a:rPr>
              <a:t>Try to press at a rate of 100-120 times per minute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453D062-777C-4468-BDE2-487559E5435C}"/>
              </a:ext>
            </a:extLst>
          </p:cNvPr>
          <p:cNvSpPr>
            <a:spLocks noChangeAspect="1"/>
          </p:cNvSpPr>
          <p:nvPr/>
        </p:nvSpPr>
        <p:spPr>
          <a:xfrm>
            <a:off x="3075071" y="3124983"/>
            <a:ext cx="2394221" cy="1552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99146" indent="-199146">
              <a:spcAft>
                <a:spcPts val="453"/>
              </a:spcAft>
            </a:pPr>
            <a:r>
              <a:rPr lang="en-GB" sz="1360" b="1">
                <a:solidFill>
                  <a:srgbClr val="007A53"/>
                </a:solidFill>
              </a:rPr>
              <a:t>5.</a:t>
            </a:r>
            <a:r>
              <a:rPr lang="en-GB" sz="1285" b="1">
                <a:solidFill>
                  <a:prstClr val="black"/>
                </a:solidFill>
              </a:rPr>
              <a:t>	Breathe into casualty</a:t>
            </a:r>
          </a:p>
          <a:p>
            <a:pPr marL="199146" indent="-199146">
              <a:buSzPct val="100000"/>
              <a:buBlip>
                <a:blip r:embed="rId3"/>
              </a:buBlip>
            </a:pPr>
            <a:r>
              <a:rPr lang="en-GB" sz="1285">
                <a:solidFill>
                  <a:prstClr val="black"/>
                </a:solidFill>
              </a:rPr>
              <a:t>open the airway and pinch the nostrils together</a:t>
            </a:r>
          </a:p>
          <a:p>
            <a:pPr marL="199146" indent="-199146">
              <a:buSzPct val="100000"/>
              <a:buBlip>
                <a:blip r:embed="rId3"/>
              </a:buBlip>
            </a:pPr>
            <a:r>
              <a:rPr lang="en-GB" sz="1285">
                <a:solidFill>
                  <a:prstClr val="black"/>
                </a:solidFill>
              </a:rPr>
              <a:t>take a breath and blow into the mouth until the chest rises</a:t>
            </a:r>
          </a:p>
          <a:p>
            <a:pPr marL="199146" indent="-199146">
              <a:buSzPct val="100000"/>
              <a:buBlip>
                <a:blip r:embed="rId3"/>
              </a:buBlip>
            </a:pPr>
            <a:r>
              <a:rPr lang="en-GB" sz="1285">
                <a:solidFill>
                  <a:prstClr val="black"/>
                </a:solidFill>
              </a:rPr>
              <a:t>repeat to give two breaths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2BB3BF0-E7AC-411F-86B5-26D04D92EBDD}"/>
              </a:ext>
            </a:extLst>
          </p:cNvPr>
          <p:cNvSpPr>
            <a:spLocks noChangeAspect="1"/>
          </p:cNvSpPr>
          <p:nvPr/>
        </p:nvSpPr>
        <p:spPr>
          <a:xfrm>
            <a:off x="6207454" y="3118381"/>
            <a:ext cx="2250668" cy="1133644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198755" indent="-198755">
              <a:spcAft>
                <a:spcPts val="453"/>
              </a:spcAft>
            </a:pPr>
            <a:r>
              <a:rPr lang="en-GB" sz="1350" b="1">
                <a:solidFill>
                  <a:srgbClr val="007A53"/>
                </a:solidFill>
              </a:rPr>
              <a:t>6.</a:t>
            </a:r>
            <a:r>
              <a:rPr lang="en-GB" sz="1250" b="1"/>
              <a:t>	Start compressions again  </a:t>
            </a:r>
            <a:endParaRPr lang="en-US"/>
          </a:p>
          <a:p>
            <a:pPr marL="198755" indent="-198755">
              <a:buSzPct val="100000"/>
              <a:buBlip>
                <a:blip r:embed="rId3"/>
              </a:buBlip>
            </a:pPr>
            <a:r>
              <a:rPr lang="en-GB" sz="1250"/>
              <a:t>repeat 30 chest compressions with two breaths until help arrives</a:t>
            </a:r>
            <a:endParaRPr lang="en-GB" sz="1250">
              <a:cs typeface="Arial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2F57CAE-E014-47C5-BDD0-24909DB6D1A1}"/>
              </a:ext>
            </a:extLst>
          </p:cNvPr>
          <p:cNvSpPr txBox="1"/>
          <p:nvPr/>
        </p:nvSpPr>
        <p:spPr>
          <a:xfrm>
            <a:off x="493201" y="5127832"/>
            <a:ext cx="4636663" cy="307777"/>
          </a:xfrm>
          <a:prstGeom prst="rect">
            <a:avLst/>
          </a:prstGeom>
          <a:solidFill>
            <a:schemeClr val="tx1"/>
          </a:solidFill>
        </p:spPr>
        <p:txBody>
          <a:bodyPr wrap="square" rtlCol="0" anchor="t">
            <a:spAutoFit/>
          </a:bodyPr>
          <a:lstStyle/>
          <a:p>
            <a:r>
              <a:rPr lang="en-GB" sz="1400" b="1">
                <a:solidFill>
                  <a:srgbClr val="FF0000"/>
                </a:solidFill>
                <a:latin typeface="+mj-lt"/>
              </a:rPr>
              <a:t>NEVER</a:t>
            </a:r>
            <a:r>
              <a:rPr lang="en-GB" sz="1400" b="1">
                <a:latin typeface="+mj-lt"/>
              </a:rPr>
              <a:t> </a:t>
            </a:r>
            <a:r>
              <a:rPr lang="en-GB" sz="1400" b="1">
                <a:solidFill>
                  <a:schemeClr val="bg1"/>
                </a:solidFill>
                <a:latin typeface="+mj-lt"/>
              </a:rPr>
              <a:t>do this on someone if they are responsive!</a:t>
            </a:r>
          </a:p>
        </p:txBody>
      </p:sp>
    </p:spTree>
    <p:extLst>
      <p:ext uri="{BB962C8B-B14F-4D97-AF65-F5344CB8AC3E}">
        <p14:creationId xmlns:p14="http://schemas.microsoft.com/office/powerpoint/2010/main" val="3379337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9" name="Rectangle 6"/>
          <p:cNvSpPr>
            <a:spLocks noGrp="1" noChangeArrowheads="1"/>
          </p:cNvSpPr>
          <p:nvPr>
            <p:ph type="title"/>
          </p:nvPr>
        </p:nvSpPr>
        <p:spPr>
          <a:xfrm>
            <a:off x="493200" y="478800"/>
            <a:ext cx="3514366" cy="583884"/>
          </a:xfrm>
        </p:spPr>
        <p:txBody>
          <a:bodyPr/>
          <a:lstStyle/>
          <a:p>
            <a:r>
              <a:rPr lang="en-US" altLang="en-US" sz="3700"/>
              <a:t>Using the AED</a:t>
            </a:r>
          </a:p>
        </p:txBody>
      </p:sp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3795E265-F1F9-448B-830D-44EB74ABEA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7226702" y="5232305"/>
            <a:ext cx="1575776" cy="309179"/>
          </a:xfrm>
          <a:prstGeom prst="rect">
            <a:avLst/>
          </a:prstGeom>
        </p:spPr>
        <p:txBody>
          <a:bodyPr/>
          <a:lstStyle>
            <a:lvl1pPr marL="0" indent="0" algn="l" defTabSz="744413" rtl="0" eaLnBrk="1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Font typeface="Arial" panose="020B0604020202020204" pitchFamily="34" charset="0"/>
              <a:buNone/>
              <a:defRPr sz="1000" b="0" kern="1200" baseline="0">
                <a:solidFill>
                  <a:schemeClr val="bg1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438118" indent="-146040" algn="l" defTabSz="744413" rtl="0" eaLnBrk="1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77529" indent="-146040" algn="l" defTabSz="744413" rtl="0" eaLnBrk="1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15647" indent="-146040" algn="l" defTabSz="744413" rtl="0" eaLnBrk="1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09018" indent="-146040" algn="l" defTabSz="744413" rtl="0" eaLnBrk="1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47136" indent="-186103" algn="l" defTabSz="744413" rtl="0" eaLnBrk="1" latinLnBrk="0" hangingPunct="1">
              <a:lnSpc>
                <a:spcPct val="90000"/>
              </a:lnSpc>
              <a:spcBef>
                <a:spcPts val="407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19342" indent="-186103" algn="l" defTabSz="744413" rtl="0" eaLnBrk="1" latinLnBrk="0" hangingPunct="1">
              <a:lnSpc>
                <a:spcPct val="90000"/>
              </a:lnSpc>
              <a:spcBef>
                <a:spcPts val="407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91549" indent="-186103" algn="l" defTabSz="744413" rtl="0" eaLnBrk="1" latinLnBrk="0" hangingPunct="1">
              <a:lnSpc>
                <a:spcPct val="90000"/>
              </a:lnSpc>
              <a:spcBef>
                <a:spcPts val="407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63755" indent="-186103" algn="l" defTabSz="744413" rtl="0" eaLnBrk="1" latinLnBrk="0" hangingPunct="1">
              <a:lnSpc>
                <a:spcPct val="90000"/>
              </a:lnSpc>
              <a:spcBef>
                <a:spcPts val="407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/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48EF945E-3AB5-4F7F-9079-D958E423DD68}"/>
              </a:ext>
            </a:extLst>
          </p:cNvPr>
          <p:cNvSpPr txBox="1">
            <a:spLocks/>
          </p:cNvSpPr>
          <p:nvPr/>
        </p:nvSpPr>
        <p:spPr>
          <a:xfrm>
            <a:off x="7226702" y="5239989"/>
            <a:ext cx="1575776" cy="309179"/>
          </a:xfrm>
          <a:prstGeom prst="rect">
            <a:avLst/>
          </a:prstGeom>
        </p:spPr>
        <p:txBody>
          <a:bodyPr/>
          <a:lstStyle>
            <a:lvl1pPr marL="0" indent="0" algn="l" defTabSz="744413" rtl="0" eaLnBrk="1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Font typeface="Arial" panose="020B0604020202020204" pitchFamily="34" charset="0"/>
              <a:buNone/>
              <a:defRPr sz="1000" b="0" kern="1200" baseline="0">
                <a:solidFill>
                  <a:schemeClr val="bg1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438118" indent="-146040" algn="l" defTabSz="744413" rtl="0" eaLnBrk="1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77529" indent="-146040" algn="l" defTabSz="744413" rtl="0" eaLnBrk="1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15647" indent="-146040" algn="l" defTabSz="744413" rtl="0" eaLnBrk="1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09018" indent="-146040" algn="l" defTabSz="744413" rtl="0" eaLnBrk="1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47136" indent="-186103" algn="l" defTabSz="744413" rtl="0" eaLnBrk="1" latinLnBrk="0" hangingPunct="1">
              <a:lnSpc>
                <a:spcPct val="90000"/>
              </a:lnSpc>
              <a:spcBef>
                <a:spcPts val="407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19342" indent="-186103" algn="l" defTabSz="744413" rtl="0" eaLnBrk="1" latinLnBrk="0" hangingPunct="1">
              <a:lnSpc>
                <a:spcPct val="90000"/>
              </a:lnSpc>
              <a:spcBef>
                <a:spcPts val="407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91549" indent="-186103" algn="l" defTabSz="744413" rtl="0" eaLnBrk="1" latinLnBrk="0" hangingPunct="1">
              <a:lnSpc>
                <a:spcPct val="90000"/>
              </a:lnSpc>
              <a:spcBef>
                <a:spcPts val="407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63755" indent="-186103" algn="l" defTabSz="744413" rtl="0" eaLnBrk="1" latinLnBrk="0" hangingPunct="1">
              <a:lnSpc>
                <a:spcPct val="90000"/>
              </a:lnSpc>
              <a:spcBef>
                <a:spcPts val="407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KS4 – Basic life support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F99AFFE-AB00-4978-BB66-F0FAE44B0EA5}"/>
              </a:ext>
            </a:extLst>
          </p:cNvPr>
          <p:cNvSpPr/>
          <p:nvPr/>
        </p:nvSpPr>
        <p:spPr>
          <a:xfrm>
            <a:off x="379959" y="992824"/>
            <a:ext cx="4845185" cy="20467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1600" b="1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r>
              <a:rPr lang="en-GB" sz="1600" b="1" dirty="0">
                <a:solidFill>
                  <a:srgbClr val="333333"/>
                </a:solidFill>
                <a:latin typeface="arial" panose="020B0604020202020204" pitchFamily="34" charset="0"/>
              </a:rPr>
              <a:t>AED</a:t>
            </a:r>
            <a:r>
              <a:rPr lang="en-GB" sz="1600" dirty="0">
                <a:solidFill>
                  <a:srgbClr val="333333"/>
                </a:solidFill>
                <a:latin typeface="arial" panose="020B0604020202020204" pitchFamily="34" charset="0"/>
              </a:rPr>
              <a:t> stands for automated external defibrillator. This is an </a:t>
            </a:r>
            <a:r>
              <a:rPr lang="en-GB" sz="1600" b="1" dirty="0">
                <a:solidFill>
                  <a:srgbClr val="333333"/>
                </a:solidFill>
                <a:latin typeface="arial" panose="020B0604020202020204" pitchFamily="34" charset="0"/>
              </a:rPr>
              <a:t>emergency life-saving </a:t>
            </a:r>
            <a:r>
              <a:rPr lang="en-GB" sz="1600" dirty="0">
                <a:solidFill>
                  <a:srgbClr val="333333"/>
                </a:solidFill>
                <a:latin typeface="arial" panose="020B0604020202020204" pitchFamily="34" charset="0"/>
              </a:rPr>
              <a:t>device used in the event of sudden </a:t>
            </a:r>
            <a:r>
              <a:rPr lang="en-GB" sz="1600" b="1" dirty="0">
                <a:solidFill>
                  <a:srgbClr val="333333"/>
                </a:solidFill>
                <a:latin typeface="arial" panose="020B0604020202020204" pitchFamily="34" charset="0"/>
              </a:rPr>
              <a:t>cardiac arrest</a:t>
            </a:r>
            <a:r>
              <a:rPr lang="en-GB" sz="1600" dirty="0">
                <a:solidFill>
                  <a:srgbClr val="333333"/>
                </a:solidFill>
                <a:latin typeface="arial" panose="020B0604020202020204" pitchFamily="34" charset="0"/>
              </a:rPr>
              <a:t>. The device analyses the heart rhythm and administers an </a:t>
            </a:r>
            <a:r>
              <a:rPr lang="en-GB" sz="1600" b="1" dirty="0">
                <a:solidFill>
                  <a:srgbClr val="333333"/>
                </a:solidFill>
                <a:latin typeface="arial" panose="020B0604020202020204" pitchFamily="34" charset="0"/>
              </a:rPr>
              <a:t>electrical charge </a:t>
            </a:r>
            <a:r>
              <a:rPr lang="en-GB" sz="1600" dirty="0">
                <a:solidFill>
                  <a:srgbClr val="333333"/>
                </a:solidFill>
                <a:latin typeface="arial" panose="020B0604020202020204" pitchFamily="34" charset="0"/>
              </a:rPr>
              <a:t>to the heart if needed to establish a regular </a:t>
            </a:r>
            <a:r>
              <a:rPr lang="en-GB" dirty="0">
                <a:solidFill>
                  <a:srgbClr val="333333"/>
                </a:solidFill>
                <a:latin typeface="arial" panose="020B0604020202020204" pitchFamily="34" charset="0"/>
              </a:rPr>
              <a:t>heartbeat.</a:t>
            </a:r>
          </a:p>
          <a:p>
            <a:endParaRPr lang="en-GB" dirty="0"/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04492" y="2836217"/>
            <a:ext cx="5083389" cy="3086251"/>
          </a:xfrm>
        </p:spPr>
        <p:txBody>
          <a:bodyPr anchor="t"/>
          <a:lstStyle/>
          <a:p>
            <a:pPr marL="244004" lvl="1" indent="-244004" eaLnBrk="0" hangingPunct="0">
              <a:spcBef>
                <a:spcPts val="340"/>
              </a:spcBef>
              <a:spcAft>
                <a:spcPts val="340"/>
              </a:spcAft>
              <a:buClr>
                <a:srgbClr val="007A53"/>
              </a:buClr>
              <a:buFont typeface="Wingdings 3" panose="05040102010807070707" pitchFamily="18" charset="2"/>
              <a:buChar char=""/>
              <a:defRPr/>
            </a:pPr>
            <a:r>
              <a:rPr lang="en-GB" altLang="en-US" sz="1600" dirty="0"/>
              <a:t>Turn the AED on</a:t>
            </a:r>
          </a:p>
          <a:p>
            <a:pPr marL="244004" lvl="1" indent="-244004" eaLnBrk="0" hangingPunct="0">
              <a:spcBef>
                <a:spcPts val="340"/>
              </a:spcBef>
              <a:spcAft>
                <a:spcPts val="340"/>
              </a:spcAft>
              <a:buClr>
                <a:srgbClr val="007A53"/>
              </a:buClr>
              <a:buFont typeface="Wingdings 3" panose="05040102010807070707" pitchFamily="18" charset="2"/>
              <a:buChar char=""/>
              <a:defRPr/>
            </a:pPr>
            <a:r>
              <a:rPr lang="en-GB" altLang="en-US" sz="1600" dirty="0"/>
              <a:t>Follow all the AED voice prompts</a:t>
            </a:r>
          </a:p>
          <a:p>
            <a:pPr marL="243840" lvl="1" indent="-243840" eaLnBrk="0" hangingPunct="0">
              <a:spcBef>
                <a:spcPts val="340"/>
              </a:spcBef>
              <a:spcAft>
                <a:spcPts val="340"/>
              </a:spcAft>
              <a:buClr>
                <a:srgbClr val="007A53"/>
              </a:buClr>
              <a:buFont typeface="Wingdings 3" panose="05040102010807070707" pitchFamily="18" charset="2"/>
              <a:buChar char=""/>
              <a:defRPr/>
            </a:pPr>
            <a:r>
              <a:rPr lang="en-GB" altLang="en-US" sz="1600" dirty="0"/>
              <a:t>Ensure no one is touching the casualty when it is analysing</a:t>
            </a:r>
            <a:endParaRPr lang="en-GB" altLang="en-US" sz="1600" dirty="0">
              <a:cs typeface="Arial"/>
            </a:endParaRPr>
          </a:p>
          <a:p>
            <a:pPr marL="244004" lvl="1" indent="-244004" eaLnBrk="0" hangingPunct="0">
              <a:spcBef>
                <a:spcPts val="340"/>
              </a:spcBef>
              <a:spcAft>
                <a:spcPts val="340"/>
              </a:spcAft>
              <a:buClr>
                <a:srgbClr val="007A53"/>
              </a:buClr>
              <a:buFont typeface="Wingdings 3" panose="05040102010807070707" pitchFamily="18" charset="2"/>
              <a:buChar char=""/>
              <a:defRPr/>
            </a:pPr>
            <a:r>
              <a:rPr lang="en-GB" altLang="en-US" sz="1600" dirty="0"/>
              <a:t>Ensure no one is touching the casualty before pushing the shock button</a:t>
            </a:r>
          </a:p>
          <a:p>
            <a:pPr>
              <a:buClr>
                <a:srgbClr val="007A53"/>
              </a:buClr>
            </a:pPr>
            <a:endParaRPr lang="en-US" alt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0471ED7-ACC8-4268-8290-498572ABA5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87644" y="1225055"/>
            <a:ext cx="4845184" cy="3500626"/>
          </a:xfrm>
          <a:prstGeom prst="rect">
            <a:avLst/>
          </a:prstGeom>
          <a:noFill/>
          <a:ln w="28575">
            <a:solidFill>
              <a:srgbClr val="00845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1">
            <a:extLst>
              <a:ext uri="{FF2B5EF4-FFF2-40B4-BE49-F238E27FC236}">
                <a16:creationId xmlns:a16="http://schemas.microsoft.com/office/drawing/2014/main" id="{A14C5CA4-8A7D-4A35-8A92-A368EBE33E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8610" y="1201608"/>
            <a:ext cx="2959894" cy="319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12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Rectangle 6"/>
          <p:cNvSpPr>
            <a:spLocks noGrp="1" noChangeArrowheads="1"/>
          </p:cNvSpPr>
          <p:nvPr>
            <p:ph type="title"/>
          </p:nvPr>
        </p:nvSpPr>
        <p:spPr>
          <a:xfrm>
            <a:off x="493200" y="478800"/>
            <a:ext cx="6011677" cy="583884"/>
          </a:xfrm>
        </p:spPr>
        <p:txBody>
          <a:bodyPr/>
          <a:lstStyle/>
          <a:p>
            <a:r>
              <a:rPr lang="en-US" altLang="en-US" sz="3700"/>
              <a:t>Connecting the AED pads</a:t>
            </a:r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D70A997F-EF04-4DD5-B52F-F9BB30FA51E9}"/>
              </a:ext>
            </a:extLst>
          </p:cNvPr>
          <p:cNvSpPr txBox="1">
            <a:spLocks/>
          </p:cNvSpPr>
          <p:nvPr/>
        </p:nvSpPr>
        <p:spPr>
          <a:xfrm>
            <a:off x="7226702" y="5232305"/>
            <a:ext cx="1575776" cy="309179"/>
          </a:xfrm>
          <a:prstGeom prst="rect">
            <a:avLst/>
          </a:prstGeom>
        </p:spPr>
        <p:txBody>
          <a:bodyPr/>
          <a:lstStyle>
            <a:lvl1pPr marL="0" indent="0" algn="l" defTabSz="744413" rtl="0" eaLnBrk="1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Font typeface="Arial" panose="020B0604020202020204" pitchFamily="34" charset="0"/>
              <a:buNone/>
              <a:defRPr sz="1000" b="0" kern="1200" baseline="0">
                <a:solidFill>
                  <a:schemeClr val="bg1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438118" indent="-146040" algn="l" defTabSz="744413" rtl="0" eaLnBrk="1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77529" indent="-146040" algn="l" defTabSz="744413" rtl="0" eaLnBrk="1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15647" indent="-146040" algn="l" defTabSz="744413" rtl="0" eaLnBrk="1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09018" indent="-146040" algn="l" defTabSz="744413" rtl="0" eaLnBrk="1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47136" indent="-186103" algn="l" defTabSz="744413" rtl="0" eaLnBrk="1" latinLnBrk="0" hangingPunct="1">
              <a:lnSpc>
                <a:spcPct val="90000"/>
              </a:lnSpc>
              <a:spcBef>
                <a:spcPts val="407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19342" indent="-186103" algn="l" defTabSz="744413" rtl="0" eaLnBrk="1" latinLnBrk="0" hangingPunct="1">
              <a:lnSpc>
                <a:spcPct val="90000"/>
              </a:lnSpc>
              <a:spcBef>
                <a:spcPts val="407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91549" indent="-186103" algn="l" defTabSz="744413" rtl="0" eaLnBrk="1" latinLnBrk="0" hangingPunct="1">
              <a:lnSpc>
                <a:spcPct val="90000"/>
              </a:lnSpc>
              <a:spcBef>
                <a:spcPts val="407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63755" indent="-186103" algn="l" defTabSz="744413" rtl="0" eaLnBrk="1" latinLnBrk="0" hangingPunct="1">
              <a:lnSpc>
                <a:spcPct val="90000"/>
              </a:lnSpc>
              <a:spcBef>
                <a:spcPts val="407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KS4 – Basic life support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04491" y="1185047"/>
            <a:ext cx="3468262" cy="3194050"/>
          </a:xfrm>
        </p:spPr>
        <p:txBody>
          <a:bodyPr/>
          <a:lstStyle/>
          <a:p>
            <a:pPr marL="244004" lvl="1" indent="-244004" eaLnBrk="0" hangingPunct="0">
              <a:spcBef>
                <a:spcPts val="340"/>
              </a:spcBef>
              <a:spcAft>
                <a:spcPts val="340"/>
              </a:spcAft>
              <a:buClr>
                <a:srgbClr val="007A53"/>
              </a:buClr>
              <a:buFont typeface="Wingdings 3" panose="05040102010807070707" pitchFamily="18" charset="2"/>
              <a:buChar char=""/>
              <a:defRPr/>
            </a:pPr>
            <a:r>
              <a:rPr lang="en-GB" altLang="en-US"/>
              <a:t>Ensure that the chest is dry</a:t>
            </a:r>
          </a:p>
          <a:p>
            <a:pPr marL="244004" lvl="1" indent="-244004" eaLnBrk="0" hangingPunct="0">
              <a:spcBef>
                <a:spcPts val="340"/>
              </a:spcBef>
              <a:spcAft>
                <a:spcPts val="340"/>
              </a:spcAft>
              <a:buClr>
                <a:srgbClr val="007A53"/>
              </a:buClr>
              <a:buFont typeface="Wingdings 3" panose="05040102010807070707" pitchFamily="18" charset="2"/>
              <a:buChar char=""/>
              <a:defRPr/>
            </a:pPr>
            <a:r>
              <a:rPr lang="en-GB" altLang="en-US"/>
              <a:t>Consider shaving if the chest is hairy</a:t>
            </a:r>
          </a:p>
          <a:p>
            <a:pPr marL="244004" lvl="1" indent="-244004" eaLnBrk="0" hangingPunct="0">
              <a:spcBef>
                <a:spcPts val="340"/>
              </a:spcBef>
              <a:spcAft>
                <a:spcPts val="340"/>
              </a:spcAft>
              <a:buClr>
                <a:srgbClr val="007A53"/>
              </a:buClr>
              <a:buFont typeface="Wingdings 3" panose="05040102010807070707" pitchFamily="18" charset="2"/>
              <a:buChar char=""/>
              <a:defRPr/>
            </a:pPr>
            <a:r>
              <a:rPr lang="en-GB" altLang="en-US"/>
              <a:t>Use the pre-prepared pads that come with the AED, they are ready to use</a:t>
            </a:r>
          </a:p>
          <a:p>
            <a:pPr marL="244004" lvl="1" indent="-244004" eaLnBrk="0" hangingPunct="0">
              <a:spcBef>
                <a:spcPts val="340"/>
              </a:spcBef>
              <a:spcAft>
                <a:spcPts val="340"/>
              </a:spcAft>
              <a:buClr>
                <a:srgbClr val="007A53"/>
              </a:buClr>
              <a:buFont typeface="Wingdings 3" panose="05040102010807070707" pitchFamily="18" charset="2"/>
              <a:buChar char=""/>
              <a:defRPr/>
            </a:pPr>
            <a:r>
              <a:rPr lang="en-GB" altLang="en-US"/>
              <a:t>Stick pads to chest as directed by the diagram on the pads</a:t>
            </a:r>
          </a:p>
          <a:p>
            <a:pPr marL="244004" lvl="1" indent="-244004" eaLnBrk="0" hangingPunct="0">
              <a:spcBef>
                <a:spcPts val="340"/>
              </a:spcBef>
              <a:spcAft>
                <a:spcPts val="340"/>
              </a:spcAft>
              <a:buClr>
                <a:srgbClr val="007A53"/>
              </a:buClr>
              <a:buFont typeface="Wingdings 3" panose="05040102010807070707" pitchFamily="18" charset="2"/>
              <a:buChar char=""/>
              <a:defRPr/>
            </a:pPr>
            <a:r>
              <a:rPr lang="en-GB" altLang="en-US"/>
              <a:t>Ensure each pad is securely attached to the casualty</a:t>
            </a:r>
            <a:endParaRPr lang="en-US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5D17D9A-3F11-490B-8297-4C593F1639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04491" y="1194925"/>
            <a:ext cx="3529731" cy="3622964"/>
          </a:xfrm>
          <a:prstGeom prst="rect">
            <a:avLst/>
          </a:prstGeom>
          <a:noFill/>
          <a:ln w="28575">
            <a:solidFill>
              <a:srgbClr val="00845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0A3B7107-16BE-4B22-89A9-4D8B1073C6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5415" y="2897419"/>
            <a:ext cx="1270873" cy="1842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4" name="Picture 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8506" y="1188219"/>
            <a:ext cx="2598615" cy="2693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88771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491" y="285942"/>
            <a:ext cx="5827260" cy="583884"/>
          </a:xfrm>
        </p:spPr>
        <p:txBody>
          <a:bodyPr/>
          <a:lstStyle/>
          <a:p>
            <a:r>
              <a:rPr lang="en-GB"/>
              <a:t>Public Access Defibrillators</a:t>
            </a:r>
          </a:p>
        </p:txBody>
      </p:sp>
      <p:sp>
        <p:nvSpPr>
          <p:cNvPr id="12" name="Text Placeholder 5">
            <a:extLst>
              <a:ext uri="{FF2B5EF4-FFF2-40B4-BE49-F238E27FC236}">
                <a16:creationId xmlns:a16="http://schemas.microsoft.com/office/drawing/2014/main" id="{4B74B8DA-D50B-4E0A-8BA6-9DC9F885E738}"/>
              </a:ext>
            </a:extLst>
          </p:cNvPr>
          <p:cNvSpPr txBox="1">
            <a:spLocks/>
          </p:cNvSpPr>
          <p:nvPr/>
        </p:nvSpPr>
        <p:spPr>
          <a:xfrm>
            <a:off x="7226702" y="5232305"/>
            <a:ext cx="1575776" cy="309179"/>
          </a:xfrm>
          <a:prstGeom prst="rect">
            <a:avLst/>
          </a:prstGeom>
        </p:spPr>
        <p:txBody>
          <a:bodyPr/>
          <a:lstStyle>
            <a:lvl1pPr marL="0" indent="0" algn="l" defTabSz="744413" rtl="0" eaLnBrk="1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Font typeface="Arial" panose="020B0604020202020204" pitchFamily="34" charset="0"/>
              <a:buNone/>
              <a:defRPr sz="1000" b="0" kern="1200" baseline="0">
                <a:solidFill>
                  <a:schemeClr val="bg1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438118" indent="-146040" algn="l" defTabSz="744413" rtl="0" eaLnBrk="1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77529" indent="-146040" algn="l" defTabSz="744413" rtl="0" eaLnBrk="1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15647" indent="-146040" algn="l" defTabSz="744413" rtl="0" eaLnBrk="1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09018" indent="-146040" algn="l" defTabSz="744413" rtl="0" eaLnBrk="1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47136" indent="-186103" algn="l" defTabSz="744413" rtl="0" eaLnBrk="1" latinLnBrk="0" hangingPunct="1">
              <a:lnSpc>
                <a:spcPct val="90000"/>
              </a:lnSpc>
              <a:spcBef>
                <a:spcPts val="407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19342" indent="-186103" algn="l" defTabSz="744413" rtl="0" eaLnBrk="1" latinLnBrk="0" hangingPunct="1">
              <a:lnSpc>
                <a:spcPct val="90000"/>
              </a:lnSpc>
              <a:spcBef>
                <a:spcPts val="407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91549" indent="-186103" algn="l" defTabSz="744413" rtl="0" eaLnBrk="1" latinLnBrk="0" hangingPunct="1">
              <a:lnSpc>
                <a:spcPct val="90000"/>
              </a:lnSpc>
              <a:spcBef>
                <a:spcPts val="407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63755" indent="-186103" algn="l" defTabSz="744413" rtl="0" eaLnBrk="1" latinLnBrk="0" hangingPunct="1">
              <a:lnSpc>
                <a:spcPct val="90000"/>
              </a:lnSpc>
              <a:spcBef>
                <a:spcPts val="407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KS4 – Basic life support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DC3D17E-8273-4BD9-9B70-B43CB4A01548}"/>
              </a:ext>
            </a:extLst>
          </p:cNvPr>
          <p:cNvSpPr/>
          <p:nvPr/>
        </p:nvSpPr>
        <p:spPr>
          <a:xfrm>
            <a:off x="319965" y="883039"/>
            <a:ext cx="863961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>
                <a:solidFill>
                  <a:srgbClr val="222222"/>
                </a:solidFill>
                <a:latin typeface="arial" panose="020B0604020202020204" pitchFamily="34" charset="0"/>
              </a:rPr>
              <a:t>You can find </a:t>
            </a:r>
            <a:r>
              <a:rPr lang="en-GB" sz="1400" b="1">
                <a:solidFill>
                  <a:srgbClr val="222222"/>
                </a:solidFill>
                <a:latin typeface="arial" panose="020B0604020202020204" pitchFamily="34" charset="0"/>
              </a:rPr>
              <a:t>AEDs</a:t>
            </a:r>
            <a:r>
              <a:rPr lang="en-GB" sz="1400">
                <a:solidFill>
                  <a:srgbClr val="222222"/>
                </a:solidFill>
                <a:latin typeface="arial" panose="020B0604020202020204" pitchFamily="34" charset="0"/>
              </a:rPr>
              <a:t> in many </a:t>
            </a:r>
            <a:r>
              <a:rPr lang="en-GB" sz="1400" b="1">
                <a:solidFill>
                  <a:srgbClr val="222222"/>
                </a:solidFill>
                <a:latin typeface="arial" panose="020B0604020202020204" pitchFamily="34" charset="0"/>
              </a:rPr>
              <a:t>public places</a:t>
            </a:r>
            <a:r>
              <a:rPr lang="en-GB" sz="1400">
                <a:solidFill>
                  <a:srgbClr val="222222"/>
                </a:solidFill>
                <a:latin typeface="arial" panose="020B0604020202020204" pitchFamily="34" charset="0"/>
              </a:rPr>
              <a:t>, including: offices, schools, shopping centres, supermarkets and airports. It is important that public places have AEDs because in the event of a cardiac arrest these would need to be accessed quickly; the sooner an AED is attached the sooner it can restart a heart. </a:t>
            </a:r>
            <a:endParaRPr lang="en-GB" sz="140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F4BD3047-01A8-45DE-AC7F-C4BEE1BFD5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331127" y="1621703"/>
            <a:ext cx="6257395" cy="3105265"/>
            <a:chOff x="827990" y="2132049"/>
            <a:chExt cx="6461062" cy="3338669"/>
          </a:xfrm>
        </p:grpSpPr>
        <p:pic>
          <p:nvPicPr>
            <p:cNvPr id="8" name="Picture 7">
              <a:extLs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444" r="6574" b="17407"/>
            <a:stretch/>
          </p:blipFill>
          <p:spPr>
            <a:xfrm rot="5400000">
              <a:off x="3260012" y="3575413"/>
              <a:ext cx="1592690" cy="2114603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3BF4F12F-C8A8-4535-BDC5-B397ABEDD8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865" r="6756"/>
            <a:stretch/>
          </p:blipFill>
          <p:spPr>
            <a:xfrm>
              <a:off x="2999056" y="2137031"/>
              <a:ext cx="2114603" cy="1617224"/>
            </a:xfrm>
            <a:prstGeom prst="rect">
              <a:avLst/>
            </a:prstGeom>
          </p:spPr>
        </p:pic>
        <p:pic>
          <p:nvPicPr>
            <p:cNvPr id="9" name="Content Placeholder 5">
              <a:extLst>
                <a:ext uri="{FF2B5EF4-FFF2-40B4-BE49-F238E27FC236}">
                  <a16:creationId xmlns:a16="http://schemas.microsoft.com/office/drawing/2014/main" id="{2431FE0F-CCFD-4F13-A925-A2C5A92272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78" r="23435" b="18981"/>
            <a:stretch/>
          </p:blipFill>
          <p:spPr>
            <a:xfrm>
              <a:off x="827990" y="2132049"/>
              <a:ext cx="2114603" cy="1610298"/>
            </a:xfrm>
            <a:prstGeom prst="rect">
              <a:avLst/>
            </a:prstGeom>
          </p:spPr>
        </p:pic>
        <p:pic>
          <p:nvPicPr>
            <p:cNvPr id="2050" name="Picture 2" descr="Image result for public access defibrillator">
              <a:extLst>
                <a:ext uri="{FF2B5EF4-FFF2-40B4-BE49-F238E27FC236}">
                  <a16:creationId xmlns:a16="http://schemas.microsoft.com/office/drawing/2014/main" id="{54CA9DC4-9E75-46F0-9C99-B01BDA1CDFF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74449" y="3836369"/>
              <a:ext cx="2114603" cy="16102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2" name="Picture 4" descr="Image result for public access defibrillator">
              <a:extLst>
                <a:ext uri="{FF2B5EF4-FFF2-40B4-BE49-F238E27FC236}">
                  <a16:creationId xmlns:a16="http://schemas.microsoft.com/office/drawing/2014/main" id="{D1C0FC84-1CCA-4D73-B018-5881625B3378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987" r="18315" b="8668"/>
            <a:stretch/>
          </p:blipFill>
          <p:spPr bwMode="auto">
            <a:xfrm>
              <a:off x="827990" y="3852529"/>
              <a:ext cx="2114603" cy="161818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4" name="Picture 6" descr="Image result for public access defibrillator">
              <a:extLst>
                <a:ext uri="{FF2B5EF4-FFF2-40B4-BE49-F238E27FC236}">
                  <a16:creationId xmlns:a16="http://schemas.microsoft.com/office/drawing/2014/main" id="{7E1068F2-609E-448F-8F9B-E3CC69F28C15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285" t="11356" r="24202" b="5163"/>
            <a:stretch/>
          </p:blipFill>
          <p:spPr bwMode="auto">
            <a:xfrm>
              <a:off x="5174449" y="2137031"/>
              <a:ext cx="2114603" cy="161722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6" name="Content Placeholder 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78" r="23435" b="18981"/>
          <a:stretch/>
        </p:blipFill>
        <p:spPr>
          <a:xfrm>
            <a:off x="0" y="1200150"/>
            <a:ext cx="2454275" cy="2106613"/>
          </a:xfrm>
        </p:spPr>
      </p:pic>
    </p:spTree>
    <p:extLst>
      <p:ext uri="{BB962C8B-B14F-4D97-AF65-F5344CB8AC3E}">
        <p14:creationId xmlns:p14="http://schemas.microsoft.com/office/powerpoint/2010/main" val="902403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0C8A02-6108-417E-877C-C86BDEA5BD74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491629" y="478795"/>
            <a:ext cx="4465381" cy="551146"/>
          </a:xfrm>
        </p:spPr>
        <p:txBody>
          <a:bodyPr/>
          <a:lstStyle/>
          <a:p>
            <a:r>
              <a:rPr lang="en-GB"/>
              <a:t>CPR sorting   A15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AEA827C-7104-4AF1-986C-BC96E10441F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/>
              <a:t>KS4 – Basic life support</a:t>
            </a:r>
          </a:p>
          <a:p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15E052C-E1D5-45C7-BFF6-C79084B543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3770" y="1261662"/>
            <a:ext cx="6456459" cy="3452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687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0C8A02-6108-417E-877C-C86BDEA5BD74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491629" y="478795"/>
            <a:ext cx="6197929" cy="551146"/>
          </a:xfrm>
        </p:spPr>
        <p:txBody>
          <a:bodyPr/>
          <a:lstStyle/>
          <a:p>
            <a:r>
              <a:rPr lang="en-GB"/>
              <a:t>CPR sorting answers   A15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AEA827C-7104-4AF1-986C-BC96E10441F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/>
              <a:t>KS4- Basic life support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245314B-07FA-4D49-9EBC-103B796BF5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1162" y="1117167"/>
            <a:ext cx="5781675" cy="3629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3014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7D7E39-6DB4-4CFC-AE55-C15706B501E8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491629" y="478795"/>
            <a:ext cx="1625929" cy="551146"/>
          </a:xfrm>
        </p:spPr>
        <p:txBody>
          <a:bodyPr/>
          <a:lstStyle/>
          <a:p>
            <a:r>
              <a:rPr lang="en-GB"/>
              <a:t>Recap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105E59B-33EE-4936-92C7-7AFD9A0CFC2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/>
              <a:t>KS4- Basic life support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B1F8749-D1A2-47AA-BC34-5367E5BCDEE5}"/>
              </a:ext>
            </a:extLst>
          </p:cNvPr>
          <p:cNvSpPr txBox="1"/>
          <p:nvPr/>
        </p:nvSpPr>
        <p:spPr>
          <a:xfrm>
            <a:off x="3665621" y="1029941"/>
            <a:ext cx="220578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/>
              <a:t>Primary Survey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83C6D3C-60C5-4ABB-BD15-DC2DA2FAAE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262901" flipH="1">
            <a:off x="3682665" y="1401672"/>
            <a:ext cx="219234" cy="43846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FB67A49-4059-4A09-A451-0F55E8F913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359730">
            <a:off x="3211771" y="1753362"/>
            <a:ext cx="221109" cy="43846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67261C7-BD3A-46D6-A820-69AAC23EE8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55029" flipH="1">
            <a:off x="5385223" y="1735121"/>
            <a:ext cx="219234" cy="43846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6DD3B26-ACF9-40CB-B612-36C63FB8D4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539701">
            <a:off x="4902985" y="1404872"/>
            <a:ext cx="221109" cy="438467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BB069971-CCBD-42E4-8AC2-BFB2CD9761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91629" y="2331755"/>
            <a:ext cx="3997919" cy="2282719"/>
          </a:xfrm>
          <a:prstGeom prst="rect">
            <a:avLst/>
          </a:prstGeom>
          <a:noFill/>
          <a:ln w="28575">
            <a:solidFill>
              <a:srgbClr val="00845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54D81E8-9430-4A44-B842-931583F06B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654454" y="2345427"/>
            <a:ext cx="3997919" cy="2282719"/>
          </a:xfrm>
          <a:prstGeom prst="rect">
            <a:avLst/>
          </a:prstGeom>
          <a:noFill/>
          <a:ln w="28575">
            <a:solidFill>
              <a:srgbClr val="00845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B3E8779-F31C-4417-A9F0-A9974B3EE693}"/>
              </a:ext>
            </a:extLst>
          </p:cNvPr>
          <p:cNvSpPr txBox="1"/>
          <p:nvPr/>
        </p:nvSpPr>
        <p:spPr>
          <a:xfrm>
            <a:off x="491627" y="2336746"/>
            <a:ext cx="399791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/>
              <a:t>Breathing normally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3DABDF6A-6CDA-47D9-8122-FBD450B96B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332362">
            <a:off x="2398084" y="2681830"/>
            <a:ext cx="319796" cy="458672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1CEB759C-E4AC-46E3-9856-43186F6DF8AD}"/>
              </a:ext>
            </a:extLst>
          </p:cNvPr>
          <p:cNvSpPr txBox="1"/>
          <p:nvPr/>
        </p:nvSpPr>
        <p:spPr>
          <a:xfrm>
            <a:off x="491625" y="3196755"/>
            <a:ext cx="39979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/>
              <a:t>Recovery position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C2C9B906-FBF6-4376-8930-7113D2D5FD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332362">
            <a:off x="2344153" y="3548928"/>
            <a:ext cx="319796" cy="458672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9C857EC2-7EA4-4A93-AA4C-617F390ADD62}"/>
              </a:ext>
            </a:extLst>
          </p:cNvPr>
          <p:cNvSpPr txBox="1"/>
          <p:nvPr/>
        </p:nvSpPr>
        <p:spPr>
          <a:xfrm>
            <a:off x="475828" y="4056217"/>
            <a:ext cx="399791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/>
              <a:t>Make sure help is coming and give the casualty care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984EE59-E0C6-4324-AD2B-FB87120E4F99}"/>
              </a:ext>
            </a:extLst>
          </p:cNvPr>
          <p:cNvSpPr txBox="1"/>
          <p:nvPr/>
        </p:nvSpPr>
        <p:spPr>
          <a:xfrm>
            <a:off x="4654455" y="2329496"/>
            <a:ext cx="3997916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/>
              <a:t>Not breathing normally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43A4EF51-74F8-4CC7-9133-C8372B7D8C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267638" flipH="1">
            <a:off x="6493514" y="2681597"/>
            <a:ext cx="319796" cy="458672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3859E22B-2961-483E-91FE-B400301D7A8F}"/>
              </a:ext>
            </a:extLst>
          </p:cNvPr>
          <p:cNvSpPr txBox="1"/>
          <p:nvPr/>
        </p:nvSpPr>
        <p:spPr>
          <a:xfrm>
            <a:off x="4654453" y="3194505"/>
            <a:ext cx="399791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/>
              <a:t>Call for help and send a bystander for an AED if available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A7B284A4-C7B1-42F6-8713-940BD0FD88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267638" flipH="1">
            <a:off x="6525837" y="3700777"/>
            <a:ext cx="319796" cy="458672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7AB41308-D450-4BD0-9868-FF79453E64A0}"/>
              </a:ext>
            </a:extLst>
          </p:cNvPr>
          <p:cNvSpPr txBox="1"/>
          <p:nvPr/>
        </p:nvSpPr>
        <p:spPr>
          <a:xfrm>
            <a:off x="4686778" y="4111722"/>
            <a:ext cx="3997915" cy="50783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b="1"/>
              <a:t>CPR </a:t>
            </a:r>
            <a:endParaRPr lang="en-US"/>
          </a:p>
          <a:p>
            <a:pPr algn="ctr"/>
            <a:r>
              <a:rPr lang="en-GB" sz="1200" b="1"/>
              <a:t>*and AED (if available)</a:t>
            </a:r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311770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49875E-DD51-4398-A2D7-53B2E5F08A4B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491630" y="478795"/>
            <a:ext cx="2957424" cy="551146"/>
          </a:xfrm>
        </p:spPr>
        <p:txBody>
          <a:bodyPr/>
          <a:lstStyle/>
          <a:p>
            <a:r>
              <a:rPr lang="en-GB"/>
              <a:t>Roll the dice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F5E2C0-4ABD-4164-850E-164531A8F2D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/>
              <a:t>KS4- Basic life support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80C8B58-1162-4A6E-968E-30CB3521DE79}"/>
              </a:ext>
            </a:extLst>
          </p:cNvPr>
          <p:cNvSpPr txBox="1"/>
          <p:nvPr/>
        </p:nvSpPr>
        <p:spPr>
          <a:xfrm>
            <a:off x="380354" y="1132845"/>
            <a:ext cx="699979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rgbClr val="008453"/>
              </a:buClr>
              <a:buFont typeface="+mj-lt"/>
              <a:buAutoNum type="arabicPeriod"/>
            </a:pPr>
            <a:r>
              <a:rPr lang="en-GB" sz="1800" b="1"/>
              <a:t>Identify something you have learnt from this session</a:t>
            </a:r>
          </a:p>
          <a:p>
            <a:pPr marL="342900" indent="-342900">
              <a:buClr>
                <a:srgbClr val="008453"/>
              </a:buClr>
              <a:buFont typeface="+mj-lt"/>
              <a:buAutoNum type="arabicPeriod"/>
            </a:pPr>
            <a:endParaRPr lang="en-GB" sz="1800" b="1" dirty="0"/>
          </a:p>
          <a:p>
            <a:pPr marL="342900" indent="-342900">
              <a:buClr>
                <a:srgbClr val="008453"/>
              </a:buClr>
              <a:buFont typeface="+mj-lt"/>
              <a:buAutoNum type="arabicPeriod"/>
            </a:pPr>
            <a:r>
              <a:rPr lang="en-GB" sz="1800" b="1" dirty="0"/>
              <a:t>State why the primary survey is important and describe each part of it</a:t>
            </a:r>
          </a:p>
          <a:p>
            <a:pPr marL="342900" indent="-342900">
              <a:buClr>
                <a:srgbClr val="008453"/>
              </a:buClr>
              <a:buFont typeface="+mj-lt"/>
              <a:buAutoNum type="arabicPeriod"/>
            </a:pPr>
            <a:endParaRPr lang="en-GB" sz="1800" b="1" dirty="0"/>
          </a:p>
          <a:p>
            <a:pPr marL="342900" indent="-342900">
              <a:buClr>
                <a:srgbClr val="008453"/>
              </a:buClr>
              <a:buFont typeface="+mj-lt"/>
              <a:buAutoNum type="arabicPeriod"/>
            </a:pPr>
            <a:r>
              <a:rPr lang="en-GB" sz="1800" b="1" dirty="0"/>
              <a:t>Explain the chain of survival</a:t>
            </a:r>
          </a:p>
          <a:p>
            <a:pPr marL="342900" indent="-342900">
              <a:buClr>
                <a:srgbClr val="008453"/>
              </a:buClr>
              <a:buFont typeface="+mj-lt"/>
              <a:buAutoNum type="arabicPeriod"/>
            </a:pPr>
            <a:endParaRPr lang="en-GB" sz="1800" b="1" dirty="0"/>
          </a:p>
          <a:p>
            <a:pPr marL="342900" indent="-342900">
              <a:buClr>
                <a:srgbClr val="008453"/>
              </a:buClr>
              <a:buFont typeface="+mj-lt"/>
              <a:buAutoNum type="arabicPeriod"/>
            </a:pPr>
            <a:r>
              <a:rPr lang="en-GB" sz="1800" b="1" dirty="0"/>
              <a:t>What is the first thing you would do if you found an unresponsive casualty and why?</a:t>
            </a:r>
          </a:p>
          <a:p>
            <a:pPr marL="342900" indent="-342900">
              <a:buClr>
                <a:srgbClr val="008453"/>
              </a:buClr>
              <a:buFont typeface="+mj-lt"/>
              <a:buAutoNum type="arabicPeriod"/>
            </a:pPr>
            <a:endParaRPr lang="en-GB" sz="1800" b="1" dirty="0"/>
          </a:p>
          <a:p>
            <a:pPr marL="342900" indent="-342900">
              <a:buClr>
                <a:srgbClr val="008453"/>
              </a:buClr>
              <a:buFont typeface="+mj-lt"/>
              <a:buAutoNum type="arabicPeriod"/>
            </a:pPr>
            <a:r>
              <a:rPr lang="en-GB" sz="1800" b="1" dirty="0"/>
              <a:t>What would you do with a casualty who was unresponsive and breathing normally? </a:t>
            </a:r>
          </a:p>
          <a:p>
            <a:pPr marL="342900" indent="-342900">
              <a:buClr>
                <a:srgbClr val="008453"/>
              </a:buClr>
              <a:buFont typeface="+mj-lt"/>
              <a:buAutoNum type="arabicPeriod"/>
            </a:pPr>
            <a:endParaRPr lang="en-GB" sz="1800" b="1" dirty="0"/>
          </a:p>
          <a:p>
            <a:pPr marL="342900" indent="-342900">
              <a:buClr>
                <a:srgbClr val="008453"/>
              </a:buClr>
              <a:buFont typeface="+mj-lt"/>
              <a:buAutoNum type="arabicPeriod"/>
            </a:pPr>
            <a:r>
              <a:rPr lang="en-GB" sz="1800" b="1" dirty="0"/>
              <a:t>How would you know if a casualty required CPR?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1145726D-FEAD-4C7E-A0EE-AC11C86C6A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19457">
            <a:off x="6972388" y="1025388"/>
            <a:ext cx="1442393" cy="991298"/>
          </a:xfrm>
        </p:spPr>
      </p:pic>
    </p:spTree>
    <p:extLst>
      <p:ext uri="{BB962C8B-B14F-4D97-AF65-F5344CB8AC3E}">
        <p14:creationId xmlns:p14="http://schemas.microsoft.com/office/powerpoint/2010/main" val="415522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B446F9-1E49-4338-9D55-B65B1D6B88D2}"/>
              </a:ext>
            </a:extLst>
          </p:cNvPr>
          <p:cNvSpPr>
            <a:spLocks noGrp="1"/>
          </p:cNvSpPr>
          <p:nvPr>
            <p:ph idx="16"/>
          </p:nvPr>
        </p:nvSpPr>
        <p:spPr>
          <a:xfrm>
            <a:off x="491629" y="478795"/>
            <a:ext cx="4689971" cy="551146"/>
          </a:xfrm>
        </p:spPr>
        <p:txBody>
          <a:bodyPr/>
          <a:lstStyle/>
          <a:p>
            <a:r>
              <a:rPr lang="en-GB"/>
              <a:t>Check your learning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B1CC36-4AE6-43E0-8CB5-8554F00EAFA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/>
              <a:t>KS4- Basic life support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1EE67B9-850B-4F6B-8B4A-70F5A44C5F97}"/>
              </a:ext>
            </a:extLst>
          </p:cNvPr>
          <p:cNvSpPr txBox="1">
            <a:spLocks noChangeAspect="1"/>
          </p:cNvSpPr>
          <p:nvPr/>
        </p:nvSpPr>
        <p:spPr>
          <a:xfrm>
            <a:off x="430176" y="1246996"/>
            <a:ext cx="6054053" cy="3447887"/>
          </a:xfrm>
          <a:prstGeom prst="rect">
            <a:avLst/>
          </a:prstGeom>
          <a:noFill/>
        </p:spPr>
        <p:txBody>
          <a:bodyPr wrap="square" lIns="74441" tIns="37221" rIns="74441" bIns="37221" rtlCol="0">
            <a:spAutoFit/>
          </a:bodyPr>
          <a:lstStyle/>
          <a:p>
            <a:pPr>
              <a:spcAft>
                <a:spcPts val="488"/>
              </a:spcAft>
              <a:buClr>
                <a:schemeClr val="tx2"/>
              </a:buClr>
              <a:buSzPct val="100000"/>
            </a:pPr>
            <a:r>
              <a:rPr lang="en-US" sz="1700" b="1"/>
              <a:t>I am able to:</a:t>
            </a:r>
            <a:br>
              <a:rPr lang="en-US" sz="1700" b="1"/>
            </a:br>
            <a:endParaRPr lang="en-US" sz="1700" b="1"/>
          </a:p>
          <a:p>
            <a:pPr marL="365745" indent="-365745">
              <a:spcAft>
                <a:spcPts val="488"/>
              </a:spcAft>
              <a:buClr>
                <a:schemeClr val="tx2"/>
              </a:buClr>
              <a:buSzPct val="100000"/>
              <a:buFont typeface="Lucida Grande"/>
              <a:buChar char="➤"/>
            </a:pPr>
            <a:r>
              <a:rPr lang="en-GB" sz="1700" b="1"/>
              <a:t>do a primary survey</a:t>
            </a:r>
          </a:p>
          <a:p>
            <a:pPr marL="365745" indent="-365745">
              <a:spcAft>
                <a:spcPts val="488"/>
              </a:spcAft>
              <a:buClr>
                <a:schemeClr val="tx2"/>
              </a:buClr>
              <a:buSzPct val="100000"/>
              <a:buFont typeface="Lucida Grande"/>
              <a:buChar char="➤"/>
            </a:pPr>
            <a:endParaRPr lang="en-US" sz="1700" b="1"/>
          </a:p>
          <a:p>
            <a:pPr marL="365745" indent="-365745">
              <a:spcAft>
                <a:spcPts val="488"/>
              </a:spcAft>
              <a:buClr>
                <a:schemeClr val="tx2"/>
              </a:buClr>
              <a:buSzPct val="100000"/>
              <a:buFont typeface="Lucida Grande"/>
              <a:buChar char="➤"/>
            </a:pPr>
            <a:r>
              <a:rPr lang="en-GB" sz="1700" b="1"/>
              <a:t>place a casualty who is unresponsive but breathing normally in the recovery position</a:t>
            </a:r>
          </a:p>
          <a:p>
            <a:pPr marL="365745" indent="-365745">
              <a:spcAft>
                <a:spcPts val="488"/>
              </a:spcAft>
              <a:buClr>
                <a:schemeClr val="tx2"/>
              </a:buClr>
              <a:buSzPct val="100000"/>
              <a:buFont typeface="Lucida Grande"/>
              <a:buChar char="➤"/>
            </a:pPr>
            <a:endParaRPr lang="en-GB" sz="1700" b="1">
              <a:cs typeface="Times"/>
            </a:endParaRPr>
          </a:p>
          <a:p>
            <a:pPr marL="365745" indent="-365745">
              <a:spcAft>
                <a:spcPts val="488"/>
              </a:spcAft>
              <a:buClr>
                <a:schemeClr val="tx2"/>
              </a:buClr>
              <a:buSzPct val="100000"/>
              <a:buFont typeface="Lucida Grande"/>
              <a:buChar char="➤"/>
            </a:pPr>
            <a:r>
              <a:rPr lang="en-GB" sz="1700" b="1"/>
              <a:t>deliver CPR to an unresponsive casualty who is not breathing normally.  </a:t>
            </a:r>
          </a:p>
          <a:p>
            <a:pPr>
              <a:spcAft>
                <a:spcPts val="488"/>
              </a:spcAft>
              <a:buClr>
                <a:schemeClr val="tx2"/>
              </a:buClr>
              <a:buSzPct val="100000"/>
            </a:pPr>
            <a:r>
              <a:rPr lang="en-GB" sz="1700" b="1"/>
              <a:t>       </a:t>
            </a:r>
            <a:r>
              <a:rPr lang="en-GB" sz="1200" b="1"/>
              <a:t>(or get help and tell someone else how to do it)</a:t>
            </a:r>
            <a:endParaRPr lang="en-GB" sz="1700" b="1"/>
          </a:p>
          <a:p>
            <a:pPr marL="365745" indent="-365745">
              <a:spcAft>
                <a:spcPts val="488"/>
              </a:spcAft>
              <a:buClr>
                <a:schemeClr val="tx2"/>
              </a:buClr>
              <a:buSzPct val="100000"/>
              <a:buFont typeface="Lucida Grande"/>
              <a:buChar char="➤"/>
            </a:pPr>
            <a:endParaRPr lang="en-GB" sz="2000" b="1">
              <a:cs typeface="Times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9C5C23F8-781C-4BA9-9F4D-F78933FFE33D}"/>
              </a:ext>
            </a:extLst>
          </p:cNvPr>
          <p:cNvGrpSpPr/>
          <p:nvPr/>
        </p:nvGrpSpPr>
        <p:grpSpPr>
          <a:xfrm>
            <a:off x="6773379" y="774651"/>
            <a:ext cx="2297929" cy="3315645"/>
            <a:chOff x="6773379" y="774651"/>
            <a:chExt cx="2297929" cy="3315645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1671416F-230E-4811-8906-2859838609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73379" y="789756"/>
              <a:ext cx="536725" cy="536725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B458DCD5-44A8-4C6D-89ED-01173E7204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04776" y="778490"/>
              <a:ext cx="536725" cy="536725"/>
            </a:xfrm>
            <a:prstGeom prst="rect">
              <a:avLst/>
            </a:prstGeom>
          </p:spPr>
        </p:pic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51D9107F-77FE-4B95-8F11-3FE487A84E29}"/>
                </a:ext>
              </a:extLst>
            </p:cNvPr>
            <p:cNvSpPr txBox="1"/>
            <p:nvPr/>
          </p:nvSpPr>
          <p:spPr>
            <a:xfrm>
              <a:off x="6773379" y="1297129"/>
              <a:ext cx="2297929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/>
                <a:t>YES  UNSURE   NO</a:t>
              </a:r>
            </a:p>
          </p:txBody>
        </p:sp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3FEF3D41-5A1B-4C2A-8301-36CBC38C33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9077" y="774651"/>
              <a:ext cx="536725" cy="542359"/>
            </a:xfrm>
            <a:prstGeom prst="rect">
              <a:avLst/>
            </a:prstGeom>
          </p:spPr>
        </p:pic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3D0837FD-EA9C-4B24-AE1C-EE5946D776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6877956" y="1765292"/>
              <a:ext cx="336625" cy="309179"/>
            </a:xfrm>
            <a:prstGeom prst="rect">
              <a:avLst/>
            </a:prstGeom>
            <a:noFill/>
            <a:ln w="28575">
              <a:solidFill>
                <a:srgbClr val="00845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0B1F94CB-FA1D-4BB4-823D-B461258F24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6869935" y="2698252"/>
              <a:ext cx="336625" cy="309179"/>
            </a:xfrm>
            <a:prstGeom prst="rect">
              <a:avLst/>
            </a:prstGeom>
            <a:noFill/>
            <a:ln w="28575">
              <a:solidFill>
                <a:srgbClr val="00845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CB6BEA93-A4FA-4EA3-B82A-1C932B2410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6877956" y="3779227"/>
              <a:ext cx="336625" cy="309179"/>
            </a:xfrm>
            <a:prstGeom prst="rect">
              <a:avLst/>
            </a:prstGeom>
            <a:noFill/>
            <a:ln w="28575">
              <a:solidFill>
                <a:srgbClr val="00845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373C5638-3C39-4C95-A563-19343BD330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7608308" y="1767182"/>
              <a:ext cx="336625" cy="309179"/>
            </a:xfrm>
            <a:prstGeom prst="rect">
              <a:avLst/>
            </a:prstGeom>
            <a:noFill/>
            <a:ln w="28575">
              <a:solidFill>
                <a:srgbClr val="00845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5ED30E30-8DD7-4B9F-BDC4-4FE5113A0F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7608308" y="2692121"/>
              <a:ext cx="336625" cy="309179"/>
            </a:xfrm>
            <a:prstGeom prst="rect">
              <a:avLst/>
            </a:prstGeom>
            <a:noFill/>
            <a:ln w="28575">
              <a:solidFill>
                <a:srgbClr val="00845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1D9C0377-F3E8-458C-9C28-32BDAEFF19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7608308" y="3781117"/>
              <a:ext cx="336625" cy="309179"/>
            </a:xfrm>
            <a:prstGeom prst="rect">
              <a:avLst/>
            </a:prstGeom>
            <a:noFill/>
            <a:ln w="28575">
              <a:solidFill>
                <a:srgbClr val="00845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1DC846ED-29E5-4A54-B88D-30BE94D090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8304825" y="1763500"/>
              <a:ext cx="336625" cy="309179"/>
            </a:xfrm>
            <a:prstGeom prst="rect">
              <a:avLst/>
            </a:prstGeom>
            <a:noFill/>
            <a:ln w="28575">
              <a:solidFill>
                <a:srgbClr val="00845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2CEC0296-BA19-4118-A09A-E0A5CBFA96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8304825" y="2696460"/>
              <a:ext cx="336625" cy="309179"/>
            </a:xfrm>
            <a:prstGeom prst="rect">
              <a:avLst/>
            </a:prstGeom>
            <a:noFill/>
            <a:ln w="28575">
              <a:solidFill>
                <a:srgbClr val="00845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5BAC23C6-A1B9-4C2B-B2A8-4434EADA75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8304825" y="3777435"/>
              <a:ext cx="336625" cy="309179"/>
            </a:xfrm>
            <a:prstGeom prst="rect">
              <a:avLst/>
            </a:prstGeom>
            <a:noFill/>
            <a:ln w="28575">
              <a:solidFill>
                <a:srgbClr val="00845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2981126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A7F3B9D-D5A3-4B6B-B3D6-8015C46F1F75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1392382" y="335145"/>
            <a:ext cx="6359236" cy="551146"/>
          </a:xfrm>
        </p:spPr>
        <p:txBody>
          <a:bodyPr/>
          <a:lstStyle/>
          <a:p>
            <a:r>
              <a:rPr lang="en-GB"/>
              <a:t>Thank you!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C3886B6-9D4F-42FE-B0B2-DA9EE8F43E4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D72EA3E0-6CFA-48BD-9253-A38CA65B75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710" y="1116012"/>
            <a:ext cx="7950200" cy="345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7CA8391-864D-40D3-94F5-9F99EDE136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938211" y="4572000"/>
            <a:ext cx="2109536" cy="969484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4698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2278CC-04AD-4BE0-8EA6-55FC4FD718D5}"/>
              </a:ext>
            </a:extLst>
          </p:cNvPr>
          <p:cNvSpPr>
            <a:spLocks noGrp="1"/>
          </p:cNvSpPr>
          <p:nvPr>
            <p:ph idx="16"/>
          </p:nvPr>
        </p:nvSpPr>
        <p:spPr>
          <a:xfrm>
            <a:off x="491628" y="478795"/>
            <a:ext cx="6563690" cy="551146"/>
          </a:xfrm>
        </p:spPr>
        <p:txBody>
          <a:bodyPr/>
          <a:lstStyle/>
          <a:p>
            <a:r>
              <a:rPr lang="en-GB"/>
              <a:t>When things go wrong   A12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CA089D-D458-4A78-8955-D82BAFC749E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/>
              <a:t>KS4- Basic life support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674957F-F5C0-4915-B0B7-945854B22252}"/>
              </a:ext>
            </a:extLst>
          </p:cNvPr>
          <p:cNvSpPr/>
          <p:nvPr/>
        </p:nvSpPr>
        <p:spPr>
          <a:xfrm>
            <a:off x="2376415" y="1826448"/>
            <a:ext cx="4391169" cy="2062103"/>
          </a:xfrm>
          <a:prstGeom prst="rect">
            <a:avLst/>
          </a:prstGeom>
          <a:noFill/>
          <a:ln w="28575">
            <a:solidFill>
              <a:srgbClr val="00845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>
                <a:solidFill>
                  <a:schemeClr val="tx1"/>
                </a:solidFill>
              </a:rPr>
              <a:t>Think of something that could happen to make someone unresponsive.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9D7B1BC7-7CEB-4245-97AA-97B7E57EAA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325" y="4009386"/>
            <a:ext cx="2800004" cy="1397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8209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92AB3D-F4EE-4752-8916-02FB7303CE54}"/>
              </a:ext>
            </a:extLst>
          </p:cNvPr>
          <p:cNvSpPr>
            <a:spLocks noGrp="1"/>
          </p:cNvSpPr>
          <p:nvPr>
            <p:ph idx="16"/>
          </p:nvPr>
        </p:nvSpPr>
        <p:spPr>
          <a:xfrm>
            <a:off x="491629" y="478795"/>
            <a:ext cx="5249840" cy="551146"/>
          </a:xfrm>
        </p:spPr>
        <p:txBody>
          <a:bodyPr/>
          <a:lstStyle/>
          <a:p>
            <a:r>
              <a:rPr lang="en-GB"/>
              <a:t>Chain of survival   A13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4741F86-9D48-450D-9FD2-F7E12FFD773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/>
              <a:t>KS4 -Basic life support</a:t>
            </a: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F82C7BD4-4742-4CA7-ACEA-CFE841A060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231823" y="1517984"/>
            <a:ext cx="6633409" cy="2500563"/>
            <a:chOff x="1255295" y="1397668"/>
            <a:chExt cx="6633409" cy="2500563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3794EA76-E57E-4D40-AA80-8373A9AD5916}"/>
                </a:ext>
              </a:extLst>
            </p:cNvPr>
            <p:cNvGrpSpPr/>
            <p:nvPr/>
          </p:nvGrpSpPr>
          <p:grpSpPr>
            <a:xfrm>
              <a:off x="1255295" y="1405689"/>
              <a:ext cx="6633409" cy="2492542"/>
              <a:chOff x="634768" y="1477879"/>
              <a:chExt cx="6633409" cy="2492542"/>
            </a:xfrm>
          </p:grpSpPr>
          <p:grpSp>
            <p:nvGrpSpPr>
              <p:cNvPr id="9" name="Group 8">
                <a:extLst>
                  <a:ext uri="{FF2B5EF4-FFF2-40B4-BE49-F238E27FC236}">
                    <a16:creationId xmlns:a16="http://schemas.microsoft.com/office/drawing/2014/main" id="{3B71D762-3C21-492C-9509-FB95A44782BB}"/>
                  </a:ext>
                </a:extLst>
              </p:cNvPr>
              <p:cNvGrpSpPr/>
              <p:nvPr/>
            </p:nvGrpSpPr>
            <p:grpSpPr>
              <a:xfrm>
                <a:off x="634768" y="1477879"/>
                <a:ext cx="5053262" cy="2492542"/>
                <a:chOff x="634768" y="1477879"/>
                <a:chExt cx="5053262" cy="2492542"/>
              </a:xfrm>
            </p:grpSpPr>
            <p:sp>
              <p:nvSpPr>
                <p:cNvPr id="5" name="Hexagon 4">
                  <a:extLst>
                    <a:ext uri="{FF2B5EF4-FFF2-40B4-BE49-F238E27FC236}">
                      <a16:creationId xmlns:a16="http://schemas.microsoft.com/office/drawing/2014/main" id="{9ECA7A98-1B12-4506-ADEB-926A2CF9DC42}"/>
                    </a:ext>
                  </a:extLst>
                </p:cNvPr>
                <p:cNvSpPr/>
                <p:nvPr/>
              </p:nvSpPr>
              <p:spPr>
                <a:xfrm>
                  <a:off x="634768" y="2360195"/>
                  <a:ext cx="1892968" cy="1610226"/>
                </a:xfrm>
                <a:prstGeom prst="hexagon">
                  <a:avLst/>
                </a:prstGeom>
                <a:noFill/>
                <a:ln w="38100">
                  <a:solidFill>
                    <a:srgbClr val="007A53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" name="Hexagon 5">
                  <a:extLst>
                    <a:ext uri="{FF2B5EF4-FFF2-40B4-BE49-F238E27FC236}">
                      <a16:creationId xmlns:a16="http://schemas.microsoft.com/office/drawing/2014/main" id="{95BEB800-896D-4440-B00F-3FE96E0A1BF4}"/>
                    </a:ext>
                  </a:extLst>
                </p:cNvPr>
                <p:cNvSpPr/>
                <p:nvPr/>
              </p:nvSpPr>
              <p:spPr>
                <a:xfrm>
                  <a:off x="2214915" y="1477879"/>
                  <a:ext cx="1892968" cy="1610226"/>
                </a:xfrm>
                <a:prstGeom prst="hexagon">
                  <a:avLst/>
                </a:prstGeom>
                <a:noFill/>
                <a:ln w="38100">
                  <a:solidFill>
                    <a:srgbClr val="EDE92C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" name="Hexagon 6">
                  <a:extLst>
                    <a:ext uri="{FF2B5EF4-FFF2-40B4-BE49-F238E27FC236}">
                      <a16:creationId xmlns:a16="http://schemas.microsoft.com/office/drawing/2014/main" id="{159A6056-A94A-482A-8FE4-0850141D60DB}"/>
                    </a:ext>
                  </a:extLst>
                </p:cNvPr>
                <p:cNvSpPr/>
                <p:nvPr/>
              </p:nvSpPr>
              <p:spPr>
                <a:xfrm>
                  <a:off x="3795062" y="2360195"/>
                  <a:ext cx="1892968" cy="1610226"/>
                </a:xfrm>
                <a:prstGeom prst="hexagon">
                  <a:avLst/>
                </a:prstGeom>
                <a:noFill/>
                <a:ln w="38100">
                  <a:solidFill>
                    <a:srgbClr val="00AC58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sp>
            <p:nvSpPr>
              <p:cNvPr id="8" name="Hexagon 7">
                <a:extLst>
                  <a:ext uri="{FF2B5EF4-FFF2-40B4-BE49-F238E27FC236}">
                    <a16:creationId xmlns:a16="http://schemas.microsoft.com/office/drawing/2014/main" id="{F51B2218-FA8C-485E-9F72-20DC94296055}"/>
                  </a:ext>
                </a:extLst>
              </p:cNvPr>
              <p:cNvSpPr/>
              <p:nvPr/>
            </p:nvSpPr>
            <p:spPr>
              <a:xfrm>
                <a:off x="5375209" y="1531019"/>
                <a:ext cx="1892968" cy="1610226"/>
              </a:xfrm>
              <a:prstGeom prst="hexagon">
                <a:avLst/>
              </a:prstGeom>
              <a:noFill/>
              <a:ln w="38100">
                <a:solidFill>
                  <a:srgbClr val="8D8E8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36C6CFA0-E4E4-435A-A8DF-DE2783AADB9A}"/>
                </a:ext>
              </a:extLst>
            </p:cNvPr>
            <p:cNvSpPr txBox="1"/>
            <p:nvPr/>
          </p:nvSpPr>
          <p:spPr>
            <a:xfrm>
              <a:off x="4789070" y="2275129"/>
              <a:ext cx="119914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GB" sz="1200" b="1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36D9D9B-CC97-4BB0-8328-B2AB0B490E44}"/>
                </a:ext>
              </a:extLst>
            </p:cNvPr>
            <p:cNvSpPr txBox="1"/>
            <p:nvPr/>
          </p:nvSpPr>
          <p:spPr>
            <a:xfrm>
              <a:off x="3242510" y="1397668"/>
              <a:ext cx="1064795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GB" sz="1200" b="1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0C9B106-1445-474D-A232-128774ABC4B5}"/>
                </a:ext>
              </a:extLst>
            </p:cNvPr>
            <p:cNvSpPr txBox="1"/>
            <p:nvPr/>
          </p:nvSpPr>
          <p:spPr>
            <a:xfrm>
              <a:off x="1684420" y="2275129"/>
              <a:ext cx="109036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GB" sz="1200" b="1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634BACF2-5DDB-4749-96E9-9A30DBA634A3}"/>
                </a:ext>
              </a:extLst>
            </p:cNvPr>
            <p:cNvSpPr txBox="1"/>
            <p:nvPr/>
          </p:nvSpPr>
          <p:spPr>
            <a:xfrm>
              <a:off x="6206288" y="1448918"/>
              <a:ext cx="147186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GB" sz="1200" b="1"/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119B8FC-CBDA-4752-B3BA-2E529D048475}"/>
                </a:ext>
              </a:extLst>
            </p:cNvPr>
            <p:cNvSpPr txBox="1"/>
            <p:nvPr/>
          </p:nvSpPr>
          <p:spPr>
            <a:xfrm>
              <a:off x="6206288" y="2801967"/>
              <a:ext cx="147186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GB" sz="1200" b="1"/>
            </a:p>
          </p:txBody>
        </p:sp>
      </p:grpSp>
      <p:sp>
        <p:nvSpPr>
          <p:cNvPr id="26" name="Rectangle 3">
            <a:extLst>
              <a:ext uri="{FF2B5EF4-FFF2-40B4-BE49-F238E27FC236}">
                <a16:creationId xmlns:a16="http://schemas.microsoft.com/office/drawing/2014/main" id="{008BBB24-9B25-4526-AD9C-21AEB96E1AF1}"/>
              </a:ext>
            </a:extLst>
          </p:cNvPr>
          <p:cNvSpPr txBox="1">
            <a:spLocks noChangeAspect="1" noChangeArrowheads="1"/>
          </p:cNvSpPr>
          <p:nvPr/>
        </p:nvSpPr>
        <p:spPr>
          <a:xfrm>
            <a:off x="491629" y="4506910"/>
            <a:ext cx="2895598" cy="641070"/>
          </a:xfrm>
          <a:prstGeom prst="rect">
            <a:avLst/>
          </a:prstGeom>
        </p:spPr>
        <p:txBody>
          <a:bodyPr lIns="74441" tIns="37221" rIns="74441" bIns="37221"/>
          <a:lstStyle>
            <a:lvl1pPr marL="180000" indent="-1800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2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8163" indent="-179388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7913" indent="-179388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6075" indent="-179388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76438" indent="-179388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34461" indent="-234461" algn="ctr">
              <a:buNone/>
            </a:pPr>
            <a:r>
              <a:rPr lang="en-GB" altLang="en-US" sz="1600" b="1">
                <a:latin typeface="Arial"/>
                <a:cs typeface="Arial"/>
              </a:rPr>
              <a:t>Discuss: </a:t>
            </a:r>
            <a:r>
              <a:rPr lang="en-GB" altLang="en-US" sz="1600">
                <a:latin typeface="Arial"/>
                <a:cs typeface="Arial"/>
              </a:rPr>
              <a:t>Describe each link of the chain of survival</a:t>
            </a:r>
          </a:p>
        </p:txBody>
      </p:sp>
      <p:sp>
        <p:nvSpPr>
          <p:cNvPr id="28" name="Rectangle 3">
            <a:extLst>
              <a:ext uri="{FF2B5EF4-FFF2-40B4-BE49-F238E27FC236}">
                <a16:creationId xmlns:a16="http://schemas.microsoft.com/office/drawing/2014/main" id="{CFFB519F-FB9D-4D92-95AE-83DF532E92E4}"/>
              </a:ext>
            </a:extLst>
          </p:cNvPr>
          <p:cNvSpPr txBox="1">
            <a:spLocks noChangeAspect="1" noChangeArrowheads="1"/>
          </p:cNvSpPr>
          <p:nvPr/>
        </p:nvSpPr>
        <p:spPr>
          <a:xfrm>
            <a:off x="3799739" y="4427731"/>
            <a:ext cx="2895598" cy="515757"/>
          </a:xfrm>
          <a:prstGeom prst="rect">
            <a:avLst/>
          </a:prstGeom>
        </p:spPr>
        <p:txBody>
          <a:bodyPr lIns="74441" tIns="37221" rIns="74441" bIns="37221"/>
          <a:lstStyle>
            <a:lvl1pPr marL="180000" indent="-1800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2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8163" indent="-179388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7913" indent="-179388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6075" indent="-179388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76438" indent="-179388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34461" indent="-234461" algn="ctr">
              <a:buNone/>
            </a:pPr>
            <a:r>
              <a:rPr lang="en-GB" altLang="en-US" sz="1600" b="1">
                <a:latin typeface="Arial"/>
                <a:cs typeface="Arial"/>
              </a:rPr>
              <a:t>Challenge: </a:t>
            </a:r>
            <a:r>
              <a:rPr lang="en-GB" altLang="en-US" sz="1600">
                <a:latin typeface="Arial"/>
                <a:cs typeface="Arial"/>
              </a:rPr>
              <a:t>Explain why it is important to follow these links?</a:t>
            </a:r>
          </a:p>
        </p:txBody>
      </p:sp>
    </p:spTree>
    <p:extLst>
      <p:ext uri="{BB962C8B-B14F-4D97-AF65-F5344CB8AC3E}">
        <p14:creationId xmlns:p14="http://schemas.microsoft.com/office/powerpoint/2010/main" val="742217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8DF02D8-21E4-4236-B5AB-5F279D2CD817}"/>
              </a:ext>
            </a:extLst>
          </p:cNvPr>
          <p:cNvSpPr>
            <a:spLocks noGrp="1"/>
          </p:cNvSpPr>
          <p:nvPr>
            <p:ph idx="16"/>
          </p:nvPr>
        </p:nvSpPr>
        <p:spPr>
          <a:xfrm>
            <a:off x="493200" y="478795"/>
            <a:ext cx="3118296" cy="551146"/>
          </a:xfrm>
        </p:spPr>
        <p:txBody>
          <a:bodyPr/>
          <a:lstStyle/>
          <a:p>
            <a:r>
              <a:rPr lang="en-GB"/>
              <a:t>Activity   A16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89155B0-F368-41B6-8DCD-4BED726D9275}"/>
              </a:ext>
            </a:extLst>
          </p:cNvPr>
          <p:cNvSpPr>
            <a:spLocks noGrp="1"/>
          </p:cNvSpPr>
          <p:nvPr>
            <p:ph idx="17"/>
          </p:nvPr>
        </p:nvSpPr>
        <p:spPr>
          <a:xfrm>
            <a:off x="493200" y="1020855"/>
            <a:ext cx="3984118" cy="551146"/>
          </a:xfrm>
        </p:spPr>
        <p:txBody>
          <a:bodyPr/>
          <a:lstStyle/>
          <a:p>
            <a:r>
              <a:rPr lang="en-GB"/>
              <a:t>The human body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98EF78-C5F0-4E8A-A4E7-2FEA1D346C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/>
              <a:t>KS4- Basic life support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5446EDF-D44B-4E20-90D9-45473D1E904E}"/>
              </a:ext>
            </a:extLst>
          </p:cNvPr>
          <p:cNvSpPr/>
          <p:nvPr/>
        </p:nvSpPr>
        <p:spPr>
          <a:xfrm>
            <a:off x="1291389" y="1815996"/>
            <a:ext cx="7058526" cy="2677656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ctr"/>
            <a:r>
              <a:rPr lang="en-GB" sz="2400" b="1"/>
              <a:t>Now you have the opportunity to learn some </a:t>
            </a:r>
            <a:r>
              <a:rPr lang="en-GB" sz="2400" b="1">
                <a:solidFill>
                  <a:srgbClr val="007A53"/>
                </a:solidFill>
              </a:rPr>
              <a:t>human anatomy. </a:t>
            </a:r>
            <a:r>
              <a:rPr lang="en-US" sz="2400" b="1"/>
              <a:t>You could </a:t>
            </a:r>
            <a:r>
              <a:rPr lang="en-US" sz="2400" b="1" err="1"/>
              <a:t>organise</a:t>
            </a:r>
            <a:r>
              <a:rPr lang="en-US" sz="2400" b="1"/>
              <a:t> human structures and organs onto an outline of a human body. See if you can identify their positions and function. U</a:t>
            </a:r>
            <a:r>
              <a:rPr lang="en-GB" sz="2400" b="1"/>
              <a:t>se our </a:t>
            </a:r>
            <a:r>
              <a:rPr lang="en-GB" sz="2400" b="1">
                <a:solidFill>
                  <a:srgbClr val="008453"/>
                </a:solidFill>
              </a:rPr>
              <a:t>downloadable worksheet</a:t>
            </a:r>
            <a:r>
              <a:rPr lang="en-GB" sz="2400" b="1"/>
              <a:t> which can be found on the St John Ambulance website. </a:t>
            </a:r>
            <a:endParaRPr lang="en-GB"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41332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8DF02D8-21E4-4236-B5AB-5F279D2CD817}"/>
              </a:ext>
            </a:extLst>
          </p:cNvPr>
          <p:cNvSpPr>
            <a:spLocks noGrp="1"/>
          </p:cNvSpPr>
          <p:nvPr>
            <p:ph idx="16"/>
          </p:nvPr>
        </p:nvSpPr>
        <p:spPr>
          <a:xfrm>
            <a:off x="493200" y="478799"/>
            <a:ext cx="3101803" cy="620017"/>
          </a:xfrm>
        </p:spPr>
        <p:txBody>
          <a:bodyPr/>
          <a:lstStyle/>
          <a:p>
            <a:r>
              <a:rPr lang="en-GB" dirty="0"/>
              <a:t>Activity   A40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89155B0-F368-41B6-8DCD-4BED726D9275}"/>
              </a:ext>
            </a:extLst>
          </p:cNvPr>
          <p:cNvSpPr>
            <a:spLocks noGrp="1"/>
          </p:cNvSpPr>
          <p:nvPr>
            <p:ph idx="17"/>
          </p:nvPr>
        </p:nvSpPr>
        <p:spPr>
          <a:xfrm>
            <a:off x="493201" y="1037463"/>
            <a:ext cx="2810934" cy="551146"/>
          </a:xfrm>
        </p:spPr>
        <p:txBody>
          <a:bodyPr/>
          <a:lstStyle/>
          <a:p>
            <a:r>
              <a:rPr lang="en-GB"/>
              <a:t>Task choice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98EF78-C5F0-4E8A-A4E7-2FEA1D346C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/>
              <a:t>KS4- Basic life support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FE6602E-E0D2-405A-8870-4F7D7A91C8DB}"/>
              </a:ext>
            </a:extLst>
          </p:cNvPr>
          <p:cNvSpPr/>
          <p:nvPr/>
        </p:nvSpPr>
        <p:spPr>
          <a:xfrm>
            <a:off x="1291389" y="1815996"/>
            <a:ext cx="705852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/>
              <a:t>Can you achieve 50 points by completing a variety of set tasks? </a:t>
            </a:r>
            <a:r>
              <a:rPr lang="en-US" sz="2400" b="1"/>
              <a:t>Each task is worth a different number of points. U</a:t>
            </a:r>
            <a:r>
              <a:rPr lang="en-GB" sz="2400" b="1"/>
              <a:t>se our </a:t>
            </a:r>
            <a:r>
              <a:rPr lang="en-GB" sz="2400" b="1">
                <a:solidFill>
                  <a:srgbClr val="008453"/>
                </a:solidFill>
              </a:rPr>
              <a:t>downloadable worksheet</a:t>
            </a:r>
            <a:r>
              <a:rPr lang="en-GB" sz="2400" b="1"/>
              <a:t> which can be found on the St John Ambulance website. </a:t>
            </a:r>
          </a:p>
        </p:txBody>
      </p:sp>
    </p:spTree>
    <p:extLst>
      <p:ext uri="{BB962C8B-B14F-4D97-AF65-F5344CB8AC3E}">
        <p14:creationId xmlns:p14="http://schemas.microsoft.com/office/powerpoint/2010/main" val="2456197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WPT Powerpoint template 2nd proof">
  <a:themeElements>
    <a:clrScheme name="SJA 2016">
      <a:dk1>
        <a:sysClr val="windowText" lastClr="000000"/>
      </a:dk1>
      <a:lt1>
        <a:srgbClr val="FFFFFF"/>
      </a:lt1>
      <a:dk2>
        <a:srgbClr val="007A53"/>
      </a:dk2>
      <a:lt2>
        <a:srgbClr val="97999B"/>
      </a:lt2>
      <a:accent1>
        <a:srgbClr val="000000"/>
      </a:accent1>
      <a:accent2>
        <a:srgbClr val="007A53"/>
      </a:accent2>
      <a:accent3>
        <a:srgbClr val="009F4D"/>
      </a:accent3>
      <a:accent4>
        <a:srgbClr val="E1E000"/>
      </a:accent4>
      <a:accent5>
        <a:srgbClr val="97999B"/>
      </a:accent5>
      <a:accent6>
        <a:srgbClr val="FFFFFF"/>
      </a:accent6>
      <a:hlink>
        <a:srgbClr val="007A53"/>
      </a:hlink>
      <a:folHlink>
        <a:srgbClr val="E1E000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6" id="{E7744060-883E-40EB-8CD4-2F0D750F790C}" vid="{C083200A-9F88-419F-88A7-B799583B6A13}"/>
    </a:ext>
  </a:extLst>
</a:theme>
</file>

<file path=ppt/theme/theme2.xml><?xml version="1.0" encoding="utf-8"?>
<a:theme xmlns:a="http://schemas.openxmlformats.org/drawingml/2006/main" name="Office Theme">
  <a:themeElements>
    <a:clrScheme name="SJA 2016">
      <a:dk1>
        <a:sysClr val="windowText" lastClr="000000"/>
      </a:dk1>
      <a:lt1>
        <a:srgbClr val="FFFFFF"/>
      </a:lt1>
      <a:dk2>
        <a:srgbClr val="007A53"/>
      </a:dk2>
      <a:lt2>
        <a:srgbClr val="97999B"/>
      </a:lt2>
      <a:accent1>
        <a:srgbClr val="000000"/>
      </a:accent1>
      <a:accent2>
        <a:srgbClr val="007A53"/>
      </a:accent2>
      <a:accent3>
        <a:srgbClr val="009F4D"/>
      </a:accent3>
      <a:accent4>
        <a:srgbClr val="E1E000"/>
      </a:accent4>
      <a:accent5>
        <a:srgbClr val="97999B"/>
      </a:accent5>
      <a:accent6>
        <a:srgbClr val="FFFFFF"/>
      </a:accent6>
      <a:hlink>
        <a:srgbClr val="007A53"/>
      </a:hlink>
      <a:folHlink>
        <a:srgbClr val="E1E000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SJA 2016">
      <a:dk1>
        <a:sysClr val="windowText" lastClr="000000"/>
      </a:dk1>
      <a:lt1>
        <a:srgbClr val="FFFFFF"/>
      </a:lt1>
      <a:dk2>
        <a:srgbClr val="007A53"/>
      </a:dk2>
      <a:lt2>
        <a:srgbClr val="97999B"/>
      </a:lt2>
      <a:accent1>
        <a:srgbClr val="000000"/>
      </a:accent1>
      <a:accent2>
        <a:srgbClr val="007A53"/>
      </a:accent2>
      <a:accent3>
        <a:srgbClr val="009F4D"/>
      </a:accent3>
      <a:accent4>
        <a:srgbClr val="E1E000"/>
      </a:accent4>
      <a:accent5>
        <a:srgbClr val="97999B"/>
      </a:accent5>
      <a:accent6>
        <a:srgbClr val="FFFFFF"/>
      </a:accent6>
      <a:hlink>
        <a:srgbClr val="007A53"/>
      </a:hlink>
      <a:folHlink>
        <a:srgbClr val="E1E000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73b22f68-4a70-4eb7-bf89-938dce806f38">
      <UserInfo>
        <DisplayName>Jodie Walsh2</DisplayName>
        <AccountId>193</AccountId>
        <AccountType/>
      </UserInfo>
    </SharedWithUsers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3B8B06A127E8488F7413CC292EB859" ma:contentTypeVersion="10" ma:contentTypeDescription="Create a new document." ma:contentTypeScope="" ma:versionID="17678fa05086c2f86340eabdba665dbe">
  <xsd:schema xmlns:xsd="http://www.w3.org/2001/XMLSchema" xmlns:xs="http://www.w3.org/2001/XMLSchema" xmlns:p="http://schemas.microsoft.com/office/2006/metadata/properties" xmlns:ns2="315f969d-7967-4bff-902a-d46647ceb5a4" xmlns:ns3="73b22f68-4a70-4eb7-bf89-938dce806f38" targetNamespace="http://schemas.microsoft.com/office/2006/metadata/properties" ma:root="true" ma:fieldsID="3505c4554952c4f69351aaa49d733423" ns2:_="" ns3:_="">
    <xsd:import namespace="315f969d-7967-4bff-902a-d46647ceb5a4"/>
    <xsd:import namespace="73b22f68-4a70-4eb7-bf89-938dce806f3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EventHashCode" minOccurs="0"/>
                <xsd:element ref="ns2:MediaServiceGenerationTime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15f969d-7967-4bff-902a-d46647ceb5a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description="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OCR" ma:index="14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3b22f68-4a70-4eb7-bf89-938dce806f38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FC7CDF4-C59E-48F1-B094-FA169A49F4E4}">
  <ds:schemaRefs>
    <ds:schemaRef ds:uri="http://schemas.openxmlformats.org/package/2006/metadata/core-properties"/>
    <ds:schemaRef ds:uri="http://purl.org/dc/dcmitype/"/>
    <ds:schemaRef ds:uri="http://purl.org/dc/elements/1.1/"/>
    <ds:schemaRef ds:uri="73b22f68-4a70-4eb7-bf89-938dce806f38"/>
    <ds:schemaRef ds:uri="http://purl.org/dc/terms/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315f969d-7967-4bff-902a-d46647ceb5a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4A22A835-CC32-470B-9D7E-F993BDD39D5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15f969d-7967-4bff-902a-d46647ceb5a4"/>
    <ds:schemaRef ds:uri="73b22f68-4a70-4eb7-bf89-938dce806f3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2CB704F-DC21-43E9-AB3B-CE8EB41D85E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WPT Powerpoint template 2nd proof</Template>
  <TotalTime>29</TotalTime>
  <Words>1093</Words>
  <Application>Microsoft Office PowerPoint</Application>
  <PresentationFormat>On-screen Show (16:10)</PresentationFormat>
  <Paragraphs>223</Paragraphs>
  <Slides>29</Slides>
  <Notes>12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  <vt:variant>
        <vt:lpstr>Custom Shows</vt:lpstr>
      </vt:variant>
      <vt:variant>
        <vt:i4>23</vt:i4>
      </vt:variant>
    </vt:vector>
  </HeadingPairs>
  <TitlesOfParts>
    <vt:vector size="60" baseType="lpstr">
      <vt:lpstr>Times</vt:lpstr>
      <vt:lpstr>Arial (heading)</vt:lpstr>
      <vt:lpstr>Lucida Grande</vt:lpstr>
      <vt:lpstr>Wingdings 3</vt:lpstr>
      <vt:lpstr>Calibri</vt:lpstr>
      <vt:lpstr>Arial</vt:lpstr>
      <vt:lpstr>Arial</vt:lpstr>
      <vt:lpstr>WPT Powerpoint template 2nd proof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Your turn: Primary survey</vt:lpstr>
      <vt:lpstr>PowerPoint Presentation</vt:lpstr>
      <vt:lpstr>PowerPoint Presentation</vt:lpstr>
      <vt:lpstr>Your turn: Recovery position </vt:lpstr>
      <vt:lpstr>PowerPoint Presentation</vt:lpstr>
      <vt:lpstr>PowerPoint Presentation</vt:lpstr>
      <vt:lpstr>PowerPoint Presentation</vt:lpstr>
      <vt:lpstr>Your turn: CPR</vt:lpstr>
      <vt:lpstr>Using the AED</vt:lpstr>
      <vt:lpstr>Connecting the AED pads</vt:lpstr>
      <vt:lpstr>Public Access Defibrillators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Recognition assessment</vt:lpstr>
      <vt:lpstr>Course admin</vt:lpstr>
      <vt:lpstr>Role of the first aider</vt:lpstr>
      <vt:lpstr>Primary survey</vt:lpstr>
      <vt:lpstr>Unresponsive breathing</vt:lpstr>
      <vt:lpstr>Shock</vt:lpstr>
      <vt:lpstr>Fainting</vt:lpstr>
      <vt:lpstr>Burns</vt:lpstr>
      <vt:lpstr>Poisoning</vt:lpstr>
      <vt:lpstr>Eye Injury</vt:lpstr>
      <vt:lpstr>Bleeding</vt:lpstr>
      <vt:lpstr>Choking</vt:lpstr>
      <vt:lpstr>Asthma</vt:lpstr>
      <vt:lpstr>Low blood sugar</vt:lpstr>
      <vt:lpstr>Allergic reaction</vt:lpstr>
      <vt:lpstr>Hyperventilation</vt:lpstr>
      <vt:lpstr>Stroke</vt:lpstr>
      <vt:lpstr>Head injury</vt:lpstr>
      <vt:lpstr>Seizure</vt:lpstr>
      <vt:lpstr>Bone, muscle, joint and Spine</vt:lpstr>
      <vt:lpstr>Chest pian</vt:lpstr>
      <vt:lpstr>Unresponsive not breathing</vt:lpstr>
      <vt:lpstr>Heat and cold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Bliss Dutton</dc:creator>
  <cp:lastModifiedBy>Isabelle Darque</cp:lastModifiedBy>
  <cp:revision>13</cp:revision>
  <dcterms:created xsi:type="dcterms:W3CDTF">2018-11-28T11:53:47Z</dcterms:created>
  <dcterms:modified xsi:type="dcterms:W3CDTF">2019-10-22T10:47:55Z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0x010100413B8B06A127E8488F7413CC292EB859</vt:lpwstr>
  </property>
  <property fmtid="{D5CDD505-2E9C-101B-9397-08002B2CF9AE}" pid="3" name="Order">
    <vt:r8>40264300</vt:r8>
  </property>
  <property fmtid="{D5CDD505-2E9C-101B-9397-08002B2CF9AE}" pid="4" name="ComplianceAssetId">
    <vt:lpwstr/>
  </property>
  <property fmtid="{D5CDD505-2E9C-101B-9397-08002B2CF9AE}" pid="5" name="AuthorIds_UIVersion_2048">
    <vt:lpwstr>124</vt:lpwstr>
  </property>
</Properties>
</file>