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tiff" ContentType="image/tiff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sldIdLst>
    <p:sldId id="256" r:id="rId2"/>
    <p:sldId id="257" r:id="rId3"/>
    <p:sldId id="258" r:id="rId4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85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1728"/>
    <p:restoredTop sz="94648"/>
  </p:normalViewPr>
  <p:slideViewPr>
    <p:cSldViewPr snapToGrid="0" snapToObjects="1">
      <p:cViewPr varScale="1">
        <p:scale>
          <a:sx n="100" d="100"/>
          <a:sy n="100" d="100"/>
        </p:scale>
        <p:origin x="160" y="79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viewProps" Target="viewProps.xml"/><Relationship Id="rId5" Type="http://schemas.openxmlformats.org/officeDocument/2006/relationships/presProps" Target="presProps.xml"/><Relationship Id="rId4" Type="http://schemas.openxmlformats.org/officeDocument/2006/relationships/slide" Target="slides/slide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BCAE8C7-4919-3C42-9FC5-551E2A30B605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FFC1ACC3-D703-104C-8C46-3DA666E5B1F9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1041D8A-D95D-5A44-A0B7-26898198F69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7870E20-A4A7-194E-98F0-12A6ABEE3966}" type="datetimeFigureOut">
              <a:rPr lang="en-GB" smtClean="0"/>
              <a:t>01/05/2020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BC6A1DB-EA0A-5640-9ECF-9B528DE0D09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01BFCD5F-858F-C84B-B68C-B3538E9BB26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0700F7-6645-9D4A-BE2F-41D534957B5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1023070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5AFDA28-483F-ED41-9E50-779AAA70A09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27BDBBD-84B6-BC4A-924F-FB360990BCC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720C76B-07D3-4544-ADEB-CC2EE423FA8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7870E20-A4A7-194E-98F0-12A6ABEE3966}" type="datetimeFigureOut">
              <a:rPr lang="en-GB" smtClean="0"/>
              <a:t>01/05/2020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8332CA0-D26F-6743-BDF8-0127644D034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397B1BF-4E1E-C443-9988-0995F9D8065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0700F7-6645-9D4A-BE2F-41D534957B5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9911046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915AFDB-72F0-8D43-B869-541997EDE0B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8DEA55A1-53C4-E347-A8BF-A025ED65EA36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96313FB-950B-EE4B-BC44-3E933C87FC2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7870E20-A4A7-194E-98F0-12A6ABEE3966}" type="datetimeFigureOut">
              <a:rPr lang="en-GB" smtClean="0"/>
              <a:t>01/05/2020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7E92306-3D56-8A4C-AD84-7B746E3FF1A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E1BF8975-CE6D-0E45-AADA-1C7C28167A9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0700F7-6645-9D4A-BE2F-41D534957B5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6994124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7A47FAA-84F6-6B4B-AD8D-01AA9096B88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259EA19-10C2-314E-81B7-5CF5B530D34B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43852A5C-E708-D64C-B05E-9736371E9228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8542F0CA-37BE-8C4F-A67C-87B56C1F0F9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7870E20-A4A7-194E-98F0-12A6ABEE3966}" type="datetimeFigureOut">
              <a:rPr lang="en-GB" smtClean="0"/>
              <a:t>01/05/2020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6582B9C1-E8F8-364D-8D6A-A4BC05E23F9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66EAF1C6-A05D-9548-A036-752324709CD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0700F7-6645-9D4A-BE2F-41D534957B5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147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DB8BAFB-9014-9347-910E-BDE79772C7E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783BC4EF-25BB-8743-A424-CF51C5A96629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71966521-5D3B-9549-AB39-73CDE0D87E5C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8F3C1CAC-B39D-8744-84F6-3EAC9341D095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27341C0E-E189-EE4F-B51B-A1A0945E523D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F8DE9195-2BC1-FC45-A1DA-E90022FC8F7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7870E20-A4A7-194E-98F0-12A6ABEE3966}" type="datetimeFigureOut">
              <a:rPr lang="en-GB" smtClean="0"/>
              <a:t>01/05/2020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0730C5F4-4C1A-D344-9225-2E882330891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D5A6C64C-14D3-7A42-83D9-896197E290C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0700F7-6645-9D4A-BE2F-41D534957B5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6393259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B011116-A482-A646-8ECB-7CC688633DD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ABD177D9-C2FC-5F48-81B9-CBF4387EBBB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7870E20-A4A7-194E-98F0-12A6ABEE3966}" type="datetimeFigureOut">
              <a:rPr lang="en-GB" smtClean="0"/>
              <a:t>01/05/2020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77ABC2CC-04E5-C541-AE34-E700BA69784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65B709A7-BD6E-6046-AECB-6FB18EED7A9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0700F7-6645-9D4A-BE2F-41D534957B5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0959654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ADB6420D-46B3-404C-983A-B998D034580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7870E20-A4A7-194E-98F0-12A6ABEE3966}" type="datetimeFigureOut">
              <a:rPr lang="en-GB" smtClean="0"/>
              <a:t>01/05/2020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DE0A93FD-857E-4141-9E9D-CC7D48623C6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8344E06A-BA80-4B47-AD47-E48391E5282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0700F7-6645-9D4A-BE2F-41D534957B5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6404738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E6AEB07-BDF6-B84B-B9AD-A01D5F5726F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952A48A-D466-CE49-9FE9-C7E23B95DE4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E172552D-E26F-1D41-B5D2-C2DC12D388D7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9D22338F-1E38-204B-A9E1-0AC0D6B32B2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7870E20-A4A7-194E-98F0-12A6ABEE3966}" type="datetimeFigureOut">
              <a:rPr lang="en-GB" smtClean="0"/>
              <a:t>01/05/2020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50F8B265-F996-FD44-93CC-B876AF7D3DE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F3E307B7-D3F1-844F-BAC1-C5B7E3C8012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0700F7-6645-9D4A-BE2F-41D534957B5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4531267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3D412FD-10E1-3C42-9E7D-F6037DE2B42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A3F09EC7-3BC7-484B-899C-D10F507DD2AE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702C914B-45F0-7F48-9139-B139520C9321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95758ED4-6F16-3243-AFD5-163CB44EF27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7870E20-A4A7-194E-98F0-12A6ABEE3966}" type="datetimeFigureOut">
              <a:rPr lang="en-GB" smtClean="0"/>
              <a:t>01/05/2020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AD1CD6F7-AC3A-A34F-BDE6-FA50528D375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4A483AAB-DBE6-EC43-A681-65C26B01299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0700F7-6645-9D4A-BE2F-41D534957B5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4329245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7192184-0168-7D4C-8A69-E5047B583B7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CC11E781-7799-2141-B5A6-03DFEE1791D5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0DA67B9-7DD2-F044-8A08-A70BCDEA642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7870E20-A4A7-194E-98F0-12A6ABEE3966}" type="datetimeFigureOut">
              <a:rPr lang="en-GB" smtClean="0"/>
              <a:t>01/05/2020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DEE3974-2852-9F40-95B0-25D40446CFA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DD8681A-D8B0-C64F-AC52-D45157B6488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0700F7-6645-9D4A-BE2F-41D534957B5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683111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F43C1AD6-914F-4443-94BB-E5365D0A22A5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3CF42E9C-A52F-D242-BAC8-52B3BDE3BD3C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B20C40A1-8507-664D-B57A-D23C0A15AEB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7870E20-A4A7-194E-98F0-12A6ABEE3966}" type="datetimeFigureOut">
              <a:rPr lang="en-GB" smtClean="0"/>
              <a:t>01/05/2020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818A2D5-51ED-0547-B160-1D00931312B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18F6164-87E4-8441-90AD-70D6BD9EBE4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0700F7-6645-9D4A-BE2F-41D534957B5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4728281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35A0A3B4-5E3F-EF46-B849-58025573544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28F1EA2E-EA74-884E-B964-5D581B026236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7873FACC-2022-F448-AF75-072147E992D4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7870E20-A4A7-194E-98F0-12A6ABEE3966}" type="datetimeFigureOut">
              <a:rPr lang="en-GB" smtClean="0"/>
              <a:t>01/05/2020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A02EDD7-CCC8-0B43-9CF6-8FE33A084804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C0200C9F-4D2F-F94C-872B-5681EA26B2E2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10700F7-6645-9D4A-BE2F-41D534957B5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6195689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youtube.com/watch?v=nnjke7WERu0" TargetMode="External"/><Relationship Id="rId2" Type="http://schemas.openxmlformats.org/officeDocument/2006/relationships/image" Target="../media/image1.tiff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3.png"/><Relationship Id="rId5" Type="http://schemas.openxmlformats.org/officeDocument/2006/relationships/image" Target="../media/image2.png"/><Relationship Id="rId4" Type="http://schemas.openxmlformats.org/officeDocument/2006/relationships/hyperlink" Target="https://www.youtube.com/watch?v=Jw4IjeGPaz0" TargetMode="Externa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>
            <a:extLst>
              <a:ext uri="{FF2B5EF4-FFF2-40B4-BE49-F238E27FC236}">
                <a16:creationId xmlns:a16="http://schemas.microsoft.com/office/drawing/2014/main" id="{695F9687-9F5F-F84C-A9C0-8E16DA128F0D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6529" t="3913" r="6663" b="3667"/>
          <a:stretch/>
        </p:blipFill>
        <p:spPr>
          <a:xfrm>
            <a:off x="406400" y="204301"/>
            <a:ext cx="6189872" cy="4660900"/>
          </a:xfrm>
          <a:prstGeom prst="rect">
            <a:avLst/>
          </a:prstGeom>
        </p:spPr>
      </p:pic>
      <p:sp>
        <p:nvSpPr>
          <p:cNvPr id="6" name="Rectangle 5">
            <a:extLst>
              <a:ext uri="{FF2B5EF4-FFF2-40B4-BE49-F238E27FC236}">
                <a16:creationId xmlns:a16="http://schemas.microsoft.com/office/drawing/2014/main" id="{5D7C7B8B-A918-0B4D-B0E7-28712C2F0629}"/>
              </a:ext>
            </a:extLst>
          </p:cNvPr>
          <p:cNvSpPr/>
          <p:nvPr/>
        </p:nvSpPr>
        <p:spPr>
          <a:xfrm>
            <a:off x="7116192" y="3537535"/>
            <a:ext cx="4970015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dirty="0">
                <a:hlinkClick r:id="rId3"/>
              </a:rPr>
              <a:t>https://www.youtube.com/watch?v=nnjke7WERu0</a:t>
            </a:r>
            <a:endParaRPr lang="en-GB" dirty="0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1B16F6A5-9D81-024E-872F-2BEFC49DA080}"/>
              </a:ext>
            </a:extLst>
          </p:cNvPr>
          <p:cNvSpPr/>
          <p:nvPr/>
        </p:nvSpPr>
        <p:spPr>
          <a:xfrm>
            <a:off x="7255892" y="204301"/>
            <a:ext cx="4823436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dirty="0">
                <a:hlinkClick r:id="rId4"/>
              </a:rPr>
              <a:t>https://www.youtube.com/watch?v=Jw4IjeGPaz0</a:t>
            </a:r>
            <a:endParaRPr lang="en-GB" dirty="0"/>
          </a:p>
        </p:txBody>
      </p:sp>
      <p:pic>
        <p:nvPicPr>
          <p:cNvPr id="9" name="Picture 8">
            <a:extLst>
              <a:ext uri="{FF2B5EF4-FFF2-40B4-BE49-F238E27FC236}">
                <a16:creationId xmlns:a16="http://schemas.microsoft.com/office/drawing/2014/main" id="{97283378-53B5-A946-BB7A-7218B904A96B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7976157" y="4061443"/>
            <a:ext cx="3796743" cy="2694958"/>
          </a:xfrm>
          <a:prstGeom prst="rect">
            <a:avLst/>
          </a:prstGeom>
        </p:spPr>
      </p:pic>
      <p:pic>
        <p:nvPicPr>
          <p:cNvPr id="11" name="Picture 10">
            <a:extLst>
              <a:ext uri="{FF2B5EF4-FFF2-40B4-BE49-F238E27FC236}">
                <a16:creationId xmlns:a16="http://schemas.microsoft.com/office/drawing/2014/main" id="{340399E7-DD84-A84D-B008-A5B79C09B6DD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8174433" y="728209"/>
            <a:ext cx="3222389" cy="2654750"/>
          </a:xfrm>
          <a:prstGeom prst="rect">
            <a:avLst/>
          </a:prstGeom>
        </p:spPr>
      </p:pic>
      <p:sp>
        <p:nvSpPr>
          <p:cNvPr id="12" name="TextBox 11">
            <a:extLst>
              <a:ext uri="{FF2B5EF4-FFF2-40B4-BE49-F238E27FC236}">
                <a16:creationId xmlns:a16="http://schemas.microsoft.com/office/drawing/2014/main" id="{8A63575D-84D3-6E49-97A3-BC87C5687084}"/>
              </a:ext>
            </a:extLst>
          </p:cNvPr>
          <p:cNvSpPr txBox="1"/>
          <p:nvPr/>
        </p:nvSpPr>
        <p:spPr>
          <a:xfrm>
            <a:off x="863600" y="5104122"/>
            <a:ext cx="5549900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dirty="0">
                <a:latin typeface="Century Gothic" panose="020B0502020202020204" pitchFamily="34" charset="0"/>
              </a:rPr>
              <a:t>Click on the links to learn about homophones! If you’re reading this from a paper copy, then simple go to </a:t>
            </a:r>
            <a:r>
              <a:rPr lang="en-GB" b="1" dirty="0">
                <a:latin typeface="Century Gothic" panose="020B0502020202020204" pitchFamily="34" charset="0"/>
              </a:rPr>
              <a:t>YouTube</a:t>
            </a:r>
            <a:r>
              <a:rPr lang="en-GB" dirty="0">
                <a:latin typeface="Century Gothic" panose="020B0502020202020204" pitchFamily="34" charset="0"/>
              </a:rPr>
              <a:t> and type in </a:t>
            </a:r>
            <a:r>
              <a:rPr lang="en-GB" dirty="0">
                <a:solidFill>
                  <a:srgbClr val="00B0F0"/>
                </a:solidFill>
                <a:latin typeface="Century Gothic" panose="020B0502020202020204" pitchFamily="34" charset="0"/>
              </a:rPr>
              <a:t>“</a:t>
            </a:r>
            <a:r>
              <a:rPr lang="en-GB" dirty="0" err="1">
                <a:solidFill>
                  <a:srgbClr val="00B0F0"/>
                </a:solidFill>
                <a:latin typeface="Century Gothic" panose="020B0502020202020204" pitchFamily="34" charset="0"/>
              </a:rPr>
              <a:t>Nessy</a:t>
            </a:r>
            <a:r>
              <a:rPr lang="en-GB" dirty="0">
                <a:solidFill>
                  <a:srgbClr val="00B0F0"/>
                </a:solidFill>
                <a:latin typeface="Century Gothic" panose="020B0502020202020204" pitchFamily="34" charset="0"/>
              </a:rPr>
              <a:t> Spelling Strategy – Homophones”</a:t>
            </a:r>
            <a:r>
              <a:rPr lang="en-GB" dirty="0">
                <a:latin typeface="Century Gothic" panose="020B0502020202020204" pitchFamily="34" charset="0"/>
              </a:rPr>
              <a:t> or </a:t>
            </a:r>
            <a:r>
              <a:rPr lang="en-GB" dirty="0">
                <a:solidFill>
                  <a:srgbClr val="00B050"/>
                </a:solidFill>
                <a:latin typeface="Century Gothic" panose="020B0502020202020204" pitchFamily="34" charset="0"/>
              </a:rPr>
              <a:t>“By Bye Buy </a:t>
            </a:r>
            <a:r>
              <a:rPr lang="en-GB" dirty="0" err="1">
                <a:solidFill>
                  <a:srgbClr val="00B050"/>
                </a:solidFill>
                <a:latin typeface="Century Gothic" panose="020B0502020202020204" pitchFamily="34" charset="0"/>
              </a:rPr>
              <a:t>GoNoodle</a:t>
            </a:r>
            <a:r>
              <a:rPr lang="en-GB" dirty="0">
                <a:solidFill>
                  <a:srgbClr val="00B050"/>
                </a:solidFill>
                <a:latin typeface="Century Gothic" panose="020B0502020202020204" pitchFamily="34" charset="0"/>
              </a:rPr>
              <a:t>”.</a:t>
            </a:r>
          </a:p>
        </p:txBody>
      </p:sp>
    </p:spTree>
    <p:extLst>
      <p:ext uri="{BB962C8B-B14F-4D97-AF65-F5344CB8AC3E}">
        <p14:creationId xmlns:p14="http://schemas.microsoft.com/office/powerpoint/2010/main" val="801200628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>
            <a:extLst>
              <a:ext uri="{FF2B5EF4-FFF2-40B4-BE49-F238E27FC236}">
                <a16:creationId xmlns:a16="http://schemas.microsoft.com/office/drawing/2014/main" id="{333A5555-163E-A44F-BF4C-8FBD4512AB12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77800" y="63500"/>
            <a:ext cx="11836400" cy="6731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0929922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40082B46-C9B9-214E-A95E-03362E01EB3C}"/>
              </a:ext>
            </a:extLst>
          </p:cNvPr>
          <p:cNvSpPr txBox="1"/>
          <p:nvPr/>
        </p:nvSpPr>
        <p:spPr>
          <a:xfrm>
            <a:off x="584200" y="208674"/>
            <a:ext cx="11067926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b="1" dirty="0">
                <a:latin typeface="Century Gothic" panose="020B0502020202020204" pitchFamily="34" charset="0"/>
                <a:ea typeface="Batang" panose="02030600000101010101" pitchFamily="18" charset="-127"/>
              </a:rPr>
              <a:t>Homophones are words that sound the same but are spelt differently.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7D73F473-8D05-DF44-9B69-121930C03C5D}"/>
              </a:ext>
            </a:extLst>
          </p:cNvPr>
          <p:cNvSpPr txBox="1"/>
          <p:nvPr/>
        </p:nvSpPr>
        <p:spPr>
          <a:xfrm>
            <a:off x="562037" y="4227111"/>
            <a:ext cx="1106792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i="1" dirty="0">
                <a:latin typeface="Century Gothic" panose="020B0502020202020204" pitchFamily="34" charset="0"/>
                <a:ea typeface="Batang" panose="02030600000101010101" pitchFamily="18" charset="-127"/>
              </a:rPr>
              <a:t>I can see/sea the </a:t>
            </a:r>
            <a:r>
              <a:rPr lang="en-GB" sz="3200" b="1" i="1" dirty="0">
                <a:solidFill>
                  <a:srgbClr val="00B050"/>
                </a:solidFill>
                <a:latin typeface="Century Gothic" panose="020B0502020202020204" pitchFamily="34" charset="0"/>
                <a:ea typeface="Batang" panose="02030600000101010101" pitchFamily="18" charset="-127"/>
              </a:rPr>
              <a:t>see/sea</a:t>
            </a:r>
            <a:r>
              <a:rPr lang="en-GB" sz="3200" i="1" dirty="0">
                <a:latin typeface="Century Gothic" panose="020B0502020202020204" pitchFamily="34" charset="0"/>
                <a:ea typeface="Batang" panose="02030600000101010101" pitchFamily="18" charset="-127"/>
              </a:rPr>
              <a:t>. 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4F6580CF-9682-C642-BF18-9FCBF2A74432}"/>
              </a:ext>
            </a:extLst>
          </p:cNvPr>
          <p:cNvSpPr txBox="1"/>
          <p:nvPr/>
        </p:nvSpPr>
        <p:spPr>
          <a:xfrm>
            <a:off x="562037" y="3043379"/>
            <a:ext cx="1106792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i="1" dirty="0">
                <a:latin typeface="Century Gothic" panose="020B0502020202020204" pitchFamily="34" charset="0"/>
                <a:ea typeface="Batang" panose="02030600000101010101" pitchFamily="18" charset="-127"/>
              </a:rPr>
              <a:t>I have lost my </a:t>
            </a:r>
            <a:r>
              <a:rPr lang="en-GB" sz="3200" b="1" i="1" dirty="0">
                <a:solidFill>
                  <a:srgbClr val="FFC000"/>
                </a:solidFill>
                <a:latin typeface="Century Gothic" panose="020B0502020202020204" pitchFamily="34" charset="0"/>
                <a:ea typeface="Batang" panose="02030600000101010101" pitchFamily="18" charset="-127"/>
              </a:rPr>
              <a:t>pear/pair </a:t>
            </a:r>
            <a:r>
              <a:rPr lang="en-GB" sz="3200" i="1" dirty="0">
                <a:latin typeface="Century Gothic" panose="020B0502020202020204" pitchFamily="34" charset="0"/>
                <a:ea typeface="Batang" panose="02030600000101010101" pitchFamily="18" charset="-127"/>
              </a:rPr>
              <a:t>of socks. 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685B6223-14B0-2B47-9572-75A31D1A52B8}"/>
              </a:ext>
            </a:extLst>
          </p:cNvPr>
          <p:cNvSpPr txBox="1"/>
          <p:nvPr/>
        </p:nvSpPr>
        <p:spPr>
          <a:xfrm>
            <a:off x="562037" y="5410843"/>
            <a:ext cx="11067926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i="1" dirty="0">
                <a:latin typeface="Century Gothic" panose="020B0502020202020204" pitchFamily="34" charset="0"/>
                <a:ea typeface="Batang" panose="02030600000101010101" pitchFamily="18" charset="-127"/>
              </a:rPr>
              <a:t>The knight/night goes to battle in the dark of </a:t>
            </a:r>
            <a:r>
              <a:rPr lang="en-GB" sz="3200" b="1" i="1" dirty="0">
                <a:solidFill>
                  <a:srgbClr val="FF85FF"/>
                </a:solidFill>
                <a:latin typeface="Century Gothic" panose="020B0502020202020204" pitchFamily="34" charset="0"/>
                <a:ea typeface="Batang" panose="02030600000101010101" pitchFamily="18" charset="-127"/>
              </a:rPr>
              <a:t>knight/night</a:t>
            </a:r>
            <a:r>
              <a:rPr lang="en-GB" sz="3200" i="1" dirty="0">
                <a:latin typeface="Century Gothic" panose="020B0502020202020204" pitchFamily="34" charset="0"/>
                <a:ea typeface="Batang" panose="02030600000101010101" pitchFamily="18" charset="-127"/>
              </a:rPr>
              <a:t>. 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9919B0A6-EC5A-EA43-AB76-9F65F1CEA1D1}"/>
              </a:ext>
            </a:extLst>
          </p:cNvPr>
          <p:cNvSpPr txBox="1"/>
          <p:nvPr/>
        </p:nvSpPr>
        <p:spPr>
          <a:xfrm>
            <a:off x="562037" y="1684794"/>
            <a:ext cx="11067926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>
                <a:solidFill>
                  <a:srgbClr val="00B0F0"/>
                </a:solidFill>
                <a:latin typeface="Century Gothic" panose="020B0502020202020204" pitchFamily="34" charset="0"/>
                <a:ea typeface="Batang" panose="02030600000101010101" pitchFamily="18" charset="-127"/>
              </a:rPr>
              <a:t>Quick task: Write these sentences out, choosing the correct homophone. </a:t>
            </a:r>
          </a:p>
        </p:txBody>
      </p:sp>
    </p:spTree>
    <p:extLst>
      <p:ext uri="{BB962C8B-B14F-4D97-AF65-F5344CB8AC3E}">
        <p14:creationId xmlns:p14="http://schemas.microsoft.com/office/powerpoint/2010/main" val="941538721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75</TotalTime>
  <Words>126</Words>
  <Application>Microsoft Macintosh PowerPoint</Application>
  <PresentationFormat>Widescreen</PresentationFormat>
  <Paragraphs>8</Paragraphs>
  <Slides>3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3</vt:i4>
      </vt:variant>
    </vt:vector>
  </HeadingPairs>
  <TitlesOfParts>
    <vt:vector size="9" baseType="lpstr">
      <vt:lpstr>Batang</vt:lpstr>
      <vt:lpstr>Arial</vt:lpstr>
      <vt:lpstr>Calibri</vt:lpstr>
      <vt:lpstr>Calibri Light</vt:lpstr>
      <vt:lpstr>Century Gothic</vt:lpstr>
      <vt:lpstr>Office Theme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16.0016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Microsoft Office User</dc:creator>
  <cp:lastModifiedBy>Microsoft Office User</cp:lastModifiedBy>
  <cp:revision>6</cp:revision>
  <dcterms:created xsi:type="dcterms:W3CDTF">2020-05-01T08:30:22Z</dcterms:created>
  <dcterms:modified xsi:type="dcterms:W3CDTF">2020-05-01T09:45:36Z</dcterms:modified>
</cp:coreProperties>
</file>