
<file path=[Content_Types].xml><?xml version="1.0" encoding="utf-8"?>
<Types xmlns="http://schemas.openxmlformats.org/package/2006/content-types">
  <Default Extension="gif" ContentType="image/gif"/>
  <Default Extension="jpeg" ContentType="image/jpeg"/>
  <Default Extension="png" ContentType="image/png"/>
  <Default Extension="rels" ContentType="application/vnd.openxmlformats-package.relationships+xml"/>
  <Default Extension="wav" ContentType="audio/x-wav"/>
  <Default Extension="xml" ContentType="application/xml"/>
  <Override PartName="/ppt/presentation.xml" ContentType="application/vnd.openxmlformats-officedocument.presentationml.presentation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slides/slide10.xml" ContentType="application/vnd.openxmlformats-officedocument.presentationml.slide+xml"/>
  <Override PartName="/ppt/slides/slide11.xml" ContentType="application/vnd.openxmlformats-officedocument.presentationml.slide+xml"/>
  <Override PartName="/ppt/slides/slide12.xml" ContentType="application/vnd.openxmlformats-officedocument.presentationml.slide+xml"/>
  <Override PartName="/ppt/slides/slide13.xml" ContentType="application/vnd.openxmlformats-officedocument.presentationml.slide+xml"/>
  <Override PartName="/ppt/slides/slide14.xml" ContentType="application/vnd.openxmlformats-officedocument.presentationml.slide+xml"/>
  <Override PartName="/ppt/slides/slide15.xml" ContentType="application/vnd.openxmlformats-officedocument.presentationml.slide+xml"/>
  <Override PartName="/ppt/slides/slide16.xml" ContentType="application/vnd.openxmlformats-officedocument.presentationml.slide+xml"/>
  <Override PartName="/ppt/slides/slide17.xml" ContentType="application/vnd.openxmlformats-officedocument.presentationml.slide+xml"/>
  <Override PartName="/ppt/slides/slide18.xml" ContentType="application/vnd.openxmlformats-officedocument.presentationml.slide+xml"/>
  <Override PartName="/ppt/slides/slide19.xml" ContentType="application/vnd.openxmlformats-officedocument.presentationml.slide+xml"/>
  <Override PartName="/ppt/slides/slide20.xml" ContentType="application/vnd.openxmlformats-officedocument.presentationml.slide+xml"/>
  <Override PartName="/ppt/slides/slide21.xml" ContentType="application/vnd.openxmlformats-officedocument.presentationml.slide+xml"/>
  <Override PartName="/ppt/slides/slide22.xml" ContentType="application/vnd.openxmlformats-officedocument.presentationml.slide+xml"/>
  <Override PartName="/ppt/slides/slide23.xml" ContentType="application/vnd.openxmlformats-officedocument.presentationml.slide+xml"/>
  <Override PartName="/ppt/slides/slide24.xml" ContentType="application/vnd.openxmlformats-officedocument.presentationml.slide+xml"/>
  <Override PartName="/ppt/notesMasters/notesMaster1.xml" ContentType="application/vnd.openxmlformats-officedocument.presentationml.notesMaster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ppt/theme/theme2.xml" ContentType="application/vnd.openxmlformats-officedocument.theme+xml"/>
  <Override PartName="/ppt/notesSlides/notesSlide1.xml" ContentType="application/vnd.openxmlformats-officedocument.presentationml.notesSlide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48" r:id="rId1"/>
  </p:sldMasterIdLst>
  <p:notesMasterIdLst>
    <p:notesMasterId r:id="rId26"/>
  </p:notesMasterIdLst>
  <p:sldIdLst>
    <p:sldId id="264" r:id="rId2"/>
    <p:sldId id="258" r:id="rId3"/>
    <p:sldId id="293" r:id="rId4"/>
    <p:sldId id="321" r:id="rId5"/>
    <p:sldId id="323" r:id="rId6"/>
    <p:sldId id="322" r:id="rId7"/>
    <p:sldId id="324" r:id="rId8"/>
    <p:sldId id="325" r:id="rId9"/>
    <p:sldId id="326" r:id="rId10"/>
    <p:sldId id="327" r:id="rId11"/>
    <p:sldId id="328" r:id="rId12"/>
    <p:sldId id="330" r:id="rId13"/>
    <p:sldId id="329" r:id="rId14"/>
    <p:sldId id="331" r:id="rId15"/>
    <p:sldId id="332" r:id="rId16"/>
    <p:sldId id="333" r:id="rId17"/>
    <p:sldId id="315" r:id="rId18"/>
    <p:sldId id="337" r:id="rId19"/>
    <p:sldId id="334" r:id="rId20"/>
    <p:sldId id="335" r:id="rId21"/>
    <p:sldId id="336" r:id="rId22"/>
    <p:sldId id="338" r:id="rId23"/>
    <p:sldId id="339" r:id="rId24"/>
    <p:sldId id="340" r:id="rId25"/>
  </p:sldIdLst>
  <p:sldSz cx="9144000" cy="6858000" type="screen4x3"/>
  <p:notesSz cx="6858000" cy="9144000"/>
  <p:defaultTextStyle>
    <a:defPPr>
      <a:defRPr lang="en-US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  <p:extLst>
    <p:ext uri="{EFAFB233-063F-42B5-8137-9DF3F51BA10A}">
      <p15:sldGuideLst xmlns:p15="http://schemas.microsoft.com/office/powerpoint/2012/main">
        <p15:guide id="1" orient="horz" pos="2160">
          <p15:clr>
            <a:srgbClr val="A4A3A4"/>
          </p15:clr>
        </p15:guide>
        <p15:guide id="2" pos="2880">
          <p15:clr>
            <a:srgbClr val="A4A3A4"/>
          </p15:clr>
        </p15:guide>
      </p15:sldGuideLst>
    </p:ext>
  </p:extLst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  <p:ext uri="{FD5EFAAD-0ECE-453E-9831-46B23BE46B34}">
      <p15:chartTrackingRefBased xmlns:p15="http://schemas.microsoft.com/office/powerpoint/2012/main" val="0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 lastView="sldThumbnailView">
  <p:normalViewPr>
    <p:restoredLeft sz="12642" autoAdjust="0"/>
    <p:restoredTop sz="94643"/>
  </p:normalViewPr>
  <p:slideViewPr>
    <p:cSldViewPr>
      <p:cViewPr varScale="1">
        <p:scale>
          <a:sx n="80" d="100"/>
          <a:sy n="80" d="100"/>
        </p:scale>
        <p:origin x="1728" y="192"/>
      </p:cViewPr>
      <p:guideLst>
        <p:guide orient="horz" pos="2160"/>
        <p:guide pos="2880"/>
      </p:guideLst>
    </p:cSldViewPr>
  </p:slideViewPr>
  <p:notesTextViewPr>
    <p:cViewPr>
      <p:scale>
        <a:sx n="100" d="100"/>
        <a:sy n="100" d="100"/>
      </p:scale>
      <p:origin x="0" y="0"/>
    </p:cViewPr>
  </p:notesTextViewPr>
  <p:sorterViewPr>
    <p:cViewPr>
      <p:scale>
        <a:sx n="50" d="100"/>
        <a:sy n="50" d="100"/>
      </p:scale>
      <p:origin x="0" y="0"/>
    </p:cViewPr>
  </p:sorterViewPr>
  <p:gridSpacing cx="72008" cy="72008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7.xml"/><Relationship Id="rId13" Type="http://schemas.openxmlformats.org/officeDocument/2006/relationships/slide" Target="slides/slide12.xml"/><Relationship Id="rId18" Type="http://schemas.openxmlformats.org/officeDocument/2006/relationships/slide" Target="slides/slide17.xml"/><Relationship Id="rId26" Type="http://schemas.openxmlformats.org/officeDocument/2006/relationships/notesMaster" Target="notesMasters/notesMaster1.xml"/><Relationship Id="rId3" Type="http://schemas.openxmlformats.org/officeDocument/2006/relationships/slide" Target="slides/slide2.xml"/><Relationship Id="rId21" Type="http://schemas.openxmlformats.org/officeDocument/2006/relationships/slide" Target="slides/slide20.xml"/><Relationship Id="rId7" Type="http://schemas.openxmlformats.org/officeDocument/2006/relationships/slide" Target="slides/slide6.xml"/><Relationship Id="rId12" Type="http://schemas.openxmlformats.org/officeDocument/2006/relationships/slide" Target="slides/slide11.xml"/><Relationship Id="rId17" Type="http://schemas.openxmlformats.org/officeDocument/2006/relationships/slide" Target="slides/slide16.xml"/><Relationship Id="rId25" Type="http://schemas.openxmlformats.org/officeDocument/2006/relationships/slide" Target="slides/slide24.xml"/><Relationship Id="rId2" Type="http://schemas.openxmlformats.org/officeDocument/2006/relationships/slide" Target="slides/slide1.xml"/><Relationship Id="rId16" Type="http://schemas.openxmlformats.org/officeDocument/2006/relationships/slide" Target="slides/slide15.xml"/><Relationship Id="rId20" Type="http://schemas.openxmlformats.org/officeDocument/2006/relationships/slide" Target="slides/slide19.xml"/><Relationship Id="rId29" Type="http://schemas.openxmlformats.org/officeDocument/2006/relationships/theme" Target="theme/theme1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slide" Target="slides/slide10.xml"/><Relationship Id="rId24" Type="http://schemas.openxmlformats.org/officeDocument/2006/relationships/slide" Target="slides/slide23.xml"/><Relationship Id="rId5" Type="http://schemas.openxmlformats.org/officeDocument/2006/relationships/slide" Target="slides/slide4.xml"/><Relationship Id="rId15" Type="http://schemas.openxmlformats.org/officeDocument/2006/relationships/slide" Target="slides/slide14.xml"/><Relationship Id="rId23" Type="http://schemas.openxmlformats.org/officeDocument/2006/relationships/slide" Target="slides/slide22.xml"/><Relationship Id="rId28" Type="http://schemas.openxmlformats.org/officeDocument/2006/relationships/viewProps" Target="viewProps.xml"/><Relationship Id="rId10" Type="http://schemas.openxmlformats.org/officeDocument/2006/relationships/slide" Target="slides/slide9.xml"/><Relationship Id="rId19" Type="http://schemas.openxmlformats.org/officeDocument/2006/relationships/slide" Target="slides/slide18.xml"/><Relationship Id="rId4" Type="http://schemas.openxmlformats.org/officeDocument/2006/relationships/slide" Target="slides/slide3.xml"/><Relationship Id="rId9" Type="http://schemas.openxmlformats.org/officeDocument/2006/relationships/slide" Target="slides/slide8.xml"/><Relationship Id="rId14" Type="http://schemas.openxmlformats.org/officeDocument/2006/relationships/slide" Target="slides/slide13.xml"/><Relationship Id="rId22" Type="http://schemas.openxmlformats.org/officeDocument/2006/relationships/slide" Target="slides/slide21.xml"/><Relationship Id="rId27" Type="http://schemas.openxmlformats.org/officeDocument/2006/relationships/presProps" Target="presProps.xml"/><Relationship Id="rId30" Type="http://schemas.openxmlformats.org/officeDocument/2006/relationships/tableStyles" Target="tableStyles.xml"/></Relationships>
</file>

<file path=ppt/notesMasters/_rels/notes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2.xml"/></Relationships>
</file>

<file path=ppt/notesMasters/notesMaster1.xml><?xml version="1.0" encoding="utf-8"?>
<p:notes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Header Placeholder 1"/>
          <p:cNvSpPr>
            <a:spLocks noGrp="1"/>
          </p:cNvSpPr>
          <p:nvPr>
            <p:ph type="hdr" sz="quarter"/>
          </p:nvPr>
        </p:nvSpPr>
        <p:spPr>
          <a:xfrm>
            <a:off x="0" y="0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l">
              <a:defRPr sz="1200"/>
            </a:lvl1pPr>
          </a:lstStyle>
          <a:p>
            <a:endParaRPr lang="en-GB"/>
          </a:p>
        </p:txBody>
      </p:sp>
      <p:sp>
        <p:nvSpPr>
          <p:cNvPr id="3" name="Date Placeholder 2"/>
          <p:cNvSpPr>
            <a:spLocks noGrp="1"/>
          </p:cNvSpPr>
          <p:nvPr>
            <p:ph type="dt" idx="1"/>
          </p:nvPr>
        </p:nvSpPr>
        <p:spPr>
          <a:xfrm>
            <a:off x="3884613" y="0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r">
              <a:defRPr sz="1200"/>
            </a:lvl1pPr>
          </a:lstStyle>
          <a:p>
            <a:fld id="{4F58F96F-1625-4569-AB08-7E1FC863E9B0}" type="datetimeFigureOut">
              <a:rPr lang="en-GB" smtClean="0"/>
              <a:t>26/03/2020</a:t>
            </a:fld>
            <a:endParaRPr lang="en-GB"/>
          </a:p>
        </p:txBody>
      </p:sp>
      <p:sp>
        <p:nvSpPr>
          <p:cNvPr id="4" name="Slide Image Placeholder 3"/>
          <p:cNvSpPr>
            <a:spLocks noGrp="1" noRot="1" noChangeAspect="1"/>
          </p:cNvSpPr>
          <p:nvPr>
            <p:ph type="sldImg" idx="2"/>
          </p:nvPr>
        </p:nvSpPr>
        <p:spPr>
          <a:xfrm>
            <a:off x="1143000" y="685800"/>
            <a:ext cx="4572000" cy="3429000"/>
          </a:xfrm>
          <a:prstGeom prst="rect">
            <a:avLst/>
          </a:prstGeom>
          <a:noFill/>
          <a:ln w="12700">
            <a:solidFill>
              <a:prstClr val="black"/>
            </a:solidFill>
          </a:ln>
        </p:spPr>
        <p:txBody>
          <a:bodyPr vert="horz" lIns="91440" tIns="45720" rIns="91440" bIns="45720" rtlCol="0" anchor="ctr"/>
          <a:lstStyle/>
          <a:p>
            <a:endParaRPr lang="en-GB"/>
          </a:p>
        </p:txBody>
      </p:sp>
      <p:sp>
        <p:nvSpPr>
          <p:cNvPr id="5" name="Notes Placeholder 4"/>
          <p:cNvSpPr>
            <a:spLocks noGrp="1"/>
          </p:cNvSpPr>
          <p:nvPr>
            <p:ph type="body" sz="quarter" idx="3"/>
          </p:nvPr>
        </p:nvSpPr>
        <p:spPr>
          <a:xfrm>
            <a:off x="685800" y="4343400"/>
            <a:ext cx="5486400" cy="4114800"/>
          </a:xfrm>
          <a:prstGeom prst="rect">
            <a:avLst/>
          </a:prstGeom>
        </p:spPr>
        <p:txBody>
          <a:bodyPr vert="horz" lIns="91440" tIns="45720" rIns="91440" bIns="45720" rtlCol="0"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GB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4"/>
          </p:nvPr>
        </p:nvSpPr>
        <p:spPr>
          <a:xfrm>
            <a:off x="0" y="8685213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l">
              <a:defRPr sz="1200"/>
            </a:lvl1pPr>
          </a:lstStyle>
          <a:p>
            <a:endParaRPr lang="en-GB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5"/>
          </p:nvPr>
        </p:nvSpPr>
        <p:spPr>
          <a:xfrm>
            <a:off x="3884613" y="8685213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r">
              <a:defRPr sz="1200"/>
            </a:lvl1pPr>
          </a:lstStyle>
          <a:p>
            <a:fld id="{B8548B1E-202B-4679-9E0C-58D1E5AFC001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1620205613"/>
      </p:ext>
    </p:extLst>
  </p:cSld>
  <p:clrMap bg1="lt1" tx1="dk1" bg2="lt2" tx2="dk2" accent1="accent1" accent2="accent2" accent3="accent3" accent4="accent4" accent5="accent5" accent6="accent6" hlink="hlink" folHlink="folHlink"/>
  <p:notesStyle>
    <a:lvl1pPr marL="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9pPr>
  </p:notesStyle>
</p:notesMaster>
</file>

<file path=ppt/notesSlides/_rels/notesSlide1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.xml"/><Relationship Id="rId1" Type="http://schemas.openxmlformats.org/officeDocument/2006/relationships/notesMaster" Target="../notesMasters/notesMaster1.xml"/></Relationships>
</file>

<file path=ppt/notesSlides/notesSlide1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r>
              <a:rPr lang="en-GB" dirty="0"/>
              <a:t>Answer = cherry</a:t>
            </a:r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B8548B1E-202B-4679-9E0C-58D1E5AFC001}" type="slidenum">
              <a:rPr lang="en-GB" smtClean="0"/>
              <a:t>1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2694910344"/>
      </p:ext>
    </p:extLst>
  </p:cSld>
  <p:clrMapOvr>
    <a:masterClrMapping/>
  </p:clrMapOvr>
</p:note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Title Sl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ctrTitle"/>
          </p:nvPr>
        </p:nvSpPr>
        <p:spPr>
          <a:xfrm>
            <a:off x="685800" y="2130425"/>
            <a:ext cx="7772400" cy="1470025"/>
          </a:xfrm>
        </p:spPr>
        <p:txBody>
          <a:bodyPr/>
          <a:lstStyle/>
          <a:p>
            <a:r>
              <a:rPr lang="en-US"/>
              <a:t>Click to edit Master title style</a:t>
            </a:r>
            <a:endParaRPr lang="en-GB"/>
          </a:p>
        </p:txBody>
      </p:sp>
      <p:sp>
        <p:nvSpPr>
          <p:cNvPr id="3" name="Subtitle 2"/>
          <p:cNvSpPr>
            <a:spLocks noGrp="1"/>
          </p:cNvSpPr>
          <p:nvPr>
            <p:ph type="subTitle" idx="1"/>
          </p:nvPr>
        </p:nvSpPr>
        <p:spPr>
          <a:xfrm>
            <a:off x="1371600" y="3886200"/>
            <a:ext cx="6400800" cy="1752600"/>
          </a:xfrm>
        </p:spPr>
        <p:txBody>
          <a:bodyPr/>
          <a:lstStyle>
            <a:lvl1pPr marL="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1pPr>
            <a:lvl2pPr marL="457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2pPr>
            <a:lvl3pPr marL="914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3pPr>
            <a:lvl4pPr marL="1371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4pPr>
            <a:lvl5pPr marL="18288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5pPr>
            <a:lvl6pPr marL="22860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6pPr>
            <a:lvl7pPr marL="2743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7pPr>
            <a:lvl8pPr marL="3200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8pPr>
            <a:lvl9pPr marL="3657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r>
              <a:rPr lang="en-US"/>
              <a:t>Click to edit Master subtitle style</a:t>
            </a:r>
            <a:endParaRPr lang="en-GB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E3C9BCB2-DFF0-43C1-819A-8558761799FA}" type="datetimeFigureOut">
              <a:rPr lang="en-GB" smtClean="0"/>
              <a:pPr/>
              <a:t>26/03/2020</a:t>
            </a:fld>
            <a:endParaRPr lang="en-GB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42824C99-EC71-4312-A7DF-E681421C6F50}" type="slidenum">
              <a:rPr lang="en-GB" smtClean="0"/>
              <a:pPr/>
              <a:t>‹#›</a:t>
            </a:fld>
            <a:endParaRPr lang="en-GB"/>
          </a:p>
        </p:txBody>
      </p:sp>
    </p:spTree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itle and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  <a:endParaRPr lang="en-GB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GB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E3C9BCB2-DFF0-43C1-819A-8558761799FA}" type="datetimeFigureOut">
              <a:rPr lang="en-GB" smtClean="0"/>
              <a:pPr/>
              <a:t>26/03/2020</a:t>
            </a:fld>
            <a:endParaRPr lang="en-GB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42824C99-EC71-4312-A7DF-E681421C6F50}" type="slidenum">
              <a:rPr lang="en-GB" smtClean="0"/>
              <a:pPr/>
              <a:t>‹#›</a:t>
            </a:fld>
            <a:endParaRPr lang="en-GB"/>
          </a:p>
        </p:txBody>
      </p:sp>
    </p:spTree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Section Header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722313" y="4406900"/>
            <a:ext cx="7772400" cy="1362075"/>
          </a:xfrm>
        </p:spPr>
        <p:txBody>
          <a:bodyPr anchor="t"/>
          <a:lstStyle>
            <a:lvl1pPr algn="l">
              <a:defRPr sz="4000" b="1" cap="all"/>
            </a:lvl1pPr>
          </a:lstStyle>
          <a:p>
            <a:r>
              <a:rPr lang="en-US"/>
              <a:t>Click to edit Master title style</a:t>
            </a:r>
            <a:endParaRPr lang="en-GB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722313" y="2906713"/>
            <a:ext cx="7772400" cy="1500187"/>
          </a:xfrm>
        </p:spPr>
        <p:txBody>
          <a:bodyPr anchor="b"/>
          <a:lstStyle>
            <a:lvl1pPr marL="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1pPr>
            <a:lvl2pPr marL="4572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E3C9BCB2-DFF0-43C1-819A-8558761799FA}" type="datetimeFigureOut">
              <a:rPr lang="en-GB" smtClean="0"/>
              <a:pPr/>
              <a:t>26/03/2020</a:t>
            </a:fld>
            <a:endParaRPr lang="en-GB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42824C99-EC71-4312-A7DF-E681421C6F50}" type="slidenum">
              <a:rPr lang="en-GB" smtClean="0"/>
              <a:pPr/>
              <a:t>‹#›</a:t>
            </a:fld>
            <a:endParaRPr lang="en-GB"/>
          </a:p>
        </p:txBody>
      </p:sp>
    </p:spTree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Two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  <a:endParaRPr lang="en-GB"/>
          </a:p>
        </p:txBody>
      </p:sp>
      <p:sp>
        <p:nvSpPr>
          <p:cNvPr id="3" name="Content Placeholder 2"/>
          <p:cNvSpPr>
            <a:spLocks noGrp="1"/>
          </p:cNvSpPr>
          <p:nvPr>
            <p:ph sz="half" idx="1"/>
          </p:nvPr>
        </p:nvSpPr>
        <p:spPr>
          <a:xfrm>
            <a:off x="457200" y="1600200"/>
            <a:ext cx="40386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GB"/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4648200" y="1600200"/>
            <a:ext cx="40386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GB"/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E3C9BCB2-DFF0-43C1-819A-8558761799FA}" type="datetimeFigureOut">
              <a:rPr lang="en-GB" smtClean="0"/>
              <a:pPr/>
              <a:t>26/03/2020</a:t>
            </a:fld>
            <a:endParaRPr lang="en-GB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42824C99-EC71-4312-A7DF-E681421C6F50}" type="slidenum">
              <a:rPr lang="en-GB" smtClean="0"/>
              <a:pPr/>
              <a:t>‹#›</a:t>
            </a:fld>
            <a:endParaRPr lang="en-GB"/>
          </a:p>
        </p:txBody>
      </p:sp>
    </p:spTree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Comparis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>
            <a:lvl1pPr>
              <a:defRPr/>
            </a:lvl1pPr>
          </a:lstStyle>
          <a:p>
            <a:r>
              <a:rPr lang="en-US"/>
              <a:t>Click to edit Master title style</a:t>
            </a:r>
            <a:endParaRPr lang="en-GB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457200" y="1535113"/>
            <a:ext cx="4040188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457200" y="2174875"/>
            <a:ext cx="4040188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GB"/>
          </a:p>
        </p:txBody>
      </p:sp>
      <p:sp>
        <p:nvSpPr>
          <p:cNvPr id="5" name="Text Placeholder 4"/>
          <p:cNvSpPr>
            <a:spLocks noGrp="1"/>
          </p:cNvSpPr>
          <p:nvPr>
            <p:ph type="body" sz="quarter" idx="3"/>
          </p:nvPr>
        </p:nvSpPr>
        <p:spPr>
          <a:xfrm>
            <a:off x="4645025" y="1535113"/>
            <a:ext cx="4041775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6" name="Content Placeholder 5"/>
          <p:cNvSpPr>
            <a:spLocks noGrp="1"/>
          </p:cNvSpPr>
          <p:nvPr>
            <p:ph sz="quarter" idx="4"/>
          </p:nvPr>
        </p:nvSpPr>
        <p:spPr>
          <a:xfrm>
            <a:off x="4645025" y="2174875"/>
            <a:ext cx="4041775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GB"/>
          </a:p>
        </p:txBody>
      </p:sp>
      <p:sp>
        <p:nvSpPr>
          <p:cNvPr id="7" name="Date Placeholder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E3C9BCB2-DFF0-43C1-819A-8558761799FA}" type="datetimeFigureOut">
              <a:rPr lang="en-GB" smtClean="0"/>
              <a:pPr/>
              <a:t>26/03/2020</a:t>
            </a:fld>
            <a:endParaRPr lang="en-GB"/>
          </a:p>
        </p:txBody>
      </p:sp>
      <p:sp>
        <p:nvSpPr>
          <p:cNvPr id="8" name="Footer Placeholder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9" name="Slide Number Placeholder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42824C99-EC71-4312-A7DF-E681421C6F50}" type="slidenum">
              <a:rPr lang="en-GB" smtClean="0"/>
              <a:pPr/>
              <a:t>‹#›</a:t>
            </a:fld>
            <a:endParaRPr lang="en-GB"/>
          </a:p>
        </p:txBody>
      </p:sp>
    </p:spTree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Title Only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  <a:endParaRPr lang="en-GB"/>
          </a:p>
        </p:txBody>
      </p:sp>
      <p:sp>
        <p:nvSpPr>
          <p:cNvPr id="3" name="Date Placeholder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E3C9BCB2-DFF0-43C1-819A-8558761799FA}" type="datetimeFigureOut">
              <a:rPr lang="en-GB" smtClean="0"/>
              <a:pPr/>
              <a:t>26/03/2020</a:t>
            </a:fld>
            <a:endParaRPr lang="en-GB"/>
          </a:p>
        </p:txBody>
      </p:sp>
      <p:sp>
        <p:nvSpPr>
          <p:cNvPr id="4" name="Footer Placeholder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5" name="Slide Number Placeholder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42824C99-EC71-4312-A7DF-E681421C6F50}" type="slidenum">
              <a:rPr lang="en-GB" smtClean="0"/>
              <a:pPr/>
              <a:t>‹#›</a:t>
            </a:fld>
            <a:endParaRPr lang="en-GB"/>
          </a:p>
        </p:txBody>
      </p:sp>
    </p:spTree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Blank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Date Placeholder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E3C9BCB2-DFF0-43C1-819A-8558761799FA}" type="datetimeFigureOut">
              <a:rPr lang="en-GB" smtClean="0"/>
              <a:pPr/>
              <a:t>26/03/2020</a:t>
            </a:fld>
            <a:endParaRPr lang="en-GB"/>
          </a:p>
        </p:txBody>
      </p:sp>
      <p:sp>
        <p:nvSpPr>
          <p:cNvPr id="3" name="Footer Placeholder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42824C99-EC71-4312-A7DF-E681421C6F50}" type="slidenum">
              <a:rPr lang="en-GB" smtClean="0"/>
              <a:pPr/>
              <a:t>‹#›</a:t>
            </a:fld>
            <a:endParaRPr lang="en-GB"/>
          </a:p>
        </p:txBody>
      </p:sp>
    </p:spTree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Content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457200" y="273050"/>
            <a:ext cx="3008313" cy="1162050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en-US"/>
              <a:t>Click to edit Master title style</a:t>
            </a:r>
            <a:endParaRPr lang="en-GB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3575050" y="273050"/>
            <a:ext cx="5111750" cy="5853113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GB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457200" y="1435100"/>
            <a:ext cx="3008313" cy="4691063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E3C9BCB2-DFF0-43C1-819A-8558761799FA}" type="datetimeFigureOut">
              <a:rPr lang="en-GB" smtClean="0"/>
              <a:pPr/>
              <a:t>26/03/2020</a:t>
            </a:fld>
            <a:endParaRPr lang="en-GB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42824C99-EC71-4312-A7DF-E681421C6F50}" type="slidenum">
              <a:rPr lang="en-GB" smtClean="0"/>
              <a:pPr/>
              <a:t>‹#›</a:t>
            </a:fld>
            <a:endParaRPr lang="en-GB"/>
          </a:p>
        </p:txBody>
      </p:sp>
    </p:spTree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Picture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1792288" y="4800600"/>
            <a:ext cx="5486400" cy="566738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en-US"/>
              <a:t>Click to edit Master title style</a:t>
            </a:r>
            <a:endParaRPr lang="en-GB"/>
          </a:p>
        </p:txBody>
      </p:sp>
      <p:sp>
        <p:nvSpPr>
          <p:cNvPr id="3" name="Picture Placeholder 2"/>
          <p:cNvSpPr>
            <a:spLocks noGrp="1"/>
          </p:cNvSpPr>
          <p:nvPr>
            <p:ph type="pic" idx="1"/>
          </p:nvPr>
        </p:nvSpPr>
        <p:spPr>
          <a:xfrm>
            <a:off x="1792288" y="612775"/>
            <a:ext cx="5486400" cy="4114800"/>
          </a:xfr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endParaRPr lang="en-GB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1792288" y="5367338"/>
            <a:ext cx="5486400" cy="804862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E3C9BCB2-DFF0-43C1-819A-8558761799FA}" type="datetimeFigureOut">
              <a:rPr lang="en-GB" smtClean="0"/>
              <a:pPr/>
              <a:t>26/03/2020</a:t>
            </a:fld>
            <a:endParaRPr lang="en-GB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42824C99-EC71-4312-A7DF-E681421C6F50}" type="slidenum">
              <a:rPr lang="en-GB" smtClean="0"/>
              <a:pPr/>
              <a:t>‹#›</a:t>
            </a:fld>
            <a:endParaRPr lang="en-GB"/>
          </a:p>
        </p:txBody>
      </p:sp>
    </p:spTree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Title and Vertical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  <a:endParaRPr lang="en-GB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GB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E3C9BCB2-DFF0-43C1-819A-8558761799FA}" type="datetimeFigureOut">
              <a:rPr lang="en-GB" smtClean="0"/>
              <a:pPr/>
              <a:t>26/03/2020</a:t>
            </a:fld>
            <a:endParaRPr lang="en-GB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42824C99-EC71-4312-A7DF-E681421C6F50}" type="slidenum">
              <a:rPr lang="en-GB" smtClean="0"/>
              <a:pPr/>
              <a:t>‹#›</a:t>
            </a:fld>
            <a:endParaRPr lang="en-GB"/>
          </a:p>
        </p:txBody>
      </p:sp>
    </p:spTree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Vertical Title and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Vertical Title 1"/>
          <p:cNvSpPr>
            <a:spLocks noGrp="1"/>
          </p:cNvSpPr>
          <p:nvPr>
            <p:ph type="title" orient="vert"/>
          </p:nvPr>
        </p:nvSpPr>
        <p:spPr>
          <a:xfrm>
            <a:off x="6629400" y="274638"/>
            <a:ext cx="2057400" cy="5851525"/>
          </a:xfrm>
        </p:spPr>
        <p:txBody>
          <a:bodyPr vert="eaVert"/>
          <a:lstStyle/>
          <a:p>
            <a:r>
              <a:rPr lang="en-US"/>
              <a:t>Click to edit Master title style</a:t>
            </a:r>
            <a:endParaRPr lang="en-GB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>
          <a:xfrm>
            <a:off x="457200" y="274638"/>
            <a:ext cx="6019800" cy="5851525"/>
          </a:xfrm>
        </p:spPr>
        <p:txBody>
          <a:bodyPr vert="eaVert"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GB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E3C9BCB2-DFF0-43C1-819A-8558761799FA}" type="datetimeFigureOut">
              <a:rPr lang="en-GB" smtClean="0"/>
              <a:pPr/>
              <a:t>26/03/2020</a:t>
            </a:fld>
            <a:endParaRPr lang="en-GB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42824C99-EC71-4312-A7DF-E681421C6F50}" type="slidenum">
              <a:rPr lang="en-GB" smtClean="0"/>
              <a:pPr/>
              <a:t>‹#›</a:t>
            </a:fld>
            <a:endParaRPr lang="en-GB"/>
          </a:p>
        </p:txBody>
      </p:sp>
    </p:spTree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Placeholder 1"/>
          <p:cNvSpPr>
            <a:spLocks noGrp="1"/>
          </p:cNvSpPr>
          <p:nvPr>
            <p:ph type="title"/>
          </p:nvPr>
        </p:nvSpPr>
        <p:spPr>
          <a:xfrm>
            <a:off x="457200" y="274638"/>
            <a:ext cx="8229600" cy="1143000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en-US"/>
              <a:t>Click to edit Master title style</a:t>
            </a:r>
            <a:endParaRPr lang="en-GB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457200" y="1600200"/>
            <a:ext cx="8229600" cy="4525963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GB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2"/>
          </p:nvPr>
        </p:nvSpPr>
        <p:spPr>
          <a:xfrm>
            <a:off x="457200" y="6356350"/>
            <a:ext cx="2133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E3C9BCB2-DFF0-43C1-819A-8558761799FA}" type="datetimeFigureOut">
              <a:rPr lang="en-GB" smtClean="0"/>
              <a:pPr/>
              <a:t>26/03/2020</a:t>
            </a:fld>
            <a:endParaRPr lang="en-GB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3"/>
          </p:nvPr>
        </p:nvSpPr>
        <p:spPr>
          <a:xfrm>
            <a:off x="3124200" y="6356350"/>
            <a:ext cx="2895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 lang="en-GB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4"/>
          </p:nvPr>
        </p:nvSpPr>
        <p:spPr>
          <a:xfrm>
            <a:off x="6553200" y="6356350"/>
            <a:ext cx="2133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42824C99-EC71-4312-A7DF-E681421C6F50}" type="slidenum">
              <a:rPr lang="en-GB" smtClean="0"/>
              <a:pPr/>
              <a:t>‹#›</a:t>
            </a:fld>
            <a:endParaRPr lang="en-GB"/>
          </a:p>
        </p:txBody>
      </p:sp>
    </p:spTree>
  </p:cSld>
  <p:clrMap bg1="lt1" tx1="dk1" bg2="lt2" tx2="dk2" accent1="accent1" accent2="accent2" accent3="accent3" accent4="accent4" accent5="accent5" accent6="accent6" hlink="hlink" folHlink="folHlink"/>
  <p:sldLayoutIdLst>
    <p:sldLayoutId id="2147483649" r:id="rId1"/>
    <p:sldLayoutId id="2147483650" r:id="rId2"/>
    <p:sldLayoutId id="2147483651" r:id="rId3"/>
    <p:sldLayoutId id="2147483652" r:id="rId4"/>
    <p:sldLayoutId id="2147483653" r:id="rId5"/>
    <p:sldLayoutId id="2147483654" r:id="rId6"/>
    <p:sldLayoutId id="2147483655" r:id="rId7"/>
    <p:sldLayoutId id="2147483656" r:id="rId8"/>
    <p:sldLayoutId id="2147483657" r:id="rId9"/>
    <p:sldLayoutId id="2147483658" r:id="rId10"/>
    <p:sldLayoutId id="2147483659" r:id="rId11"/>
  </p:sldLayoutIdLst>
  <p:txStyles>
    <p:titleStyle>
      <a:lvl1pPr algn="ctr" defTabSz="914400" rtl="0" eaLnBrk="1" latinLnBrk="0" hangingPunct="1"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342900" indent="-342900" algn="l" defTabSz="914400" rtl="0" eaLnBrk="1" latinLnBrk="0" hangingPunct="1">
        <a:spcBef>
          <a:spcPct val="20000"/>
        </a:spcBef>
        <a:buFont typeface="Arial" pitchFamily="34" charset="0"/>
        <a:buChar char="•"/>
        <a:defRPr sz="3200" kern="1200">
          <a:solidFill>
            <a:schemeClr val="tx1"/>
          </a:solidFill>
          <a:latin typeface="+mn-lt"/>
          <a:ea typeface="+mn-ea"/>
          <a:cs typeface="+mn-cs"/>
        </a:defRPr>
      </a:lvl1pPr>
      <a:lvl2pPr marL="742950" indent="-285750" algn="l" defTabSz="914400" rtl="0" eaLnBrk="1" latinLnBrk="0" hangingPunct="1">
        <a:spcBef>
          <a:spcPct val="20000"/>
        </a:spcBef>
        <a:buFont typeface="Arial" pitchFamily="34" charset="0"/>
        <a:buChar char="–"/>
        <a:defRPr sz="28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spcBef>
          <a:spcPct val="20000"/>
        </a:spcBef>
        <a:buFont typeface="Arial" pitchFamily="34" charset="0"/>
        <a:buChar char="–"/>
        <a:defRPr sz="20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spcBef>
          <a:spcPct val="20000"/>
        </a:spcBef>
        <a:buFont typeface="Arial" pitchFamily="34" charset="0"/>
        <a:buChar char="»"/>
        <a:defRPr sz="20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3" Type="http://schemas.openxmlformats.org/officeDocument/2006/relationships/hyperlink" Target="http://www.google.co.uk/url?sa=i&amp;source=images&amp;cd=&amp;cad=rja&amp;docid=kBdGNB2kkqtYLM&amp;tbnid=32ID8E7zk5kA-M:&amp;ved=0CAgQjRwwAA&amp;url=http://moz.com/blog/presentation-skills-for-seo&amp;ei=LXPmUZrdFM6g7Aa_6oHACQ&amp;psig=AFQjCNGtj622bkIdnZxMsyBLsb1Y4yoZNw&amp;ust=1374143661384848" TargetMode="External"/><Relationship Id="rId2" Type="http://schemas.openxmlformats.org/officeDocument/2006/relationships/notesSlide" Target="../notesSlides/notesSlide1.xml"/><Relationship Id="rId1" Type="http://schemas.openxmlformats.org/officeDocument/2006/relationships/slideLayout" Target="../slideLayouts/slideLayout2.xml"/><Relationship Id="rId4" Type="http://schemas.openxmlformats.org/officeDocument/2006/relationships/image" Target="../media/image1.jpeg"/></Relationships>
</file>

<file path=ppt/slides/_rels/slide2.xml.rels><?xml version="1.0" encoding="UTF-8" standalone="yes"?>
<Relationships xmlns="http://schemas.openxmlformats.org/package/2006/relationships"><Relationship Id="rId3" Type="http://schemas.openxmlformats.org/officeDocument/2006/relationships/image" Target="../media/image2.jpeg"/><Relationship Id="rId2" Type="http://schemas.openxmlformats.org/officeDocument/2006/relationships/hyperlink" Target="http://www.google.co.uk/url?sa=i&amp;source=images&amp;cd=&amp;cad=rja&amp;docid=WomVygKL9Qo5wM&amp;tbnid=uBokG9i98di0ZM:&amp;ved=0CAgQjRwwAA&amp;url=http://www.bbc.co.uk/science/space/universe/questions_and_ideas/big_bang/&amp;ei=jHPmUfG5HIG2PfaXgdAN&amp;psig=AFQjCNEYP_BS_voNRONxpFUgo-Cjjbk88w&amp;ust=1374143756496987" TargetMode="External"/><Relationship Id="rId1" Type="http://schemas.openxmlformats.org/officeDocument/2006/relationships/slideLayout" Target="../slideLayouts/slideLayout7.xml"/></Relationships>
</file>

<file path=ppt/slides/_rels/slide3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4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5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6.xml.rels><?xml version="1.0" encoding="UTF-8" standalone="yes"?>
<Relationships xmlns="http://schemas.openxmlformats.org/package/2006/relationships"><Relationship Id="rId3" Type="http://schemas.openxmlformats.org/officeDocument/2006/relationships/image" Target="../media/image3.jpeg"/><Relationship Id="rId2" Type="http://schemas.openxmlformats.org/officeDocument/2006/relationships/hyperlink" Target="http://www.google.co.uk/url?sa=i&amp;source=images&amp;cd=&amp;cad=rja&amp;docid=e3ioW_8ypD2JLM&amp;tbnid=C7-gxYWJLKwDXM:&amp;ved=0CAgQjRwwADgN&amp;url=http://www.blogspan.org/blogs/archives/Science-blog/275312686-Dec-20-2006.html&amp;ei=bL3mUZK4H4jTPP2jgfAL&amp;psig=AFQjCNHqM6gVPZmVcFPQAczFMt8Bk79qZw&amp;ust=1374162668547168" TargetMode="External"/><Relationship Id="rId1" Type="http://schemas.openxmlformats.org/officeDocument/2006/relationships/slideLayout" Target="../slideLayouts/slideLayout2.xml"/></Relationships>
</file>

<file path=ppt/slides/_rels/slide7.xml.rels><?xml version="1.0" encoding="UTF-8" standalone="yes"?>
<Relationships xmlns="http://schemas.openxmlformats.org/package/2006/relationships"><Relationship Id="rId3" Type="http://schemas.openxmlformats.org/officeDocument/2006/relationships/image" Target="../media/image4.jpeg"/><Relationship Id="rId7" Type="http://schemas.openxmlformats.org/officeDocument/2006/relationships/image" Target="../media/image6.jpeg"/><Relationship Id="rId2" Type="http://schemas.openxmlformats.org/officeDocument/2006/relationships/hyperlink" Target="http://www.google.co.uk/url?sa=i&amp;source=images&amp;cd=&amp;cad=rja&amp;docid=F5aTytnO4p2-DM&amp;tbnid=sOH1N4_lx3cMRM:&amp;ved=0CAgQjRwwAA&amp;url=http://en.wikipedia.org/wiki/Hydrogen&amp;ei=iZDnUcvVN_Ge7Ab494DQCQ&amp;psig=AFQjCNHIUg8K9cP_rl7dwzsiNULrrKx27g&amp;ust=1374216713967262" TargetMode="External"/><Relationship Id="rId1" Type="http://schemas.openxmlformats.org/officeDocument/2006/relationships/slideLayout" Target="../slideLayouts/slideLayout2.xml"/><Relationship Id="rId6" Type="http://schemas.openxmlformats.org/officeDocument/2006/relationships/hyperlink" Target="http://www.google.co.uk/url?sa=i&amp;source=images&amp;cd=&amp;cad=rja&amp;docid=KX17GlIcIxMiaM&amp;tbnid=WrMShatUs3hRGM:&amp;ved=0CAgQjRwwAA&amp;url=http://en.wikipedia.org/wiki/Lithium&amp;ei=vpDnUc-hJcOohAf-sIC4DA&amp;psig=AFQjCNEdP1JOU8EJPLohmi8i3o0HI2GFAw&amp;ust=1374216766689699" TargetMode="External"/><Relationship Id="rId5" Type="http://schemas.openxmlformats.org/officeDocument/2006/relationships/image" Target="../media/image5.jpeg"/><Relationship Id="rId4" Type="http://schemas.openxmlformats.org/officeDocument/2006/relationships/hyperlink" Target="http://www.google.co.uk/url?sa=i&amp;source=images&amp;cd=&amp;cad=rja&amp;docid=WDWJ6UE0GRCI-M&amp;tbnid=7F3HgtHYthxNGM:&amp;ved=0CAgQjRwwAA&amp;url=http://en.wikipedia.org/wiki/Helium&amp;ei=npDnUdvONc2HhQfXwYDQBg&amp;psig=AFQjCNE5Sm-mvkvBdBN5Nd0_7zSV6njQvA&amp;ust=1374216734953397" TargetMode="External"/></Relationships>
</file>

<file path=ppt/slides/_rels/slide8.xml.rels><?xml version="1.0" encoding="UTF-8" standalone="yes"?>
<Relationships xmlns="http://schemas.openxmlformats.org/package/2006/relationships"><Relationship Id="rId3" Type="http://schemas.openxmlformats.org/officeDocument/2006/relationships/image" Target="../media/image7.jpeg"/><Relationship Id="rId2" Type="http://schemas.openxmlformats.org/officeDocument/2006/relationships/hyperlink" Target="http://www.google.co.uk/url?sa=i&amp;source=images&amp;cd=&amp;cad=rja&amp;docid=6_7rE18b6hS04M&amp;tbnid=rTpEWXGPo486YM:&amp;ved=0CAgQjRwwADgJ&amp;url=http://annesastronomynews.com/photo-gallery-ii/miscellaneous/electromagnetic-radiation-electromagnetic-spectrum/&amp;ei=XpHnUdDPJMPWPJePgLgN&amp;psig=AFQjCNF30k0xof4CNCoh02xHMtItPEe-og&amp;ust=1374216926627394" TargetMode="External"/><Relationship Id="rId1" Type="http://schemas.openxmlformats.org/officeDocument/2006/relationships/slideLayout" Target="../slideLayouts/slideLayout2.xml"/></Relationships>
</file>

<file path=ppt/slides/_rels/slide9.xml.rels><?xml version="1.0" encoding="UTF-8" standalone="yes"?>
<Relationships xmlns="http://schemas.openxmlformats.org/package/2006/relationships"><Relationship Id="rId3" Type="http://schemas.openxmlformats.org/officeDocument/2006/relationships/image" Target="../media/image8.png"/><Relationship Id="rId2" Type="http://schemas.openxmlformats.org/officeDocument/2006/relationships/hyperlink" Target="http://www.google.co.uk/url?sa=i&amp;source=images&amp;cd=&amp;cad=rja&amp;docid=dci0TGZmnhQ49M&amp;tbnid=iLUezgxlSffS6M:&amp;ved=0CAgQjRwwAA&amp;url=http://www.chemicool.com/&amp;ei=ApLnUbWXBc6GhQew04H4DQ&amp;psig=AFQjCNEYVDNLASzCBuPXK-bueurcdbvz-A&amp;ust=1374217090146316" TargetMode="External"/><Relationship Id="rId1" Type="http://schemas.openxmlformats.org/officeDocument/2006/relationships/slideLayout" Target="../slideLayouts/slideLayout2.xml"/></Relationships>
</file>

<file path=ppt/slides/_rels/slide10.xml.rels><?xml version="1.0" encoding="UTF-8" standalone="yes"?>
<Relationships xmlns="http://schemas.openxmlformats.org/package/2006/relationships"><Relationship Id="rId3" Type="http://schemas.openxmlformats.org/officeDocument/2006/relationships/image" Target="../media/image9.jpeg"/><Relationship Id="rId2" Type="http://schemas.openxmlformats.org/officeDocument/2006/relationships/hyperlink" Target="http://www.google.co.uk/url?sa=i&amp;source=images&amp;cd=&amp;cad=rja&amp;docid=npAeqb-rBcg7WM&amp;tbnid=XmyMqn0dgl0shM:&amp;ved=0CAgQjRwwAA&amp;url=https://en.wikipedia.org/wiki/Star&amp;ei=ZJLnUf6ND4aHPbyzgbAN&amp;psig=AFQjCNFYEOKprWhrKfi2RDIy9dN1rfbPEA&amp;ust=1374217188284387" TargetMode="External"/><Relationship Id="rId1" Type="http://schemas.openxmlformats.org/officeDocument/2006/relationships/slideLayout" Target="../slideLayouts/slideLayout2.xml"/></Relationships>
</file>

<file path=ppt/slides/_rels/slide11.xml.rels><?xml version="1.0" encoding="UTF-8" standalone="yes"?>
<Relationships xmlns="http://schemas.openxmlformats.org/package/2006/relationships"><Relationship Id="rId2" Type="http://schemas.openxmlformats.org/officeDocument/2006/relationships/image" Target="../media/image10.jpeg"/><Relationship Id="rId1" Type="http://schemas.openxmlformats.org/officeDocument/2006/relationships/slideLayout" Target="../slideLayouts/slideLayout2.xml"/></Relationships>
</file>

<file path=ppt/slides/_rels/slide12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13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14.xml.rels><?xml version="1.0" encoding="UTF-8" standalone="yes"?>
<Relationships xmlns="http://schemas.openxmlformats.org/package/2006/relationships"><Relationship Id="rId3" Type="http://schemas.openxmlformats.org/officeDocument/2006/relationships/image" Target="../media/image11.jpeg"/><Relationship Id="rId2" Type="http://schemas.openxmlformats.org/officeDocument/2006/relationships/hyperlink" Target="http://www.google.co.uk/url?sa=i&amp;source=images&amp;cd=&amp;cad=rja&amp;docid=2vITpkoQPmK8JM&amp;tbnid=AdjG9YFXKJlv4M:&amp;ved=0CAgQjRwwAA&amp;url=http://www.kent.ac.uk/secl/philosophy/jw/2012/ecits/&amp;ei=bZbnUc7oH4PYOZO_gfAC&amp;psig=AFQjCNG9QoGLu_79lvyPKRFqqQBmFT_MUw&amp;ust=1374218221605744" TargetMode="External"/><Relationship Id="rId1" Type="http://schemas.openxmlformats.org/officeDocument/2006/relationships/slideLayout" Target="../slideLayouts/slideLayout2.xml"/></Relationships>
</file>

<file path=ppt/slides/_rels/slide15.xml.rels><?xml version="1.0" encoding="UTF-8" standalone="yes"?>
<Relationships xmlns="http://schemas.openxmlformats.org/package/2006/relationships"><Relationship Id="rId3" Type="http://schemas.openxmlformats.org/officeDocument/2006/relationships/image" Target="../media/image12.jpeg"/><Relationship Id="rId2" Type="http://schemas.openxmlformats.org/officeDocument/2006/relationships/hyperlink" Target="http://www.google.co.uk/url?sa=i&amp;source=images&amp;cd=&amp;cad=rja&amp;docid=v6JYEdNSEuQnBM&amp;tbnid=Fo6SGhmu0s9O9M:&amp;ved=0CAgQjRwwAA&amp;url=http://www.physicsoftheuniverse.com/topics_bigbang_expanding.html&amp;ei=suHsUaLBN8ue7AbO5YHYBw&amp;psig=AFQjCNEDJ9rh6YxANfV1vI8OVtz6F1l1Jg&amp;ust=1374565170971590" TargetMode="External"/><Relationship Id="rId1" Type="http://schemas.openxmlformats.org/officeDocument/2006/relationships/slideLayout" Target="../slideLayouts/slideLayout2.xml"/></Relationships>
</file>

<file path=ppt/slides/_rels/slide16.xml.rels><?xml version="1.0" encoding="UTF-8" standalone="yes"?>
<Relationships xmlns="http://schemas.openxmlformats.org/package/2006/relationships"><Relationship Id="rId3" Type="http://schemas.openxmlformats.org/officeDocument/2006/relationships/image" Target="../media/image12.jpeg"/><Relationship Id="rId2" Type="http://schemas.openxmlformats.org/officeDocument/2006/relationships/hyperlink" Target="http://www.google.co.uk/url?sa=i&amp;source=images&amp;cd=&amp;cad=rja&amp;docid=v6JYEdNSEuQnBM&amp;tbnid=Fo6SGhmu0s9O9M:&amp;ved=0CAgQjRwwAA&amp;url=http://www.physicsoftheuniverse.com/topics_bigbang_expanding.html&amp;ei=suHsUaLBN8ue7AbO5YHYBw&amp;psig=AFQjCNEDJ9rh6YxANfV1vI8OVtz6F1l1Jg&amp;ust=1374565170971590" TargetMode="External"/><Relationship Id="rId1" Type="http://schemas.openxmlformats.org/officeDocument/2006/relationships/slideLayout" Target="../slideLayouts/slideLayout2.xml"/></Relationships>
</file>

<file path=ppt/slides/_rels/slide17.xml.rels><?xml version="1.0" encoding="UTF-8" standalone="yes"?>
<Relationships xmlns="http://schemas.openxmlformats.org/package/2006/relationships"><Relationship Id="rId3" Type="http://schemas.openxmlformats.org/officeDocument/2006/relationships/slideLayout" Target="../slideLayouts/slideLayout2.xml"/><Relationship Id="rId2" Type="http://schemas.openxmlformats.org/officeDocument/2006/relationships/audio" Target="../media/media1.wav"/><Relationship Id="rId1" Type="http://schemas.microsoft.com/office/2007/relationships/media" Target="../media/media1.wav"/><Relationship Id="rId4" Type="http://schemas.openxmlformats.org/officeDocument/2006/relationships/image" Target="../media/image13.png"/></Relationships>
</file>

<file path=ppt/slides/_rels/slide18.xml.rels><?xml version="1.0" encoding="UTF-8" standalone="yes"?>
<Relationships xmlns="http://schemas.openxmlformats.org/package/2006/relationships"><Relationship Id="rId3" Type="http://schemas.openxmlformats.org/officeDocument/2006/relationships/image" Target="../media/image14.jpeg"/><Relationship Id="rId2" Type="http://schemas.openxmlformats.org/officeDocument/2006/relationships/hyperlink" Target="http://www.google.co.uk/url?sa=i&amp;source=images&amp;cd=&amp;cad=rja&amp;docid=KJrbK9mbbBBHOM&amp;tbnid=3Dc6MZtc_46D1M:&amp;ved=0CAgQjRwwADgM&amp;url=http://www.writeonnewjersey.com/2010/10/assembling-the-timeline-of-history-part-iii/&amp;ei=CuTsUbL6B6q57AaF2IDwBQ&amp;psig=AFQjCNFYmf5CiwXwTjH_IaOKrXeXr1G7Kw&amp;ust=1374565770176368" TargetMode="External"/><Relationship Id="rId1" Type="http://schemas.openxmlformats.org/officeDocument/2006/relationships/slideLayout" Target="../slideLayouts/slideLayout2.xml"/></Relationships>
</file>

<file path=ppt/slides/_rels/slide19.xml.rels><?xml version="1.0" encoding="UTF-8" standalone="yes"?>
<Relationships xmlns="http://schemas.openxmlformats.org/package/2006/relationships"><Relationship Id="rId3" Type="http://schemas.openxmlformats.org/officeDocument/2006/relationships/image" Target="../media/image16.png"/><Relationship Id="rId2" Type="http://schemas.openxmlformats.org/officeDocument/2006/relationships/image" Target="../media/image15.png"/><Relationship Id="rId1" Type="http://schemas.openxmlformats.org/officeDocument/2006/relationships/slideLayout" Target="../slideLayouts/slideLayout2.xml"/></Relationships>
</file>

<file path=ppt/slides/_rels/slide20.xml.rels><?xml version="1.0" encoding="UTF-8" standalone="yes"?>
<Relationships xmlns="http://schemas.openxmlformats.org/package/2006/relationships"><Relationship Id="rId3" Type="http://schemas.openxmlformats.org/officeDocument/2006/relationships/image" Target="../media/image16.png"/><Relationship Id="rId2" Type="http://schemas.openxmlformats.org/officeDocument/2006/relationships/image" Target="../media/image15.png"/><Relationship Id="rId1" Type="http://schemas.openxmlformats.org/officeDocument/2006/relationships/slideLayout" Target="../slideLayouts/slideLayout2.xml"/></Relationships>
</file>

<file path=ppt/slides/_rels/slide21.xml.rels><?xml version="1.0" encoding="UTF-8" standalone="yes"?>
<Relationships xmlns="http://schemas.openxmlformats.org/package/2006/relationships"><Relationship Id="rId3" Type="http://schemas.openxmlformats.org/officeDocument/2006/relationships/image" Target="../media/image16.png"/><Relationship Id="rId2" Type="http://schemas.openxmlformats.org/officeDocument/2006/relationships/image" Target="../media/image15.png"/><Relationship Id="rId1" Type="http://schemas.openxmlformats.org/officeDocument/2006/relationships/slideLayout" Target="../slideLayouts/slideLayout2.xml"/></Relationships>
</file>

<file path=ppt/slides/_rels/slide22.xml.rels><?xml version="1.0" encoding="UTF-8" standalone="yes"?>
<Relationships xmlns="http://schemas.openxmlformats.org/package/2006/relationships"><Relationship Id="rId3" Type="http://schemas.openxmlformats.org/officeDocument/2006/relationships/image" Target="../media/image17.gif"/><Relationship Id="rId2" Type="http://schemas.openxmlformats.org/officeDocument/2006/relationships/hyperlink" Target="http://www.google.co.uk/url?sa=i&amp;source=images&amp;cd=&amp;cad=rja&amp;docid=iPS-Ir3Y4vxo8M&amp;tbnid=9rPlMbcil8wybM:&amp;ved=0CAgQjRwwADgM&amp;url=http://www.accessscience.com/overflow.aspx?SearchInputText=The+shape+of+the+universe&amp;ContentTypeSelect=10&amp;term=The+shape+of+the+universe&amp;rootID=802395&amp;ei=1eTsUaPKKYmLhQf014HgCQ&amp;psig=AFQjCNGaHt8hjGnW1osXvZrcpfWcs4KAPg&amp;ust=1374565973725250" TargetMode="External"/><Relationship Id="rId1" Type="http://schemas.openxmlformats.org/officeDocument/2006/relationships/slideLayout" Target="../slideLayouts/slideLayout2.xml"/></Relationships>
</file>

<file path=ppt/slides/_rels/slide23.xml.rels><?xml version="1.0" encoding="UTF-8" standalone="yes"?>
<Relationships xmlns="http://schemas.openxmlformats.org/package/2006/relationships"><Relationship Id="rId3" Type="http://schemas.openxmlformats.org/officeDocument/2006/relationships/image" Target="../media/image17.gif"/><Relationship Id="rId2" Type="http://schemas.openxmlformats.org/officeDocument/2006/relationships/hyperlink" Target="http://www.google.co.uk/url?sa=i&amp;source=images&amp;cd=&amp;cad=rja&amp;docid=iPS-Ir3Y4vxo8M&amp;tbnid=9rPlMbcil8wybM:&amp;ved=0CAgQjRwwADgM&amp;url=http://www.accessscience.com/overflow.aspx?SearchInputText=The+shape+of+the+universe&amp;ContentTypeSelect=10&amp;term=The+shape+of+the+universe&amp;rootID=802395&amp;ei=1eTsUaPKKYmLhQf014HgCQ&amp;psig=AFQjCNGaHt8hjGnW1osXvZrcpfWcs4KAPg&amp;ust=1374565973725250" TargetMode="External"/><Relationship Id="rId1" Type="http://schemas.openxmlformats.org/officeDocument/2006/relationships/slideLayout" Target="../slideLayouts/slideLayout2.xml"/></Relationships>
</file>

<file path=ppt/slides/_rels/slide24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Picture 2" descr="http://d1avok0lzls2w.cloudfront.net/img_uploads/presentation.jpg">
            <a:hlinkClick r:id="rId3"/>
          </p:cNvPr>
          <p:cNvPicPr>
            <a:picLocks noChangeAspect="1" noChangeArrowheads="1"/>
          </p:cNvPicPr>
          <p:nvPr/>
        </p:nvPicPr>
        <p:blipFill rotWithShape="1"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r="11111"/>
          <a:stretch/>
        </p:blipFill>
        <p:spPr bwMode="auto">
          <a:xfrm>
            <a:off x="1" y="0"/>
            <a:ext cx="9144000" cy="685800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34818" name="Rectangle 2"/>
          <p:cNvSpPr>
            <a:spLocks noGrp="1" noChangeArrowheads="1"/>
          </p:cNvSpPr>
          <p:nvPr>
            <p:ph type="title"/>
          </p:nvPr>
        </p:nvSpPr>
        <p:spPr>
          <a:xfrm>
            <a:off x="252000" y="440768"/>
            <a:ext cx="8640000" cy="900000"/>
          </a:xfrm>
          <a:solidFill>
            <a:srgbClr val="7030A0"/>
          </a:solidFill>
        </p:spPr>
        <p:txBody>
          <a:bodyPr>
            <a:normAutofit/>
          </a:bodyPr>
          <a:lstStyle/>
          <a:p>
            <a:r>
              <a:rPr lang="en-GB" b="1" dirty="0">
                <a:solidFill>
                  <a:schemeClr val="bg1"/>
                </a:solidFill>
              </a:rPr>
              <a:t>How did the universe begin?</a:t>
            </a:r>
          </a:p>
        </p:txBody>
      </p:sp>
      <p:sp>
        <p:nvSpPr>
          <p:cNvPr id="3" name="TextBox 2"/>
          <p:cNvSpPr txBox="1"/>
          <p:nvPr/>
        </p:nvSpPr>
        <p:spPr>
          <a:xfrm>
            <a:off x="3923928" y="1628800"/>
            <a:ext cx="4104456" cy="58477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GB" sz="3200" dirty="0"/>
              <a:t>Any Volunteers???</a:t>
            </a:r>
          </a:p>
        </p:txBody>
      </p:sp>
    </p:spTree>
    <p:extLst>
      <p:ext uri="{BB962C8B-B14F-4D97-AF65-F5344CB8AC3E}">
        <p14:creationId xmlns:p14="http://schemas.microsoft.com/office/powerpoint/2010/main" val="2494329771"/>
      </p:ext>
    </p:extLst>
  </p:cSld>
  <p:clrMapOvr>
    <a:masterClrMapping/>
  </p:clrMapOvr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050" name="Picture 2" descr="http://static.bbc.co.uk/universe/img/ic/640/questions_and_ideas/big_bang/big_bang_large.jpg">
            <a:hlinkClick r:id="rId2"/>
          </p:cNvPr>
          <p:cNvPicPr>
            <a:picLocks noChangeAspect="1" noChangeArrowheads="1"/>
          </p:cNvPicPr>
          <p:nvPr/>
        </p:nvPicPr>
        <p:blipFill rotWithShape="1"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9862" r="8876"/>
          <a:stretch/>
        </p:blipFill>
        <p:spPr bwMode="auto">
          <a:xfrm>
            <a:off x="0" y="-99392"/>
            <a:ext cx="9157972" cy="6957392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5" name="Rectangle 4"/>
          <p:cNvSpPr/>
          <p:nvPr/>
        </p:nvSpPr>
        <p:spPr>
          <a:xfrm>
            <a:off x="0" y="-99392"/>
            <a:ext cx="9144000" cy="769441"/>
          </a:xfrm>
          <a:prstGeom prst="rect">
            <a:avLst/>
          </a:prstGeom>
          <a:solidFill>
            <a:schemeClr val="tx1"/>
          </a:solidFill>
        </p:spPr>
        <p:txBody>
          <a:bodyPr wrap="square" lIns="91440" tIns="45720" rIns="91440" bIns="45720">
            <a:spAutoFit/>
          </a:bodyPr>
          <a:lstStyle/>
          <a:p>
            <a:pPr algn="ctr"/>
            <a:r>
              <a:rPr lang="en-US" sz="4400" dirty="0">
                <a:ln w="18415" cmpd="sng">
                  <a:solidFill>
                    <a:srgbClr val="FFFFFF"/>
                  </a:solidFill>
                  <a:prstDash val="solid"/>
                </a:ln>
                <a:solidFill>
                  <a:srgbClr val="FFFFFF"/>
                </a:solidFill>
                <a:effectLst>
                  <a:outerShdw blurRad="63500" dir="3600000" algn="tl" rotWithShape="0">
                    <a:srgbClr val="000000">
                      <a:alpha val="70000"/>
                    </a:srgbClr>
                  </a:outerShdw>
                </a:effectLst>
              </a:rPr>
              <a:t>The Big Bang Theory of the Universe</a:t>
            </a:r>
            <a:endParaRPr lang="en-US" sz="4400" b="0" cap="none" spc="0" dirty="0">
              <a:ln w="18415" cmpd="sng">
                <a:solidFill>
                  <a:srgbClr val="FFFFFF"/>
                </a:solidFill>
                <a:prstDash val="solid"/>
              </a:ln>
              <a:solidFill>
                <a:srgbClr val="FFFFFF"/>
              </a:solidFill>
              <a:effectLst>
                <a:outerShdw blurRad="63500" dir="3600000" algn="tl" rotWithShape="0">
                  <a:srgbClr val="000000">
                    <a:alpha val="70000"/>
                  </a:srgbClr>
                </a:outerShdw>
              </a:effectLst>
            </a:endParaRPr>
          </a:p>
        </p:txBody>
      </p:sp>
      <p:sp>
        <p:nvSpPr>
          <p:cNvPr id="6" name="Rounded Rectangle 5"/>
          <p:cNvSpPr/>
          <p:nvPr/>
        </p:nvSpPr>
        <p:spPr>
          <a:xfrm>
            <a:off x="5508104" y="981075"/>
            <a:ext cx="3527946" cy="5678259"/>
          </a:xfrm>
          <a:prstGeom prst="roundRect">
            <a:avLst/>
          </a:prstGeom>
          <a:solidFill>
            <a:schemeClr val="tx2">
              <a:lumMod val="40000"/>
              <a:lumOff val="60000"/>
            </a:schemeClr>
          </a:solidFill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fontAlgn="auto">
              <a:spcBef>
                <a:spcPts val="0"/>
              </a:spcBef>
              <a:spcAft>
                <a:spcPts val="0"/>
              </a:spcAft>
              <a:defRPr/>
            </a:pPr>
            <a:endParaRPr lang="en-GB" dirty="0"/>
          </a:p>
        </p:txBody>
      </p:sp>
      <p:sp>
        <p:nvSpPr>
          <p:cNvPr id="7" name="AutoShape 18"/>
          <p:cNvSpPr>
            <a:spLocks noChangeArrowheads="1"/>
          </p:cNvSpPr>
          <p:nvPr/>
        </p:nvSpPr>
        <p:spPr bwMode="auto">
          <a:xfrm>
            <a:off x="108172" y="5362347"/>
            <a:ext cx="5255916" cy="1296987"/>
          </a:xfrm>
          <a:prstGeom prst="horizontalScroll">
            <a:avLst>
              <a:gd name="adj" fmla="val 12500"/>
            </a:avLst>
          </a:prstGeom>
          <a:ln>
            <a:solidFill>
              <a:schemeClr val="tx1"/>
            </a:solidFill>
            <a:headEnd/>
            <a:tailEnd/>
          </a:ln>
        </p:spPr>
        <p:style>
          <a:lnRef idx="1">
            <a:schemeClr val="accent2"/>
          </a:lnRef>
          <a:fillRef idx="2">
            <a:schemeClr val="accent2"/>
          </a:fillRef>
          <a:effectRef idx="1">
            <a:schemeClr val="accent2"/>
          </a:effectRef>
          <a:fontRef idx="minor">
            <a:schemeClr val="dk1"/>
          </a:fontRef>
        </p:style>
        <p:txBody>
          <a:bodyPr wrap="none" anchor="ctr"/>
          <a:lstStyle/>
          <a:p>
            <a:pPr algn="ctr" fontAlgn="auto">
              <a:spcBef>
                <a:spcPts val="0"/>
              </a:spcBef>
              <a:spcAft>
                <a:spcPts val="0"/>
              </a:spcAft>
              <a:defRPr/>
            </a:pPr>
            <a:r>
              <a:rPr lang="en-GB" sz="2000" b="1" u="sng" dirty="0"/>
              <a:t>KEYWORDS</a:t>
            </a:r>
            <a:r>
              <a:rPr lang="en-GB" sz="2000" b="1" dirty="0"/>
              <a:t>: </a:t>
            </a:r>
            <a:r>
              <a:rPr lang="en-GB" sz="2000" i="1" dirty="0">
                <a:latin typeface="Calibri" pitchFamily="34" charset="0"/>
              </a:rPr>
              <a:t>big bang, big crunch, big yawn,</a:t>
            </a:r>
          </a:p>
          <a:p>
            <a:pPr algn="ctr" fontAlgn="auto">
              <a:spcBef>
                <a:spcPts val="0"/>
              </a:spcBef>
              <a:spcAft>
                <a:spcPts val="0"/>
              </a:spcAft>
              <a:defRPr/>
            </a:pPr>
            <a:r>
              <a:rPr lang="en-GB" sz="2000" i="1" dirty="0">
                <a:latin typeface="Calibri" pitchFamily="34" charset="0"/>
              </a:rPr>
              <a:t>open, closed, flat, density, gravity</a:t>
            </a:r>
            <a:endParaRPr lang="en-GB" sz="2000" i="1" dirty="0"/>
          </a:p>
        </p:txBody>
      </p:sp>
      <p:sp>
        <p:nvSpPr>
          <p:cNvPr id="8" name="TextBox 5"/>
          <p:cNvSpPr txBox="1">
            <a:spLocks noChangeArrowheads="1"/>
          </p:cNvSpPr>
          <p:nvPr/>
        </p:nvSpPr>
        <p:spPr bwMode="auto">
          <a:xfrm>
            <a:off x="5652566" y="1052736"/>
            <a:ext cx="3383930" cy="570925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wrap="square">
            <a:spAutoFit/>
          </a:bodyPr>
          <a:lstStyle/>
          <a:p>
            <a:pPr algn="ctr" fontAlgn="auto">
              <a:spcBef>
                <a:spcPts val="0"/>
              </a:spcBef>
              <a:spcAft>
                <a:spcPts val="0"/>
              </a:spcAft>
              <a:defRPr/>
            </a:pPr>
            <a:r>
              <a:rPr lang="en-GB" sz="2500" b="1" dirty="0">
                <a:latin typeface="Calibri" pitchFamily="34" charset="0"/>
              </a:rPr>
              <a:t>To understand how the universe began</a:t>
            </a:r>
            <a:endParaRPr lang="en-GB" sz="500" b="1" dirty="0">
              <a:latin typeface="Calibri" pitchFamily="34" charset="0"/>
              <a:cs typeface="+mn-cs"/>
            </a:endParaRPr>
          </a:p>
          <a:p>
            <a:pPr marL="514350" indent="-514350" fontAlgn="auto">
              <a:spcBef>
                <a:spcPts val="0"/>
              </a:spcBef>
              <a:spcAft>
                <a:spcPts val="0"/>
              </a:spcAft>
              <a:defRPr/>
            </a:pPr>
            <a:endParaRPr lang="en-GB" sz="1000" b="1" dirty="0">
              <a:latin typeface="Calibri" pitchFamily="34" charset="0"/>
              <a:cs typeface="+mn-cs"/>
            </a:endParaRPr>
          </a:p>
          <a:p>
            <a:pPr fontAlgn="auto">
              <a:spcBef>
                <a:spcPts val="0"/>
              </a:spcBef>
              <a:spcAft>
                <a:spcPts val="0"/>
              </a:spcAft>
              <a:defRPr/>
            </a:pPr>
            <a:r>
              <a:rPr lang="en-GB" sz="2500" b="1" dirty="0">
                <a:solidFill>
                  <a:srgbClr val="FFFF00"/>
                </a:solidFill>
                <a:latin typeface="Calibri" pitchFamily="34" charset="0"/>
              </a:rPr>
              <a:t>ALL</a:t>
            </a:r>
            <a:r>
              <a:rPr lang="en-GB" sz="2500" dirty="0">
                <a:latin typeface="Calibri" pitchFamily="34" charset="0"/>
              </a:rPr>
              <a:t> – state what is meant by the big bang theory</a:t>
            </a:r>
          </a:p>
          <a:p>
            <a:pPr fontAlgn="auto">
              <a:spcBef>
                <a:spcPts val="0"/>
              </a:spcBef>
              <a:spcAft>
                <a:spcPts val="0"/>
              </a:spcAft>
              <a:defRPr/>
            </a:pPr>
            <a:r>
              <a:rPr lang="en-GB" sz="2500" b="1" dirty="0">
                <a:solidFill>
                  <a:srgbClr val="FFFF00"/>
                </a:solidFill>
                <a:latin typeface="Calibri" pitchFamily="34" charset="0"/>
                <a:cs typeface="+mn-cs"/>
              </a:rPr>
              <a:t>MOST</a:t>
            </a:r>
            <a:r>
              <a:rPr lang="en-GB" sz="2500" dirty="0">
                <a:latin typeface="Calibri" pitchFamily="34" charset="0"/>
                <a:cs typeface="+mn-cs"/>
              </a:rPr>
              <a:t> – describe the big bang theory and the possible fates of the universe</a:t>
            </a:r>
          </a:p>
          <a:p>
            <a:pPr fontAlgn="auto">
              <a:spcBef>
                <a:spcPts val="0"/>
              </a:spcBef>
              <a:spcAft>
                <a:spcPts val="0"/>
              </a:spcAft>
              <a:defRPr/>
            </a:pPr>
            <a:r>
              <a:rPr lang="en-GB" sz="2500" b="1" dirty="0">
                <a:solidFill>
                  <a:srgbClr val="FFFF00"/>
                </a:solidFill>
                <a:latin typeface="Calibri" pitchFamily="34" charset="0"/>
                <a:cs typeface="+mn-cs"/>
              </a:rPr>
              <a:t>SOME</a:t>
            </a:r>
            <a:r>
              <a:rPr lang="en-GB" sz="2500" dirty="0">
                <a:latin typeface="Calibri" pitchFamily="34" charset="0"/>
                <a:cs typeface="+mn-cs"/>
              </a:rPr>
              <a:t> – explain how red-shift provides evidence for the big bang theory of the universe</a:t>
            </a:r>
          </a:p>
          <a:p>
            <a:pPr marL="514350" indent="-514350" fontAlgn="auto">
              <a:spcBef>
                <a:spcPts val="0"/>
              </a:spcBef>
              <a:spcAft>
                <a:spcPts val="0"/>
              </a:spcAft>
              <a:buFont typeface="+mj-lt"/>
              <a:buAutoNum type="arabicPeriod"/>
              <a:defRPr/>
            </a:pPr>
            <a:endParaRPr lang="en-GB" sz="500" b="1" dirty="0">
              <a:latin typeface="Calibri" pitchFamily="34" charset="0"/>
              <a:cs typeface="+mn-cs"/>
            </a:endParaRPr>
          </a:p>
        </p:txBody>
      </p:sp>
      <p:sp>
        <p:nvSpPr>
          <p:cNvPr id="9" name="Flowchart: Connector 8"/>
          <p:cNvSpPr/>
          <p:nvPr/>
        </p:nvSpPr>
        <p:spPr>
          <a:xfrm>
            <a:off x="179512" y="1052736"/>
            <a:ext cx="1944216" cy="936104"/>
          </a:xfrm>
          <a:prstGeom prst="flowChartConnector">
            <a:avLst/>
          </a:prstGeom>
        </p:spPr>
        <p:style>
          <a:lnRef idx="3">
            <a:schemeClr val="lt1"/>
          </a:lnRef>
          <a:fillRef idx="1">
            <a:schemeClr val="accent6"/>
          </a:fillRef>
          <a:effectRef idx="1">
            <a:schemeClr val="accent6"/>
          </a:effectRef>
          <a:fontRef idx="minor">
            <a:schemeClr val="lt1"/>
          </a:fontRef>
        </p:style>
        <p:txBody>
          <a:bodyPr anchor="ctr"/>
          <a:lstStyle/>
          <a:p>
            <a:pPr algn="ctr" fontAlgn="auto">
              <a:spcBef>
                <a:spcPts val="0"/>
              </a:spcBef>
              <a:spcAft>
                <a:spcPts val="0"/>
              </a:spcAft>
              <a:defRPr/>
            </a:pPr>
            <a:endParaRPr lang="en-GB" sz="2200" dirty="0"/>
          </a:p>
        </p:txBody>
      </p:sp>
      <p:sp>
        <p:nvSpPr>
          <p:cNvPr id="10" name="TextBox 8"/>
          <p:cNvSpPr txBox="1">
            <a:spLocks noChangeArrowheads="1"/>
          </p:cNvSpPr>
          <p:nvPr/>
        </p:nvSpPr>
        <p:spPr bwMode="auto">
          <a:xfrm>
            <a:off x="251520" y="1096655"/>
            <a:ext cx="1871540" cy="707886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wrap="square">
            <a:spAutoFit/>
          </a:bodyPr>
          <a:lstStyle/>
          <a:p>
            <a:pPr algn="ctr"/>
            <a:r>
              <a:rPr lang="en-GB" sz="2000" b="1" u="sng" dirty="0">
                <a:latin typeface="Calibri" pitchFamily="34" charset="0"/>
              </a:rPr>
              <a:t>Starter</a:t>
            </a:r>
          </a:p>
          <a:p>
            <a:pPr algn="ctr"/>
            <a:r>
              <a:rPr lang="en-GB" sz="2000" dirty="0">
                <a:latin typeface="Calibri" pitchFamily="34" charset="0"/>
              </a:rPr>
              <a:t>presentations!</a:t>
            </a:r>
          </a:p>
        </p:txBody>
      </p:sp>
    </p:spTree>
  </p:cSld>
  <p:clrMapOvr>
    <a:masterClrMapping/>
  </p:clrMapOvr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4818" name="Rectangle 2"/>
          <p:cNvSpPr>
            <a:spLocks noGrp="1" noChangeArrowheads="1"/>
          </p:cNvSpPr>
          <p:nvPr>
            <p:ph type="title"/>
          </p:nvPr>
        </p:nvSpPr>
        <p:spPr>
          <a:xfrm>
            <a:off x="252000" y="440768"/>
            <a:ext cx="8640000" cy="900000"/>
          </a:xfrm>
          <a:solidFill>
            <a:srgbClr val="7030A0"/>
          </a:solidFill>
        </p:spPr>
        <p:txBody>
          <a:bodyPr>
            <a:normAutofit/>
          </a:bodyPr>
          <a:lstStyle/>
          <a:p>
            <a:r>
              <a:rPr lang="en-GB" b="1" dirty="0">
                <a:solidFill>
                  <a:schemeClr val="bg1"/>
                </a:solidFill>
              </a:rPr>
              <a:t>What is the Big Bang Theory?</a:t>
            </a:r>
          </a:p>
        </p:txBody>
      </p:sp>
      <p:sp>
        <p:nvSpPr>
          <p:cNvPr id="5" name="TextBox 4"/>
          <p:cNvSpPr txBox="1"/>
          <p:nvPr/>
        </p:nvSpPr>
        <p:spPr>
          <a:xfrm>
            <a:off x="251520" y="1844824"/>
            <a:ext cx="4320480" cy="4031873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GB" sz="3200" dirty="0"/>
              <a:t>The Big Bang theory is a theory of how the universe began. It says that the ENTIRE universe and everything in it was at one point compressed into one tiny, infinitely small point. </a:t>
            </a:r>
          </a:p>
        </p:txBody>
      </p:sp>
      <p:sp>
        <p:nvSpPr>
          <p:cNvPr id="7" name="TextBox 6"/>
          <p:cNvSpPr txBox="1"/>
          <p:nvPr/>
        </p:nvSpPr>
        <p:spPr>
          <a:xfrm>
            <a:off x="0" y="0"/>
            <a:ext cx="9144000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GB" dirty="0"/>
              <a:t>LO: Understand how the universe began</a:t>
            </a:r>
          </a:p>
        </p:txBody>
      </p:sp>
      <p:sp>
        <p:nvSpPr>
          <p:cNvPr id="6" name="TextBox 5"/>
          <p:cNvSpPr txBox="1"/>
          <p:nvPr/>
        </p:nvSpPr>
        <p:spPr>
          <a:xfrm>
            <a:off x="4564378" y="1894806"/>
            <a:ext cx="4320480" cy="58477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GB" sz="1400" dirty="0"/>
              <a:t>.</a:t>
            </a:r>
            <a:r>
              <a:rPr lang="en-GB" sz="3200" dirty="0"/>
              <a:t> </a:t>
            </a:r>
          </a:p>
        </p:txBody>
      </p:sp>
      <p:cxnSp>
        <p:nvCxnSpPr>
          <p:cNvPr id="3" name="Straight Arrow Connector 2"/>
          <p:cNvCxnSpPr/>
          <p:nvPr/>
        </p:nvCxnSpPr>
        <p:spPr>
          <a:xfrm flipV="1">
            <a:off x="6516216" y="2454442"/>
            <a:ext cx="173342" cy="1118575"/>
          </a:xfrm>
          <a:prstGeom prst="straightConnector1">
            <a:avLst/>
          </a:prstGeom>
          <a:ln>
            <a:tailEnd type="arrow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4" name="Cloud Callout 3"/>
          <p:cNvSpPr/>
          <p:nvPr/>
        </p:nvSpPr>
        <p:spPr>
          <a:xfrm>
            <a:off x="5029254" y="3573016"/>
            <a:ext cx="3390728" cy="2303681"/>
          </a:xfrm>
          <a:prstGeom prst="cloudCallout">
            <a:avLst/>
          </a:prstGeom>
          <a:solidFill>
            <a:schemeClr val="accent2"/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GB" sz="2400" dirty="0"/>
              <a:t>This is what the universe would have looked like 15bn years ago!</a:t>
            </a:r>
          </a:p>
        </p:txBody>
      </p:sp>
    </p:spTree>
    <p:extLst>
      <p:ext uri="{BB962C8B-B14F-4D97-AF65-F5344CB8AC3E}">
        <p14:creationId xmlns:p14="http://schemas.microsoft.com/office/powerpoint/2010/main" val="113635967"/>
      </p:ext>
    </p:extLst>
  </p:cSld>
  <p:clrMapOvr>
    <a:masterClrMapping/>
  </p:clrMapOvr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4818" name="Rectangle 2"/>
          <p:cNvSpPr>
            <a:spLocks noGrp="1" noChangeArrowheads="1"/>
          </p:cNvSpPr>
          <p:nvPr>
            <p:ph type="title"/>
          </p:nvPr>
        </p:nvSpPr>
        <p:spPr>
          <a:xfrm>
            <a:off x="252000" y="440768"/>
            <a:ext cx="8640000" cy="900000"/>
          </a:xfrm>
          <a:solidFill>
            <a:srgbClr val="7030A0"/>
          </a:solidFill>
        </p:spPr>
        <p:txBody>
          <a:bodyPr>
            <a:normAutofit/>
          </a:bodyPr>
          <a:lstStyle/>
          <a:p>
            <a:r>
              <a:rPr lang="en-GB" b="1" dirty="0">
                <a:solidFill>
                  <a:schemeClr val="bg1"/>
                </a:solidFill>
              </a:rPr>
              <a:t>The Big Bang Theory</a:t>
            </a:r>
          </a:p>
        </p:txBody>
      </p:sp>
      <p:sp>
        <p:nvSpPr>
          <p:cNvPr id="5" name="TextBox 4"/>
          <p:cNvSpPr txBox="1"/>
          <p:nvPr/>
        </p:nvSpPr>
        <p:spPr>
          <a:xfrm>
            <a:off x="780909" y="1906475"/>
            <a:ext cx="3744416" cy="4031873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GB" sz="3200" dirty="0"/>
              <a:t>Scientists have calculated that the universe is (approximately) 15bn years old. That means, the big bang happened about 15bn years ago!</a:t>
            </a:r>
          </a:p>
        </p:txBody>
      </p:sp>
      <p:sp>
        <p:nvSpPr>
          <p:cNvPr id="7" name="TextBox 6"/>
          <p:cNvSpPr txBox="1"/>
          <p:nvPr/>
        </p:nvSpPr>
        <p:spPr>
          <a:xfrm>
            <a:off x="0" y="0"/>
            <a:ext cx="9144000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GB" dirty="0"/>
              <a:t>LO: Understand how the universe began</a:t>
            </a:r>
          </a:p>
        </p:txBody>
      </p:sp>
      <p:sp>
        <p:nvSpPr>
          <p:cNvPr id="6" name="TextBox 5"/>
          <p:cNvSpPr txBox="1"/>
          <p:nvPr/>
        </p:nvSpPr>
        <p:spPr>
          <a:xfrm>
            <a:off x="4564378" y="1894806"/>
            <a:ext cx="4320480" cy="58477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GB" sz="1400" dirty="0"/>
              <a:t>.</a:t>
            </a:r>
            <a:r>
              <a:rPr lang="en-GB" sz="3200" dirty="0"/>
              <a:t> </a:t>
            </a:r>
          </a:p>
        </p:txBody>
      </p:sp>
      <p:cxnSp>
        <p:nvCxnSpPr>
          <p:cNvPr id="3" name="Straight Arrow Connector 2"/>
          <p:cNvCxnSpPr/>
          <p:nvPr/>
        </p:nvCxnSpPr>
        <p:spPr>
          <a:xfrm flipV="1">
            <a:off x="6516216" y="2454442"/>
            <a:ext cx="173342" cy="1118575"/>
          </a:xfrm>
          <a:prstGeom prst="straightConnector1">
            <a:avLst/>
          </a:prstGeom>
          <a:ln>
            <a:tailEnd type="arrow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4" name="Cloud Callout 3"/>
          <p:cNvSpPr/>
          <p:nvPr/>
        </p:nvSpPr>
        <p:spPr>
          <a:xfrm>
            <a:off x="5029254" y="3573016"/>
            <a:ext cx="3390728" cy="2303681"/>
          </a:xfrm>
          <a:prstGeom prst="cloudCallout">
            <a:avLst/>
          </a:prstGeom>
          <a:solidFill>
            <a:schemeClr val="accent2"/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GB" sz="2400" dirty="0"/>
              <a:t>This is what the universe would have looked like 15bn years ago!</a:t>
            </a:r>
          </a:p>
        </p:txBody>
      </p:sp>
    </p:spTree>
    <p:extLst>
      <p:ext uri="{BB962C8B-B14F-4D97-AF65-F5344CB8AC3E}">
        <p14:creationId xmlns:p14="http://schemas.microsoft.com/office/powerpoint/2010/main" val="3422823812"/>
      </p:ext>
    </p:extLst>
  </p:cSld>
  <p:clrMapOvr>
    <a:masterClrMapping/>
  </p:clrMapOvr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4818" name="Rectangle 2"/>
          <p:cNvSpPr>
            <a:spLocks noGrp="1" noChangeArrowheads="1"/>
          </p:cNvSpPr>
          <p:nvPr>
            <p:ph type="title"/>
          </p:nvPr>
        </p:nvSpPr>
        <p:spPr>
          <a:xfrm>
            <a:off x="252000" y="440768"/>
            <a:ext cx="8640000" cy="900000"/>
          </a:xfrm>
          <a:solidFill>
            <a:srgbClr val="7030A0"/>
          </a:solidFill>
        </p:spPr>
        <p:txBody>
          <a:bodyPr>
            <a:normAutofit/>
          </a:bodyPr>
          <a:lstStyle/>
          <a:p>
            <a:r>
              <a:rPr lang="en-GB" b="1" dirty="0">
                <a:solidFill>
                  <a:schemeClr val="bg1"/>
                </a:solidFill>
              </a:rPr>
              <a:t>Time zero</a:t>
            </a:r>
          </a:p>
        </p:txBody>
      </p:sp>
      <p:sp>
        <p:nvSpPr>
          <p:cNvPr id="5" name="TextBox 4"/>
          <p:cNvSpPr txBox="1"/>
          <p:nvPr/>
        </p:nvSpPr>
        <p:spPr>
          <a:xfrm>
            <a:off x="251520" y="1844824"/>
            <a:ext cx="4320480" cy="4031873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GB" sz="3200" dirty="0"/>
              <a:t>Before the big bang, there is no concept of time. The universe is infinitely small and infinitely hot. The forces that we know (gravity, electromagnetism etc.) do not exist. </a:t>
            </a:r>
          </a:p>
        </p:txBody>
      </p:sp>
      <p:sp>
        <p:nvSpPr>
          <p:cNvPr id="7" name="TextBox 6"/>
          <p:cNvSpPr txBox="1"/>
          <p:nvPr/>
        </p:nvSpPr>
        <p:spPr>
          <a:xfrm>
            <a:off x="0" y="0"/>
            <a:ext cx="9144000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GB" dirty="0"/>
              <a:t>LO: Understand how the universe began</a:t>
            </a:r>
          </a:p>
        </p:txBody>
      </p:sp>
      <p:sp>
        <p:nvSpPr>
          <p:cNvPr id="6" name="TextBox 5"/>
          <p:cNvSpPr txBox="1"/>
          <p:nvPr/>
        </p:nvSpPr>
        <p:spPr>
          <a:xfrm>
            <a:off x="4564378" y="1894806"/>
            <a:ext cx="4320480" cy="58477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GB" sz="1400" dirty="0"/>
              <a:t>.</a:t>
            </a:r>
            <a:r>
              <a:rPr lang="en-GB" sz="3200" dirty="0"/>
              <a:t> </a:t>
            </a:r>
          </a:p>
        </p:txBody>
      </p:sp>
      <p:cxnSp>
        <p:nvCxnSpPr>
          <p:cNvPr id="3" name="Straight Arrow Connector 2"/>
          <p:cNvCxnSpPr/>
          <p:nvPr/>
        </p:nvCxnSpPr>
        <p:spPr>
          <a:xfrm flipV="1">
            <a:off x="6516216" y="2454442"/>
            <a:ext cx="173342" cy="1118575"/>
          </a:xfrm>
          <a:prstGeom prst="straightConnector1">
            <a:avLst/>
          </a:prstGeom>
          <a:ln>
            <a:tailEnd type="arrow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4" name="Cloud Callout 3"/>
          <p:cNvSpPr/>
          <p:nvPr/>
        </p:nvSpPr>
        <p:spPr>
          <a:xfrm>
            <a:off x="5029254" y="3573016"/>
            <a:ext cx="3390728" cy="2303681"/>
          </a:xfrm>
          <a:prstGeom prst="cloudCallout">
            <a:avLst/>
          </a:prstGeom>
          <a:solidFill>
            <a:schemeClr val="accent2"/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GB" sz="2400" dirty="0"/>
              <a:t>This is what the universe would have looked like 15bn years ago!</a:t>
            </a:r>
          </a:p>
        </p:txBody>
      </p:sp>
    </p:spTree>
    <p:extLst>
      <p:ext uri="{BB962C8B-B14F-4D97-AF65-F5344CB8AC3E}">
        <p14:creationId xmlns:p14="http://schemas.microsoft.com/office/powerpoint/2010/main" val="3422823812"/>
      </p:ext>
    </p:extLst>
  </p:cSld>
  <p:clrMapOvr>
    <a:masterClrMapping/>
  </p:clrMapOvr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4818" name="Rectangle 2"/>
          <p:cNvSpPr>
            <a:spLocks noGrp="1" noChangeArrowheads="1"/>
          </p:cNvSpPr>
          <p:nvPr>
            <p:ph type="title"/>
          </p:nvPr>
        </p:nvSpPr>
        <p:spPr>
          <a:xfrm>
            <a:off x="252000" y="440768"/>
            <a:ext cx="8640000" cy="900000"/>
          </a:xfrm>
          <a:solidFill>
            <a:srgbClr val="7030A0"/>
          </a:solidFill>
        </p:spPr>
        <p:txBody>
          <a:bodyPr>
            <a:normAutofit/>
          </a:bodyPr>
          <a:lstStyle/>
          <a:p>
            <a:r>
              <a:rPr lang="en-GB" b="1" dirty="0">
                <a:solidFill>
                  <a:schemeClr val="bg1"/>
                </a:solidFill>
              </a:rPr>
              <a:t>1 second after Big Bang</a:t>
            </a:r>
          </a:p>
        </p:txBody>
      </p:sp>
      <p:sp>
        <p:nvSpPr>
          <p:cNvPr id="5" name="TextBox 4"/>
          <p:cNvSpPr txBox="1"/>
          <p:nvPr/>
        </p:nvSpPr>
        <p:spPr>
          <a:xfrm>
            <a:off x="243898" y="2479581"/>
            <a:ext cx="4320480" cy="3046988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GB" sz="3200" dirty="0"/>
              <a:t>1 second after the big bang, the first particles form. It is still incredibly hot, so the only particles that can exist are </a:t>
            </a:r>
            <a:r>
              <a:rPr lang="en-GB" sz="3200" b="1" dirty="0">
                <a:solidFill>
                  <a:srgbClr val="FF0000"/>
                </a:solidFill>
              </a:rPr>
              <a:t>protons</a:t>
            </a:r>
            <a:r>
              <a:rPr lang="en-GB" sz="3200" b="1" dirty="0"/>
              <a:t> </a:t>
            </a:r>
            <a:r>
              <a:rPr lang="en-GB" sz="3200" dirty="0"/>
              <a:t>and </a:t>
            </a:r>
            <a:r>
              <a:rPr lang="en-GB" sz="3200" b="1" dirty="0">
                <a:solidFill>
                  <a:srgbClr val="FF0000"/>
                </a:solidFill>
              </a:rPr>
              <a:t>neutrons</a:t>
            </a:r>
            <a:r>
              <a:rPr lang="en-GB" sz="3200" dirty="0"/>
              <a:t>.  </a:t>
            </a:r>
          </a:p>
        </p:txBody>
      </p:sp>
      <p:sp>
        <p:nvSpPr>
          <p:cNvPr id="7" name="TextBox 6"/>
          <p:cNvSpPr txBox="1"/>
          <p:nvPr/>
        </p:nvSpPr>
        <p:spPr>
          <a:xfrm>
            <a:off x="0" y="0"/>
            <a:ext cx="9144000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GB" dirty="0"/>
              <a:t>LO: Understand how the universe began</a:t>
            </a:r>
          </a:p>
        </p:txBody>
      </p:sp>
      <p:pic>
        <p:nvPicPr>
          <p:cNvPr id="1026" name="Picture 2" descr="http://www.blogspan.org/images/blogs/11-2006/deuterium-atom-proton-880.jpg">
            <a:hlinkClick r:id="rId2"/>
          </p:cNvPr>
          <p:cNvPicPr>
            <a:picLocks noChangeAspect="1" noChangeArrowheads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4621434" y="2356937"/>
            <a:ext cx="4156725" cy="3292275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  <p:extLst>
      <p:ext uri="{BB962C8B-B14F-4D97-AF65-F5344CB8AC3E}">
        <p14:creationId xmlns:p14="http://schemas.microsoft.com/office/powerpoint/2010/main" val="3422823812"/>
      </p:ext>
    </p:extLst>
  </p:cSld>
  <p:clrMapOvr>
    <a:masterClrMapping/>
  </p:clrMapOvr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4818" name="Rectangle 2"/>
          <p:cNvSpPr>
            <a:spLocks noGrp="1" noChangeArrowheads="1"/>
          </p:cNvSpPr>
          <p:nvPr>
            <p:ph type="title"/>
          </p:nvPr>
        </p:nvSpPr>
        <p:spPr>
          <a:xfrm>
            <a:off x="252000" y="440768"/>
            <a:ext cx="8640000" cy="900000"/>
          </a:xfrm>
          <a:solidFill>
            <a:srgbClr val="7030A0"/>
          </a:solidFill>
        </p:spPr>
        <p:txBody>
          <a:bodyPr>
            <a:normAutofit/>
          </a:bodyPr>
          <a:lstStyle/>
          <a:p>
            <a:r>
              <a:rPr lang="en-GB" b="1" dirty="0">
                <a:solidFill>
                  <a:schemeClr val="bg1"/>
                </a:solidFill>
              </a:rPr>
              <a:t>3 seconds after Big Bang</a:t>
            </a:r>
          </a:p>
        </p:txBody>
      </p:sp>
      <p:sp>
        <p:nvSpPr>
          <p:cNvPr id="5" name="TextBox 4"/>
          <p:cNvSpPr txBox="1"/>
          <p:nvPr/>
        </p:nvSpPr>
        <p:spPr>
          <a:xfrm>
            <a:off x="277761" y="2454442"/>
            <a:ext cx="4030996" cy="255454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GB" sz="3200" dirty="0"/>
              <a:t>Protons and neutrons come together to form the nuclei of simple elements (hydrogen, helium, lithium) </a:t>
            </a:r>
          </a:p>
        </p:txBody>
      </p:sp>
      <p:sp>
        <p:nvSpPr>
          <p:cNvPr id="7" name="TextBox 6"/>
          <p:cNvSpPr txBox="1"/>
          <p:nvPr/>
        </p:nvSpPr>
        <p:spPr>
          <a:xfrm>
            <a:off x="0" y="0"/>
            <a:ext cx="9144000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GB" dirty="0"/>
              <a:t>LO: Understand how the universe began</a:t>
            </a:r>
          </a:p>
        </p:txBody>
      </p:sp>
      <p:pic>
        <p:nvPicPr>
          <p:cNvPr id="1026" name="Picture 2" descr="http://t1.gstatic.com/images?q=tbn:ANd9GcSO-rCllO4pNhBk3gqWYZT2DHohEqDFIbaEjxiKqfiV_8-FQXgBEQ">
            <a:hlinkClick r:id="rId2"/>
          </p:cNvPr>
          <p:cNvPicPr>
            <a:picLocks noChangeAspect="1" noChangeArrowheads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4716016" y="2132855"/>
            <a:ext cx="1872208" cy="1872209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1028" name="Picture 4" descr="http://t3.gstatic.com/images?q=tbn:ANd9GcSSR0ASPUiigBCbgDIXAgLFA80uMb0OPjZVinjxYUOnuLzeOdLUcQ">
            <a:hlinkClick r:id="rId4"/>
          </p:cNvPr>
          <p:cNvPicPr>
            <a:picLocks noChangeAspect="1" noChangeArrowheads="1"/>
          </p:cNvPicPr>
          <p:nvPr/>
        </p:nvPicPr>
        <p:blipFill>
          <a:blip r:embed="rId5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6686337" y="2161517"/>
            <a:ext cx="1814882" cy="1814883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1030" name="Picture 6" descr="http://t2.gstatic.com/images?q=tbn:ANd9GcRKd_Oyt2ze4mt4XRgce9pcZ8H-ehrcHvxcodp5AymdMvifXfoY">
            <a:hlinkClick r:id="rId6"/>
          </p:cNvPr>
          <p:cNvPicPr>
            <a:picLocks noChangeAspect="1" noChangeArrowheads="1"/>
          </p:cNvPicPr>
          <p:nvPr/>
        </p:nvPicPr>
        <p:blipFill>
          <a:blip r:embed="rId7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5645734" y="4066497"/>
            <a:ext cx="1884979" cy="188498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  <p:extLst>
      <p:ext uri="{BB962C8B-B14F-4D97-AF65-F5344CB8AC3E}">
        <p14:creationId xmlns:p14="http://schemas.microsoft.com/office/powerpoint/2010/main" val="3422823812"/>
      </p:ext>
    </p:extLst>
  </p:cSld>
  <p:clrMapOvr>
    <a:masterClrMapping/>
  </p:clrMapOvr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4818" name="Rectangle 2"/>
          <p:cNvSpPr>
            <a:spLocks noGrp="1" noChangeArrowheads="1"/>
          </p:cNvSpPr>
          <p:nvPr>
            <p:ph type="title"/>
          </p:nvPr>
        </p:nvSpPr>
        <p:spPr>
          <a:xfrm>
            <a:off x="252000" y="440768"/>
            <a:ext cx="8640000" cy="900000"/>
          </a:xfrm>
          <a:solidFill>
            <a:srgbClr val="7030A0"/>
          </a:solidFill>
        </p:spPr>
        <p:txBody>
          <a:bodyPr>
            <a:normAutofit/>
          </a:bodyPr>
          <a:lstStyle/>
          <a:p>
            <a:r>
              <a:rPr lang="en-GB" b="1" dirty="0">
                <a:solidFill>
                  <a:schemeClr val="bg1"/>
                </a:solidFill>
              </a:rPr>
              <a:t>3-10,000 years after big bang</a:t>
            </a:r>
          </a:p>
        </p:txBody>
      </p:sp>
      <p:sp>
        <p:nvSpPr>
          <p:cNvPr id="5" name="TextBox 4"/>
          <p:cNvSpPr txBox="1"/>
          <p:nvPr/>
        </p:nvSpPr>
        <p:spPr>
          <a:xfrm>
            <a:off x="277761" y="1804339"/>
            <a:ext cx="4030996" cy="452431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GB" sz="3200" dirty="0"/>
              <a:t>This is known as the radiation era of the universe. There is very little matter (stuff!) and the universe is mostly full of high frequency electromagnetic radiation</a:t>
            </a:r>
          </a:p>
        </p:txBody>
      </p:sp>
      <p:sp>
        <p:nvSpPr>
          <p:cNvPr id="7" name="TextBox 6"/>
          <p:cNvSpPr txBox="1"/>
          <p:nvPr/>
        </p:nvSpPr>
        <p:spPr>
          <a:xfrm>
            <a:off x="0" y="0"/>
            <a:ext cx="9144000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GB" dirty="0"/>
              <a:t>LO: Understand how the universe began</a:t>
            </a:r>
          </a:p>
        </p:txBody>
      </p:sp>
      <p:pic>
        <p:nvPicPr>
          <p:cNvPr id="2050" name="Picture 2" descr="http://annesastronomynews.com/wp-content/uploads/2012/02/Electromagnetic-Radiation-Electromagnetic-Spectrum.jpg">
            <a:hlinkClick r:id="rId2"/>
          </p:cNvPr>
          <p:cNvPicPr>
            <a:picLocks noChangeAspect="1" noChangeArrowheads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4308757" y="2986376"/>
            <a:ext cx="4335798" cy="216024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  <p:extLst>
      <p:ext uri="{BB962C8B-B14F-4D97-AF65-F5344CB8AC3E}">
        <p14:creationId xmlns:p14="http://schemas.microsoft.com/office/powerpoint/2010/main" val="1191299428"/>
      </p:ext>
    </p:extLst>
  </p:cSld>
  <p:clrMapOvr>
    <a:masterClrMapping/>
  </p:clrMapOvr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4818" name="Rectangle 2"/>
          <p:cNvSpPr>
            <a:spLocks noGrp="1" noChangeArrowheads="1"/>
          </p:cNvSpPr>
          <p:nvPr>
            <p:ph type="title"/>
          </p:nvPr>
        </p:nvSpPr>
        <p:spPr>
          <a:xfrm>
            <a:off x="252000" y="440768"/>
            <a:ext cx="8640000" cy="900000"/>
          </a:xfrm>
          <a:solidFill>
            <a:srgbClr val="7030A0"/>
          </a:solidFill>
        </p:spPr>
        <p:txBody>
          <a:bodyPr>
            <a:normAutofit/>
          </a:bodyPr>
          <a:lstStyle/>
          <a:p>
            <a:r>
              <a:rPr lang="en-GB" b="1" dirty="0">
                <a:solidFill>
                  <a:schemeClr val="bg1"/>
                </a:solidFill>
              </a:rPr>
              <a:t>300,000 years after big bang</a:t>
            </a:r>
          </a:p>
        </p:txBody>
      </p:sp>
      <p:sp>
        <p:nvSpPr>
          <p:cNvPr id="5" name="TextBox 4"/>
          <p:cNvSpPr txBox="1"/>
          <p:nvPr/>
        </p:nvSpPr>
        <p:spPr>
          <a:xfrm>
            <a:off x="277761" y="1804339"/>
            <a:ext cx="4030996" cy="4031873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GB" sz="3200" dirty="0"/>
              <a:t>This is the beginning of the era of matter domination. The temperature is now low enough for electrons to bind with nuclei and form neutral atoms.</a:t>
            </a:r>
          </a:p>
        </p:txBody>
      </p:sp>
      <p:sp>
        <p:nvSpPr>
          <p:cNvPr id="7" name="TextBox 6"/>
          <p:cNvSpPr txBox="1"/>
          <p:nvPr/>
        </p:nvSpPr>
        <p:spPr>
          <a:xfrm>
            <a:off x="0" y="0"/>
            <a:ext cx="9144000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GB" dirty="0"/>
              <a:t>LO: Understand how the universe began</a:t>
            </a:r>
          </a:p>
        </p:txBody>
      </p:sp>
      <p:pic>
        <p:nvPicPr>
          <p:cNvPr id="3074" name="Picture 2" descr="http://www.chemicool.com/images/periodic-table.png">
            <a:hlinkClick r:id="rId2"/>
          </p:cNvPr>
          <p:cNvPicPr>
            <a:picLocks noChangeAspect="1" noChangeArrowheads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4329372" y="2610603"/>
            <a:ext cx="4306128" cy="2419344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  <p:extLst>
      <p:ext uri="{BB962C8B-B14F-4D97-AF65-F5344CB8AC3E}">
        <p14:creationId xmlns:p14="http://schemas.microsoft.com/office/powerpoint/2010/main" val="3440675419"/>
      </p:ext>
    </p:extLst>
  </p:cSld>
  <p:clrMapOvr>
    <a:masterClrMapping/>
  </p:clrMapOvr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4818" name="Rectangle 2"/>
          <p:cNvSpPr>
            <a:spLocks noGrp="1" noChangeArrowheads="1"/>
          </p:cNvSpPr>
          <p:nvPr>
            <p:ph type="title"/>
          </p:nvPr>
        </p:nvSpPr>
        <p:spPr>
          <a:xfrm>
            <a:off x="252000" y="440768"/>
            <a:ext cx="8640000" cy="900000"/>
          </a:xfrm>
          <a:solidFill>
            <a:srgbClr val="7030A0"/>
          </a:solidFill>
        </p:spPr>
        <p:txBody>
          <a:bodyPr>
            <a:normAutofit/>
          </a:bodyPr>
          <a:lstStyle/>
          <a:p>
            <a:r>
              <a:rPr lang="en-GB" b="1" dirty="0">
                <a:solidFill>
                  <a:schemeClr val="bg1"/>
                </a:solidFill>
              </a:rPr>
              <a:t>300m years after big bang</a:t>
            </a:r>
          </a:p>
        </p:txBody>
      </p:sp>
      <p:sp>
        <p:nvSpPr>
          <p:cNvPr id="5" name="TextBox 4"/>
          <p:cNvSpPr txBox="1"/>
          <p:nvPr/>
        </p:nvSpPr>
        <p:spPr>
          <a:xfrm>
            <a:off x="257690" y="2789223"/>
            <a:ext cx="4030996" cy="2062103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GB" sz="3200" dirty="0"/>
              <a:t>The first stars are born. Groups of these stars will go on to become the earliest galaxies</a:t>
            </a:r>
          </a:p>
        </p:txBody>
      </p:sp>
      <p:sp>
        <p:nvSpPr>
          <p:cNvPr id="7" name="TextBox 6"/>
          <p:cNvSpPr txBox="1"/>
          <p:nvPr/>
        </p:nvSpPr>
        <p:spPr>
          <a:xfrm>
            <a:off x="0" y="0"/>
            <a:ext cx="9144000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GB" dirty="0"/>
              <a:t>LO: Understand how the universe began</a:t>
            </a:r>
          </a:p>
        </p:txBody>
      </p:sp>
      <p:pic>
        <p:nvPicPr>
          <p:cNvPr id="4098" name="Picture 2" descr="http://t0.gstatic.com/images?q=tbn:ANd9GcQvHdPOCSyDt2_5Rxk9wTtCo8Q_XMjSu453nWrFXnFlZet4WZwS">
            <a:hlinkClick r:id="rId2"/>
          </p:cNvPr>
          <p:cNvPicPr>
            <a:picLocks noChangeAspect="1" noChangeArrowheads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4384045" y="2493315"/>
            <a:ext cx="4149496" cy="2653918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  <p:extLst>
      <p:ext uri="{BB962C8B-B14F-4D97-AF65-F5344CB8AC3E}">
        <p14:creationId xmlns:p14="http://schemas.microsoft.com/office/powerpoint/2010/main" val="2120772746"/>
      </p:ext>
    </p:extLst>
  </p:cSld>
  <p:clrMapOvr>
    <a:masterClrMapping/>
  </p:clrMapOvr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4818" name="Rectangle 2"/>
          <p:cNvSpPr>
            <a:spLocks noGrp="1" noChangeArrowheads="1"/>
          </p:cNvSpPr>
          <p:nvPr>
            <p:ph type="title"/>
          </p:nvPr>
        </p:nvSpPr>
        <p:spPr>
          <a:xfrm>
            <a:off x="252000" y="440768"/>
            <a:ext cx="8640000" cy="900000"/>
          </a:xfrm>
          <a:solidFill>
            <a:srgbClr val="7030A0"/>
          </a:solidFill>
        </p:spPr>
        <p:txBody>
          <a:bodyPr>
            <a:normAutofit/>
          </a:bodyPr>
          <a:lstStyle/>
          <a:p>
            <a:r>
              <a:rPr lang="en-GB" sz="3800" b="1" dirty="0">
                <a:solidFill>
                  <a:schemeClr val="bg1"/>
                </a:solidFill>
              </a:rPr>
              <a:t>(approximately) 10bn years after big bang</a:t>
            </a:r>
          </a:p>
        </p:txBody>
      </p:sp>
      <p:sp>
        <p:nvSpPr>
          <p:cNvPr id="5" name="TextBox 4"/>
          <p:cNvSpPr txBox="1"/>
          <p:nvPr/>
        </p:nvSpPr>
        <p:spPr>
          <a:xfrm>
            <a:off x="257690" y="2789223"/>
            <a:ext cx="4030996" cy="156966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GB" sz="3200" dirty="0"/>
              <a:t>Our sun and the solar system that the Earth is in is born!</a:t>
            </a:r>
          </a:p>
        </p:txBody>
      </p:sp>
      <p:sp>
        <p:nvSpPr>
          <p:cNvPr id="7" name="TextBox 6"/>
          <p:cNvSpPr txBox="1"/>
          <p:nvPr/>
        </p:nvSpPr>
        <p:spPr>
          <a:xfrm>
            <a:off x="0" y="0"/>
            <a:ext cx="9144000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GB" dirty="0"/>
              <a:t>LO: Understand how the universe began</a:t>
            </a:r>
          </a:p>
        </p:txBody>
      </p:sp>
      <p:pic>
        <p:nvPicPr>
          <p:cNvPr id="5122" name="Picture 2" descr="http://ts4.mm.bing.net/th?id=H.4558327199499199&amp;pid=1.7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4588260" y="1973542"/>
            <a:ext cx="3982144" cy="3849406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  <p:extLst>
      <p:ext uri="{BB962C8B-B14F-4D97-AF65-F5344CB8AC3E}">
        <p14:creationId xmlns:p14="http://schemas.microsoft.com/office/powerpoint/2010/main" val="3765597211"/>
      </p:ext>
    </p:extLst>
  </p:cSld>
  <p:clrMapOvr>
    <a:masterClrMapping/>
  </p:clrMapOvr>
</p:sld>
</file>

<file path=ppt/slides/slide1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4818" name="Rectangle 2"/>
          <p:cNvSpPr>
            <a:spLocks noGrp="1" noChangeArrowheads="1"/>
          </p:cNvSpPr>
          <p:nvPr>
            <p:ph type="title"/>
          </p:nvPr>
        </p:nvSpPr>
        <p:spPr>
          <a:xfrm>
            <a:off x="252000" y="440768"/>
            <a:ext cx="8640000" cy="900000"/>
          </a:xfrm>
          <a:solidFill>
            <a:srgbClr val="7030A0"/>
          </a:solidFill>
        </p:spPr>
        <p:txBody>
          <a:bodyPr>
            <a:normAutofit/>
          </a:bodyPr>
          <a:lstStyle/>
          <a:p>
            <a:r>
              <a:rPr lang="en-GB" b="1" dirty="0">
                <a:solidFill>
                  <a:schemeClr val="bg1"/>
                </a:solidFill>
              </a:rPr>
              <a:t>Task</a:t>
            </a:r>
          </a:p>
        </p:txBody>
      </p:sp>
      <p:sp>
        <p:nvSpPr>
          <p:cNvPr id="5" name="TextBox 4"/>
          <p:cNvSpPr txBox="1"/>
          <p:nvPr/>
        </p:nvSpPr>
        <p:spPr>
          <a:xfrm>
            <a:off x="251520" y="1844824"/>
            <a:ext cx="4320480" cy="452431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GB" sz="3200" dirty="0"/>
              <a:t>Write a story pretending that you are god and you are witnessing the big bang. </a:t>
            </a:r>
            <a:r>
              <a:rPr lang="en-GB" sz="3200" b="1" dirty="0">
                <a:solidFill>
                  <a:srgbClr val="FF0000"/>
                </a:solidFill>
              </a:rPr>
              <a:t>Make the story as creative as possible</a:t>
            </a:r>
            <a:r>
              <a:rPr lang="en-GB" sz="3200" b="1" dirty="0"/>
              <a:t>.</a:t>
            </a:r>
          </a:p>
          <a:p>
            <a:pPr algn="ctr"/>
            <a:endParaRPr lang="en-GB" sz="3200" b="1" dirty="0"/>
          </a:p>
          <a:p>
            <a:pPr algn="ctr"/>
            <a:r>
              <a:rPr lang="en-GB" sz="3200" dirty="0"/>
              <a:t>A/A* - Include details of the key events of the big bang in your story!</a:t>
            </a:r>
          </a:p>
        </p:txBody>
      </p:sp>
      <p:sp>
        <p:nvSpPr>
          <p:cNvPr id="7" name="TextBox 6"/>
          <p:cNvSpPr txBox="1"/>
          <p:nvPr/>
        </p:nvSpPr>
        <p:spPr>
          <a:xfrm>
            <a:off x="0" y="0"/>
            <a:ext cx="9144000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GB" dirty="0"/>
              <a:t>LO: Understand how the universe began</a:t>
            </a:r>
          </a:p>
        </p:txBody>
      </p:sp>
      <p:sp>
        <p:nvSpPr>
          <p:cNvPr id="6" name="TextBox 5"/>
          <p:cNvSpPr txBox="1"/>
          <p:nvPr/>
        </p:nvSpPr>
        <p:spPr>
          <a:xfrm>
            <a:off x="4564378" y="1894806"/>
            <a:ext cx="4320480" cy="58477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GB" sz="1400" dirty="0"/>
              <a:t>.</a:t>
            </a:r>
            <a:r>
              <a:rPr lang="en-GB" sz="3200" dirty="0"/>
              <a:t> </a:t>
            </a:r>
          </a:p>
        </p:txBody>
      </p:sp>
      <p:cxnSp>
        <p:nvCxnSpPr>
          <p:cNvPr id="3" name="Straight Arrow Connector 2"/>
          <p:cNvCxnSpPr/>
          <p:nvPr/>
        </p:nvCxnSpPr>
        <p:spPr>
          <a:xfrm flipV="1">
            <a:off x="6516216" y="2454442"/>
            <a:ext cx="173342" cy="1118575"/>
          </a:xfrm>
          <a:prstGeom prst="straightConnector1">
            <a:avLst/>
          </a:prstGeom>
          <a:ln>
            <a:tailEnd type="arrow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4" name="Cloud Callout 3"/>
          <p:cNvSpPr/>
          <p:nvPr/>
        </p:nvSpPr>
        <p:spPr>
          <a:xfrm>
            <a:off x="5029254" y="3573016"/>
            <a:ext cx="3390728" cy="2303681"/>
          </a:xfrm>
          <a:prstGeom prst="cloudCallout">
            <a:avLst/>
          </a:prstGeom>
          <a:solidFill>
            <a:schemeClr val="accent2"/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GB" sz="2400" dirty="0"/>
              <a:t>This is what the universe would have looked like 15bn years ago!</a:t>
            </a:r>
          </a:p>
        </p:txBody>
      </p:sp>
    </p:spTree>
    <p:extLst>
      <p:ext uri="{BB962C8B-B14F-4D97-AF65-F5344CB8AC3E}">
        <p14:creationId xmlns:p14="http://schemas.microsoft.com/office/powerpoint/2010/main" val="727245554"/>
      </p:ext>
    </p:extLst>
  </p:cSld>
  <p:clrMapOvr>
    <a:masterClrMapping/>
  </p:clrMapOvr>
</p:sld>
</file>

<file path=ppt/slides/slide1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4818" name="Rectangle 2"/>
          <p:cNvSpPr>
            <a:spLocks noGrp="1" noChangeArrowheads="1"/>
          </p:cNvSpPr>
          <p:nvPr>
            <p:ph type="title"/>
          </p:nvPr>
        </p:nvSpPr>
        <p:spPr>
          <a:xfrm>
            <a:off x="252000" y="440768"/>
            <a:ext cx="8640000" cy="900000"/>
          </a:xfrm>
          <a:solidFill>
            <a:srgbClr val="7030A0"/>
          </a:solidFill>
        </p:spPr>
        <p:txBody>
          <a:bodyPr>
            <a:normAutofit/>
          </a:bodyPr>
          <a:lstStyle/>
          <a:p>
            <a:r>
              <a:rPr lang="en-GB" b="1" dirty="0">
                <a:solidFill>
                  <a:schemeClr val="bg1"/>
                </a:solidFill>
              </a:rPr>
              <a:t>Mini-plenary</a:t>
            </a:r>
          </a:p>
        </p:txBody>
      </p:sp>
      <p:sp>
        <p:nvSpPr>
          <p:cNvPr id="5" name="TextBox 4"/>
          <p:cNvSpPr txBox="1"/>
          <p:nvPr/>
        </p:nvSpPr>
        <p:spPr>
          <a:xfrm>
            <a:off x="251520" y="1556792"/>
            <a:ext cx="8496944" cy="4247317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GB" sz="3000" dirty="0"/>
              <a:t>The Big Bang theory is a theory of how the __________ began. It states that, at one point, the entire universe was _____________ into an infinitely small point. The universe is approximately _______ years old. During the big bang, the universe rapidly ____________. It also __________ __________ in the process, which allowed it to form matter, stars, galaxies and everything else we now see.</a:t>
            </a:r>
          </a:p>
          <a:p>
            <a:r>
              <a:rPr lang="en-GB" sz="3000" b="1" dirty="0">
                <a:solidFill>
                  <a:srgbClr val="FF0000"/>
                </a:solidFill>
              </a:rPr>
              <a:t>15bn, universe, cooled down, condensed, expanded</a:t>
            </a:r>
          </a:p>
        </p:txBody>
      </p:sp>
      <p:sp>
        <p:nvSpPr>
          <p:cNvPr id="7" name="TextBox 6"/>
          <p:cNvSpPr txBox="1"/>
          <p:nvPr/>
        </p:nvSpPr>
        <p:spPr>
          <a:xfrm>
            <a:off x="0" y="0"/>
            <a:ext cx="9144000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GB" dirty="0"/>
              <a:t>LO: Understand how the universe began</a:t>
            </a:r>
          </a:p>
        </p:txBody>
      </p:sp>
    </p:spTree>
    <p:extLst>
      <p:ext uri="{BB962C8B-B14F-4D97-AF65-F5344CB8AC3E}">
        <p14:creationId xmlns:p14="http://schemas.microsoft.com/office/powerpoint/2010/main" val="2341666801"/>
      </p:ext>
    </p:extLst>
  </p:cSld>
  <p:clrMapOvr>
    <a:masterClrMapping/>
  </p:clrMapOvr>
</p:sld>
</file>

<file path=ppt/slides/slide1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4818" name="Rectangle 2"/>
          <p:cNvSpPr>
            <a:spLocks noGrp="1" noChangeArrowheads="1"/>
          </p:cNvSpPr>
          <p:nvPr>
            <p:ph type="title"/>
          </p:nvPr>
        </p:nvSpPr>
        <p:spPr>
          <a:xfrm>
            <a:off x="252000" y="440768"/>
            <a:ext cx="8640000" cy="900000"/>
          </a:xfrm>
          <a:solidFill>
            <a:srgbClr val="7030A0"/>
          </a:solidFill>
        </p:spPr>
        <p:txBody>
          <a:bodyPr>
            <a:normAutofit/>
          </a:bodyPr>
          <a:lstStyle/>
          <a:p>
            <a:r>
              <a:rPr lang="en-GB" b="1" dirty="0">
                <a:solidFill>
                  <a:schemeClr val="bg1"/>
                </a:solidFill>
              </a:rPr>
              <a:t>Evidence for the Big Bang</a:t>
            </a:r>
          </a:p>
        </p:txBody>
      </p:sp>
      <p:sp>
        <p:nvSpPr>
          <p:cNvPr id="5" name="TextBox 4"/>
          <p:cNvSpPr txBox="1"/>
          <p:nvPr/>
        </p:nvSpPr>
        <p:spPr>
          <a:xfrm>
            <a:off x="251520" y="1556792"/>
            <a:ext cx="4248472" cy="3108543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GB" sz="2800" dirty="0"/>
              <a:t>When it was first suggested, the big bang theory was difficult for a lot of scientists to accept because of the lack of evidence for it. However, it’s now widely accepted to be true!</a:t>
            </a:r>
            <a:endParaRPr lang="en-GB" sz="2800" b="1" dirty="0">
              <a:solidFill>
                <a:srgbClr val="FF0000"/>
              </a:solidFill>
            </a:endParaRPr>
          </a:p>
        </p:txBody>
      </p:sp>
      <p:sp>
        <p:nvSpPr>
          <p:cNvPr id="7" name="TextBox 6"/>
          <p:cNvSpPr txBox="1"/>
          <p:nvPr/>
        </p:nvSpPr>
        <p:spPr>
          <a:xfrm>
            <a:off x="0" y="0"/>
            <a:ext cx="9144000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GB" dirty="0"/>
              <a:t>LO: Understand how the universe began</a:t>
            </a:r>
          </a:p>
        </p:txBody>
      </p:sp>
      <p:pic>
        <p:nvPicPr>
          <p:cNvPr id="1026" name="Picture 2" descr="http://www.kent.ac.uk/secl/philosophy/jw/2012/ecits/evidence.jpg">
            <a:hlinkClick r:id="rId2"/>
          </p:cNvPr>
          <p:cNvPicPr>
            <a:picLocks noChangeAspect="1" noChangeArrowheads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4845914" y="1988840"/>
            <a:ext cx="3672408" cy="3954902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2" name="Rectangle 1"/>
          <p:cNvSpPr/>
          <p:nvPr/>
        </p:nvSpPr>
        <p:spPr>
          <a:xfrm>
            <a:off x="231812" y="4727237"/>
            <a:ext cx="4032448" cy="1938992"/>
          </a:xfrm>
          <a:prstGeom prst="rect">
            <a:avLst/>
          </a:prstGeom>
          <a:noFill/>
        </p:spPr>
        <p:txBody>
          <a:bodyPr wrap="square" lIns="91440" tIns="45720" rIns="91440" bIns="45720">
            <a:spAutoFit/>
            <a:scene3d>
              <a:camera prst="orthographicFront"/>
              <a:lightRig rig="flat" dir="tl">
                <a:rot lat="0" lon="0" rev="6600000"/>
              </a:lightRig>
            </a:scene3d>
            <a:sp3d extrusionH="25400" contourW="8890">
              <a:bevelT w="38100" h="31750"/>
              <a:contourClr>
                <a:schemeClr val="accent2">
                  <a:shade val="75000"/>
                </a:schemeClr>
              </a:contourClr>
            </a:sp3d>
          </a:bodyPr>
          <a:lstStyle/>
          <a:p>
            <a:pPr algn="ctr"/>
            <a:r>
              <a:rPr lang="en-US" sz="4000" b="1" cap="none" spc="0" dirty="0">
                <a:ln w="11430"/>
                <a:gradFill>
                  <a:gsLst>
                    <a:gs pos="0">
                      <a:schemeClr val="accent2">
                        <a:tint val="70000"/>
                        <a:satMod val="245000"/>
                      </a:schemeClr>
                    </a:gs>
                    <a:gs pos="75000">
                      <a:schemeClr val="accent2">
                        <a:tint val="90000"/>
                        <a:shade val="60000"/>
                        <a:satMod val="240000"/>
                      </a:schemeClr>
                    </a:gs>
                    <a:gs pos="100000">
                      <a:schemeClr val="accent2">
                        <a:tint val="100000"/>
                        <a:shade val="50000"/>
                        <a:satMod val="240000"/>
                      </a:schemeClr>
                    </a:gs>
                  </a:gsLst>
                  <a:lin ang="5400000"/>
                </a:gradFill>
                <a:effectLst>
                  <a:outerShdw blurRad="50800" dist="39000" dir="5460000" algn="tl">
                    <a:srgbClr val="000000">
                      <a:alpha val="38000"/>
                    </a:srgbClr>
                  </a:outerShdw>
                </a:effectLst>
              </a:rPr>
              <a:t>What evidence </a:t>
            </a:r>
            <a:r>
              <a:rPr lang="en-US" sz="4000" b="1" dirty="0">
                <a:ln w="11430"/>
                <a:gradFill>
                  <a:gsLst>
                    <a:gs pos="0">
                      <a:schemeClr val="accent2">
                        <a:tint val="70000"/>
                        <a:satMod val="245000"/>
                      </a:schemeClr>
                    </a:gs>
                    <a:gs pos="75000">
                      <a:schemeClr val="accent2">
                        <a:tint val="90000"/>
                        <a:shade val="60000"/>
                        <a:satMod val="240000"/>
                      </a:schemeClr>
                    </a:gs>
                    <a:gs pos="100000">
                      <a:schemeClr val="accent2">
                        <a:tint val="100000"/>
                        <a:shade val="50000"/>
                        <a:satMod val="240000"/>
                      </a:schemeClr>
                    </a:gs>
                  </a:gsLst>
                  <a:lin ang="5400000"/>
                </a:gradFill>
                <a:effectLst>
                  <a:outerShdw blurRad="50800" dist="39000" dir="5460000" algn="tl">
                    <a:srgbClr val="000000">
                      <a:alpha val="38000"/>
                    </a:srgbClr>
                  </a:outerShdw>
                </a:effectLst>
              </a:rPr>
              <a:t>is there for the </a:t>
            </a:r>
            <a:r>
              <a:rPr lang="en-US" sz="4000" b="1" cap="none" spc="0" dirty="0">
                <a:ln w="11430"/>
                <a:gradFill>
                  <a:gsLst>
                    <a:gs pos="0">
                      <a:schemeClr val="accent2">
                        <a:tint val="70000"/>
                        <a:satMod val="245000"/>
                      </a:schemeClr>
                    </a:gs>
                    <a:gs pos="75000">
                      <a:schemeClr val="accent2">
                        <a:tint val="90000"/>
                        <a:shade val="60000"/>
                        <a:satMod val="240000"/>
                      </a:schemeClr>
                    </a:gs>
                    <a:gs pos="100000">
                      <a:schemeClr val="accent2">
                        <a:tint val="100000"/>
                        <a:shade val="50000"/>
                        <a:satMod val="240000"/>
                      </a:schemeClr>
                    </a:gs>
                  </a:gsLst>
                  <a:lin ang="5400000"/>
                </a:gradFill>
                <a:effectLst>
                  <a:outerShdw blurRad="50800" dist="39000" dir="5460000" algn="tl">
                    <a:srgbClr val="000000">
                      <a:alpha val="38000"/>
                    </a:srgbClr>
                  </a:outerShdw>
                </a:effectLst>
              </a:rPr>
              <a:t>big bang?</a:t>
            </a:r>
          </a:p>
        </p:txBody>
      </p:sp>
    </p:spTree>
    <p:extLst>
      <p:ext uri="{BB962C8B-B14F-4D97-AF65-F5344CB8AC3E}">
        <p14:creationId xmlns:p14="http://schemas.microsoft.com/office/powerpoint/2010/main" val="3978725653"/>
      </p:ext>
    </p:extLst>
  </p:cSld>
  <p:clrMapOvr>
    <a:masterClrMapping/>
  </p:clrMapOvr>
</p:sld>
</file>

<file path=ppt/slides/slide1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4818" name="Rectangle 2"/>
          <p:cNvSpPr>
            <a:spLocks noGrp="1" noChangeArrowheads="1"/>
          </p:cNvSpPr>
          <p:nvPr>
            <p:ph type="title"/>
          </p:nvPr>
        </p:nvSpPr>
        <p:spPr>
          <a:xfrm>
            <a:off x="252000" y="440768"/>
            <a:ext cx="8640000" cy="900000"/>
          </a:xfrm>
          <a:solidFill>
            <a:srgbClr val="7030A0"/>
          </a:solidFill>
        </p:spPr>
        <p:txBody>
          <a:bodyPr>
            <a:normAutofit/>
          </a:bodyPr>
          <a:lstStyle/>
          <a:p>
            <a:r>
              <a:rPr lang="en-GB" b="1" dirty="0">
                <a:solidFill>
                  <a:schemeClr val="bg1"/>
                </a:solidFill>
              </a:rPr>
              <a:t>Red Shift</a:t>
            </a:r>
          </a:p>
        </p:txBody>
      </p:sp>
      <p:sp>
        <p:nvSpPr>
          <p:cNvPr id="5" name="TextBox 4"/>
          <p:cNvSpPr txBox="1"/>
          <p:nvPr/>
        </p:nvSpPr>
        <p:spPr>
          <a:xfrm>
            <a:off x="251520" y="1556792"/>
            <a:ext cx="4248472" cy="452431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GB" sz="3200" dirty="0"/>
              <a:t>One of the main pieces of evidence for the big bang is red-shift. </a:t>
            </a:r>
          </a:p>
          <a:p>
            <a:endParaRPr lang="en-GB" sz="3200" b="1" dirty="0">
              <a:solidFill>
                <a:srgbClr val="FF0000"/>
              </a:solidFill>
            </a:endParaRPr>
          </a:p>
          <a:p>
            <a:r>
              <a:rPr lang="en-GB" sz="3200" b="1" dirty="0">
                <a:solidFill>
                  <a:srgbClr val="FF0000"/>
                </a:solidFill>
              </a:rPr>
              <a:t>Distance stars and galaxies are moving away from us, which must mean they were much closer together</a:t>
            </a:r>
          </a:p>
        </p:txBody>
      </p:sp>
      <p:sp>
        <p:nvSpPr>
          <p:cNvPr id="7" name="TextBox 6"/>
          <p:cNvSpPr txBox="1"/>
          <p:nvPr/>
        </p:nvSpPr>
        <p:spPr>
          <a:xfrm>
            <a:off x="0" y="0"/>
            <a:ext cx="9144000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GB" dirty="0"/>
              <a:t>LO: Understand how the universe began</a:t>
            </a:r>
          </a:p>
        </p:txBody>
      </p:sp>
      <p:pic>
        <p:nvPicPr>
          <p:cNvPr id="3" name="Picture 2" descr="http://www.physicsoftheuniverse.com/images/bigbang_metric_expansion.jpg">
            <a:hlinkClick r:id="rId2"/>
          </p:cNvPr>
          <p:cNvPicPr>
            <a:picLocks noChangeAspect="1" noChangeArrowheads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4461411" y="1883682"/>
            <a:ext cx="4394405" cy="3891693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  <p:extLst>
      <p:ext uri="{BB962C8B-B14F-4D97-AF65-F5344CB8AC3E}">
        <p14:creationId xmlns:p14="http://schemas.microsoft.com/office/powerpoint/2010/main" val="3155349614"/>
      </p:ext>
    </p:extLst>
  </p:cSld>
  <p:clrMapOvr>
    <a:masterClrMapping/>
  </p:clrMapOvr>
</p:sld>
</file>

<file path=ppt/slides/slide1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4818" name="Rectangle 2"/>
          <p:cNvSpPr>
            <a:spLocks noGrp="1" noChangeArrowheads="1"/>
          </p:cNvSpPr>
          <p:nvPr>
            <p:ph type="title"/>
          </p:nvPr>
        </p:nvSpPr>
        <p:spPr>
          <a:xfrm>
            <a:off x="252000" y="440768"/>
            <a:ext cx="8640000" cy="900000"/>
          </a:xfrm>
          <a:solidFill>
            <a:srgbClr val="7030A0"/>
          </a:solidFill>
        </p:spPr>
        <p:txBody>
          <a:bodyPr>
            <a:normAutofit/>
          </a:bodyPr>
          <a:lstStyle/>
          <a:p>
            <a:r>
              <a:rPr lang="en-GB" b="1" dirty="0">
                <a:solidFill>
                  <a:schemeClr val="bg1"/>
                </a:solidFill>
              </a:rPr>
              <a:t>Red Shift</a:t>
            </a:r>
          </a:p>
        </p:txBody>
      </p:sp>
      <p:sp>
        <p:nvSpPr>
          <p:cNvPr id="5" name="TextBox 4"/>
          <p:cNvSpPr txBox="1"/>
          <p:nvPr/>
        </p:nvSpPr>
        <p:spPr>
          <a:xfrm>
            <a:off x="262880" y="2306034"/>
            <a:ext cx="4021088" cy="3046988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GB" sz="3200" b="1" dirty="0">
                <a:solidFill>
                  <a:srgbClr val="FF0000"/>
                </a:solidFill>
              </a:rPr>
              <a:t>If we go back in time far enough, at some point, all of the stars and galaxies must have been condensed together!</a:t>
            </a:r>
          </a:p>
        </p:txBody>
      </p:sp>
      <p:sp>
        <p:nvSpPr>
          <p:cNvPr id="7" name="TextBox 6"/>
          <p:cNvSpPr txBox="1"/>
          <p:nvPr/>
        </p:nvSpPr>
        <p:spPr>
          <a:xfrm>
            <a:off x="0" y="0"/>
            <a:ext cx="9144000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GB" dirty="0"/>
              <a:t>LO: Understand how the universe began</a:t>
            </a:r>
          </a:p>
        </p:txBody>
      </p:sp>
      <p:pic>
        <p:nvPicPr>
          <p:cNvPr id="3" name="Picture 2" descr="http://www.physicsoftheuniverse.com/images/bigbang_metric_expansion.jpg">
            <a:hlinkClick r:id="rId2"/>
          </p:cNvPr>
          <p:cNvPicPr>
            <a:picLocks noChangeAspect="1" noChangeArrowheads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4461411" y="1883682"/>
            <a:ext cx="4394405" cy="3891693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  <p:extLst>
      <p:ext uri="{BB962C8B-B14F-4D97-AF65-F5344CB8AC3E}">
        <p14:creationId xmlns:p14="http://schemas.microsoft.com/office/powerpoint/2010/main" val="2713554697"/>
      </p:ext>
    </p:extLst>
  </p:cSld>
  <p:clrMapOvr>
    <a:masterClrMapping/>
  </p:clrMapOvr>
</p:sld>
</file>

<file path=ppt/slides/slide1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Rectangle 2"/>
          <p:cNvSpPr>
            <a:spLocks noChangeArrowheads="1"/>
          </p:cNvSpPr>
          <p:nvPr/>
        </p:nvSpPr>
        <p:spPr bwMode="auto">
          <a:xfrm>
            <a:off x="7440613" y="2309738"/>
            <a:ext cx="500066" cy="3643338"/>
          </a:xfrm>
          <a:prstGeom prst="rect">
            <a:avLst/>
          </a:prstGeom>
          <a:gradFill flip="none" rotWithShape="1">
            <a:gsLst>
              <a:gs pos="0">
                <a:srgbClr val="8488C4"/>
              </a:gs>
              <a:gs pos="53000">
                <a:srgbClr val="D4DEFF"/>
              </a:gs>
              <a:gs pos="83000">
                <a:srgbClr val="D4DEFF"/>
              </a:gs>
              <a:gs pos="100000">
                <a:srgbClr val="96AB94"/>
              </a:gs>
            </a:gsLst>
            <a:lin ang="13500000" scaled="1"/>
            <a:tileRect/>
          </a:gradFill>
          <a:ln w="9525">
            <a:solidFill>
              <a:schemeClr val="tx1"/>
            </a:solidFill>
            <a:miter lim="800000"/>
            <a:headEnd/>
            <a:tailEnd/>
          </a:ln>
          <a:effectLst/>
          <a:scene3d>
            <a:camera prst="orthographicFront"/>
            <a:lightRig rig="threePt" dir="t"/>
          </a:scene3d>
          <a:sp3d extrusionH="76200" prstMaterial="clear">
            <a:bevelT w="152400" h="50800" prst="softRound"/>
            <a:bevelB/>
            <a:extrusionClr>
              <a:schemeClr val="bg1"/>
            </a:extrusionClr>
          </a:sp3d>
        </p:spPr>
        <p:txBody>
          <a:bodyPr wrap="none" anchor="ctr"/>
          <a:lstStyle/>
          <a:p>
            <a:pPr fontAlgn="auto">
              <a:spcBef>
                <a:spcPts val="0"/>
              </a:spcBef>
              <a:spcAft>
                <a:spcPts val="0"/>
              </a:spcAft>
              <a:defRPr/>
            </a:pPr>
            <a:endParaRPr lang="en-GB">
              <a:latin typeface="+mn-lt"/>
              <a:cs typeface="+mn-cs"/>
            </a:endParaRPr>
          </a:p>
        </p:txBody>
      </p:sp>
      <p:sp>
        <p:nvSpPr>
          <p:cNvPr id="4102" name="Line 4"/>
          <p:cNvSpPr>
            <a:spLocks noChangeShapeType="1"/>
          </p:cNvSpPr>
          <p:nvPr/>
        </p:nvSpPr>
        <p:spPr bwMode="auto">
          <a:xfrm>
            <a:off x="8011518" y="2309961"/>
            <a:ext cx="0" cy="3600450"/>
          </a:xfrm>
          <a:prstGeom prst="line">
            <a:avLst/>
          </a:prstGeom>
          <a:noFill/>
          <a:ln w="28575">
            <a:solidFill>
              <a:srgbClr val="6600FF"/>
            </a:solidFill>
            <a:round/>
            <a:headEnd/>
            <a:tailEnd/>
          </a:ln>
          <a:extLst>
            <a:ext uri="{909E8E84-426E-40DD-AFC4-6F175D3DCCD1}">
              <a14:hiddenFill xmlns:a14="http://schemas.microsoft.com/office/drawing/2010/main">
                <a:noFill/>
              </a14:hiddenFill>
            </a:ext>
          </a:extLst>
        </p:spPr>
        <p:txBody>
          <a:bodyPr/>
          <a:lstStyle/>
          <a:p>
            <a:endParaRPr lang="en-GB"/>
          </a:p>
        </p:txBody>
      </p:sp>
      <p:sp>
        <p:nvSpPr>
          <p:cNvPr id="4103" name="Line 5"/>
          <p:cNvSpPr>
            <a:spLocks noChangeShapeType="1"/>
          </p:cNvSpPr>
          <p:nvPr/>
        </p:nvSpPr>
        <p:spPr bwMode="auto">
          <a:xfrm>
            <a:off x="8011518" y="5191274"/>
            <a:ext cx="215900" cy="0"/>
          </a:xfrm>
          <a:prstGeom prst="line">
            <a:avLst/>
          </a:prstGeom>
          <a:noFill/>
          <a:ln w="28575">
            <a:solidFill>
              <a:srgbClr val="6600FF"/>
            </a:solidFill>
            <a:round/>
            <a:headEnd/>
            <a:tailEnd/>
          </a:ln>
          <a:extLst>
            <a:ext uri="{909E8E84-426E-40DD-AFC4-6F175D3DCCD1}">
              <a14:hiddenFill xmlns:a14="http://schemas.microsoft.com/office/drawing/2010/main">
                <a:noFill/>
              </a14:hiddenFill>
            </a:ext>
          </a:extLst>
        </p:spPr>
        <p:txBody>
          <a:bodyPr/>
          <a:lstStyle/>
          <a:p>
            <a:endParaRPr lang="en-GB"/>
          </a:p>
        </p:txBody>
      </p:sp>
      <p:sp>
        <p:nvSpPr>
          <p:cNvPr id="4104" name="Line 6"/>
          <p:cNvSpPr>
            <a:spLocks noChangeShapeType="1"/>
          </p:cNvSpPr>
          <p:nvPr/>
        </p:nvSpPr>
        <p:spPr bwMode="auto">
          <a:xfrm>
            <a:off x="8011518" y="2670324"/>
            <a:ext cx="215900" cy="0"/>
          </a:xfrm>
          <a:prstGeom prst="line">
            <a:avLst/>
          </a:prstGeom>
          <a:noFill/>
          <a:ln w="28575">
            <a:solidFill>
              <a:srgbClr val="6600FF"/>
            </a:solidFill>
            <a:round/>
            <a:headEnd/>
            <a:tailEnd/>
          </a:ln>
          <a:extLst>
            <a:ext uri="{909E8E84-426E-40DD-AFC4-6F175D3DCCD1}">
              <a14:hiddenFill xmlns:a14="http://schemas.microsoft.com/office/drawing/2010/main">
                <a:noFill/>
              </a14:hiddenFill>
            </a:ext>
          </a:extLst>
        </p:spPr>
        <p:txBody>
          <a:bodyPr/>
          <a:lstStyle/>
          <a:p>
            <a:endParaRPr lang="en-GB"/>
          </a:p>
        </p:txBody>
      </p:sp>
      <p:sp>
        <p:nvSpPr>
          <p:cNvPr id="4105" name="Line 7"/>
          <p:cNvSpPr>
            <a:spLocks noChangeShapeType="1"/>
          </p:cNvSpPr>
          <p:nvPr/>
        </p:nvSpPr>
        <p:spPr bwMode="auto">
          <a:xfrm>
            <a:off x="8011518" y="2309961"/>
            <a:ext cx="215900" cy="0"/>
          </a:xfrm>
          <a:prstGeom prst="line">
            <a:avLst/>
          </a:prstGeom>
          <a:noFill/>
          <a:ln w="28575">
            <a:solidFill>
              <a:srgbClr val="6600FF"/>
            </a:solidFill>
            <a:round/>
            <a:headEnd/>
            <a:tailEnd/>
          </a:ln>
          <a:extLst>
            <a:ext uri="{909E8E84-426E-40DD-AFC4-6F175D3DCCD1}">
              <a14:hiddenFill xmlns:a14="http://schemas.microsoft.com/office/drawing/2010/main">
                <a:noFill/>
              </a14:hiddenFill>
            </a:ext>
          </a:extLst>
        </p:spPr>
        <p:txBody>
          <a:bodyPr/>
          <a:lstStyle/>
          <a:p>
            <a:endParaRPr lang="en-GB"/>
          </a:p>
        </p:txBody>
      </p:sp>
      <p:sp>
        <p:nvSpPr>
          <p:cNvPr id="4106" name="Line 8"/>
          <p:cNvSpPr>
            <a:spLocks noChangeShapeType="1"/>
          </p:cNvSpPr>
          <p:nvPr/>
        </p:nvSpPr>
        <p:spPr bwMode="auto">
          <a:xfrm>
            <a:off x="8011518" y="4110186"/>
            <a:ext cx="215900" cy="0"/>
          </a:xfrm>
          <a:prstGeom prst="line">
            <a:avLst/>
          </a:prstGeom>
          <a:noFill/>
          <a:ln w="28575">
            <a:solidFill>
              <a:srgbClr val="6600FF"/>
            </a:solidFill>
            <a:round/>
            <a:headEnd/>
            <a:tailEnd/>
          </a:ln>
          <a:extLst>
            <a:ext uri="{909E8E84-426E-40DD-AFC4-6F175D3DCCD1}">
              <a14:hiddenFill xmlns:a14="http://schemas.microsoft.com/office/drawing/2010/main">
                <a:noFill/>
              </a14:hiddenFill>
            </a:ext>
          </a:extLst>
        </p:spPr>
        <p:txBody>
          <a:bodyPr/>
          <a:lstStyle/>
          <a:p>
            <a:endParaRPr lang="en-GB"/>
          </a:p>
        </p:txBody>
      </p:sp>
      <p:sp>
        <p:nvSpPr>
          <p:cNvPr id="4107" name="Line 9"/>
          <p:cNvSpPr>
            <a:spLocks noChangeShapeType="1"/>
          </p:cNvSpPr>
          <p:nvPr/>
        </p:nvSpPr>
        <p:spPr bwMode="auto">
          <a:xfrm>
            <a:off x="8011518" y="5910411"/>
            <a:ext cx="215900" cy="0"/>
          </a:xfrm>
          <a:prstGeom prst="line">
            <a:avLst/>
          </a:prstGeom>
          <a:noFill/>
          <a:ln w="28575">
            <a:solidFill>
              <a:srgbClr val="6600FF"/>
            </a:solidFill>
            <a:round/>
            <a:headEnd/>
            <a:tailEnd/>
          </a:ln>
          <a:extLst>
            <a:ext uri="{909E8E84-426E-40DD-AFC4-6F175D3DCCD1}">
              <a14:hiddenFill xmlns:a14="http://schemas.microsoft.com/office/drawing/2010/main">
                <a:noFill/>
              </a14:hiddenFill>
            </a:ext>
          </a:extLst>
        </p:spPr>
        <p:txBody>
          <a:bodyPr/>
          <a:lstStyle/>
          <a:p>
            <a:endParaRPr lang="en-GB"/>
          </a:p>
        </p:txBody>
      </p:sp>
      <p:sp>
        <p:nvSpPr>
          <p:cNvPr id="4108" name="Line 12"/>
          <p:cNvSpPr>
            <a:spLocks noChangeShapeType="1"/>
          </p:cNvSpPr>
          <p:nvPr/>
        </p:nvSpPr>
        <p:spPr bwMode="auto">
          <a:xfrm>
            <a:off x="8011518" y="3030686"/>
            <a:ext cx="215900" cy="0"/>
          </a:xfrm>
          <a:prstGeom prst="line">
            <a:avLst/>
          </a:prstGeom>
          <a:noFill/>
          <a:ln w="28575">
            <a:solidFill>
              <a:srgbClr val="6600FF"/>
            </a:solidFill>
            <a:round/>
            <a:headEnd/>
            <a:tailEnd/>
          </a:ln>
          <a:extLst>
            <a:ext uri="{909E8E84-426E-40DD-AFC4-6F175D3DCCD1}">
              <a14:hiddenFill xmlns:a14="http://schemas.microsoft.com/office/drawing/2010/main">
                <a:noFill/>
              </a14:hiddenFill>
            </a:ext>
          </a:extLst>
        </p:spPr>
        <p:txBody>
          <a:bodyPr/>
          <a:lstStyle/>
          <a:p>
            <a:endParaRPr lang="en-GB"/>
          </a:p>
        </p:txBody>
      </p:sp>
      <p:sp>
        <p:nvSpPr>
          <p:cNvPr id="4109" name="Line 13"/>
          <p:cNvSpPr>
            <a:spLocks noChangeShapeType="1"/>
          </p:cNvSpPr>
          <p:nvPr/>
        </p:nvSpPr>
        <p:spPr bwMode="auto">
          <a:xfrm>
            <a:off x="8011518" y="3391049"/>
            <a:ext cx="215900" cy="0"/>
          </a:xfrm>
          <a:prstGeom prst="line">
            <a:avLst/>
          </a:prstGeom>
          <a:noFill/>
          <a:ln w="28575">
            <a:solidFill>
              <a:srgbClr val="6600FF"/>
            </a:solidFill>
            <a:round/>
            <a:headEnd/>
            <a:tailEnd/>
          </a:ln>
          <a:extLst>
            <a:ext uri="{909E8E84-426E-40DD-AFC4-6F175D3DCCD1}">
              <a14:hiddenFill xmlns:a14="http://schemas.microsoft.com/office/drawing/2010/main">
                <a:noFill/>
              </a14:hiddenFill>
            </a:ext>
          </a:extLst>
        </p:spPr>
        <p:txBody>
          <a:bodyPr/>
          <a:lstStyle/>
          <a:p>
            <a:endParaRPr lang="en-GB"/>
          </a:p>
        </p:txBody>
      </p:sp>
      <p:sp>
        <p:nvSpPr>
          <p:cNvPr id="4110" name="Line 14"/>
          <p:cNvSpPr>
            <a:spLocks noChangeShapeType="1"/>
          </p:cNvSpPr>
          <p:nvPr/>
        </p:nvSpPr>
        <p:spPr bwMode="auto">
          <a:xfrm>
            <a:off x="8011518" y="3751411"/>
            <a:ext cx="215900" cy="0"/>
          </a:xfrm>
          <a:prstGeom prst="line">
            <a:avLst/>
          </a:prstGeom>
          <a:noFill/>
          <a:ln w="28575">
            <a:solidFill>
              <a:srgbClr val="6600FF"/>
            </a:solidFill>
            <a:round/>
            <a:headEnd/>
            <a:tailEnd/>
          </a:ln>
          <a:extLst>
            <a:ext uri="{909E8E84-426E-40DD-AFC4-6F175D3DCCD1}">
              <a14:hiddenFill xmlns:a14="http://schemas.microsoft.com/office/drawing/2010/main">
                <a:noFill/>
              </a14:hiddenFill>
            </a:ext>
          </a:extLst>
        </p:spPr>
        <p:txBody>
          <a:bodyPr/>
          <a:lstStyle/>
          <a:p>
            <a:endParaRPr lang="en-GB"/>
          </a:p>
        </p:txBody>
      </p:sp>
      <p:sp>
        <p:nvSpPr>
          <p:cNvPr id="4111" name="Line 15"/>
          <p:cNvSpPr>
            <a:spLocks noChangeShapeType="1"/>
          </p:cNvSpPr>
          <p:nvPr/>
        </p:nvSpPr>
        <p:spPr bwMode="auto">
          <a:xfrm>
            <a:off x="8011518" y="4470549"/>
            <a:ext cx="215900" cy="0"/>
          </a:xfrm>
          <a:prstGeom prst="line">
            <a:avLst/>
          </a:prstGeom>
          <a:noFill/>
          <a:ln w="28575">
            <a:solidFill>
              <a:srgbClr val="6600FF"/>
            </a:solidFill>
            <a:round/>
            <a:headEnd/>
            <a:tailEnd/>
          </a:ln>
          <a:extLst>
            <a:ext uri="{909E8E84-426E-40DD-AFC4-6F175D3DCCD1}">
              <a14:hiddenFill xmlns:a14="http://schemas.microsoft.com/office/drawing/2010/main">
                <a:noFill/>
              </a14:hiddenFill>
            </a:ext>
          </a:extLst>
        </p:spPr>
        <p:txBody>
          <a:bodyPr/>
          <a:lstStyle/>
          <a:p>
            <a:endParaRPr lang="en-GB"/>
          </a:p>
        </p:txBody>
      </p:sp>
      <p:sp>
        <p:nvSpPr>
          <p:cNvPr id="4112" name="Line 16"/>
          <p:cNvSpPr>
            <a:spLocks noChangeShapeType="1"/>
          </p:cNvSpPr>
          <p:nvPr/>
        </p:nvSpPr>
        <p:spPr bwMode="auto">
          <a:xfrm>
            <a:off x="8011518" y="4830911"/>
            <a:ext cx="215900" cy="0"/>
          </a:xfrm>
          <a:prstGeom prst="line">
            <a:avLst/>
          </a:prstGeom>
          <a:noFill/>
          <a:ln w="28575">
            <a:solidFill>
              <a:srgbClr val="6600FF"/>
            </a:solidFill>
            <a:round/>
            <a:headEnd/>
            <a:tailEnd/>
          </a:ln>
          <a:extLst>
            <a:ext uri="{909E8E84-426E-40DD-AFC4-6F175D3DCCD1}">
              <a14:hiddenFill xmlns:a14="http://schemas.microsoft.com/office/drawing/2010/main">
                <a:noFill/>
              </a14:hiddenFill>
            </a:ext>
          </a:extLst>
        </p:spPr>
        <p:txBody>
          <a:bodyPr/>
          <a:lstStyle/>
          <a:p>
            <a:endParaRPr lang="en-GB"/>
          </a:p>
        </p:txBody>
      </p:sp>
      <p:sp>
        <p:nvSpPr>
          <p:cNvPr id="4113" name="Line 17"/>
          <p:cNvSpPr>
            <a:spLocks noChangeShapeType="1"/>
          </p:cNvSpPr>
          <p:nvPr/>
        </p:nvSpPr>
        <p:spPr bwMode="auto">
          <a:xfrm>
            <a:off x="8011518" y="5551636"/>
            <a:ext cx="215900" cy="0"/>
          </a:xfrm>
          <a:prstGeom prst="line">
            <a:avLst/>
          </a:prstGeom>
          <a:noFill/>
          <a:ln w="28575">
            <a:solidFill>
              <a:srgbClr val="6600FF"/>
            </a:solidFill>
            <a:round/>
            <a:headEnd/>
            <a:tailEnd/>
          </a:ln>
          <a:extLst>
            <a:ext uri="{909E8E84-426E-40DD-AFC4-6F175D3DCCD1}">
              <a14:hiddenFill xmlns:a14="http://schemas.microsoft.com/office/drawing/2010/main">
                <a:noFill/>
              </a14:hiddenFill>
            </a:ext>
          </a:extLst>
        </p:spPr>
        <p:txBody>
          <a:bodyPr/>
          <a:lstStyle/>
          <a:p>
            <a:endParaRPr lang="en-GB"/>
          </a:p>
        </p:txBody>
      </p:sp>
      <p:sp>
        <p:nvSpPr>
          <p:cNvPr id="4114" name="Text Box 18"/>
          <p:cNvSpPr txBox="1">
            <a:spLocks noChangeArrowheads="1"/>
          </p:cNvSpPr>
          <p:nvPr/>
        </p:nvSpPr>
        <p:spPr bwMode="auto">
          <a:xfrm>
            <a:off x="8227418" y="2167086"/>
            <a:ext cx="503238" cy="3048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>
            <a:spAutoFit/>
          </a:bodyPr>
          <a:lstStyle>
            <a:lvl1pPr eaLnBrk="0" hangingPunct="0"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1pPr>
            <a:lvl2pPr marL="742950" indent="-285750" eaLnBrk="0" hangingPunct="0"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2pPr>
            <a:lvl3pPr marL="1143000" indent="-228600" eaLnBrk="0" hangingPunct="0"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3pPr>
            <a:lvl4pPr marL="1600200" indent="-228600" eaLnBrk="0" hangingPunct="0"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4pPr>
            <a:lvl5pPr marL="2057400" indent="-228600" eaLnBrk="0" hangingPunct="0"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9pPr>
          </a:lstStyle>
          <a:p>
            <a:pPr eaLnBrk="1" hangingPunct="1">
              <a:spcBef>
                <a:spcPct val="50000"/>
              </a:spcBef>
            </a:pPr>
            <a:r>
              <a:rPr lang="en-GB" sz="1400">
                <a:latin typeface="Calibri" pitchFamily="34" charset="0"/>
              </a:rPr>
              <a:t>10</a:t>
            </a:r>
          </a:p>
        </p:txBody>
      </p:sp>
      <p:sp>
        <p:nvSpPr>
          <p:cNvPr id="4115" name="Text Box 19"/>
          <p:cNvSpPr txBox="1">
            <a:spLocks noChangeArrowheads="1"/>
          </p:cNvSpPr>
          <p:nvPr/>
        </p:nvSpPr>
        <p:spPr bwMode="auto">
          <a:xfrm>
            <a:off x="8298856" y="2886224"/>
            <a:ext cx="431800" cy="3048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>
            <a:spAutoFit/>
          </a:bodyPr>
          <a:lstStyle>
            <a:lvl1pPr eaLnBrk="0" hangingPunct="0"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1pPr>
            <a:lvl2pPr marL="742950" indent="-285750" eaLnBrk="0" hangingPunct="0"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2pPr>
            <a:lvl3pPr marL="1143000" indent="-228600" eaLnBrk="0" hangingPunct="0"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3pPr>
            <a:lvl4pPr marL="1600200" indent="-228600" eaLnBrk="0" hangingPunct="0"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4pPr>
            <a:lvl5pPr marL="2057400" indent="-228600" eaLnBrk="0" hangingPunct="0"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9pPr>
          </a:lstStyle>
          <a:p>
            <a:pPr eaLnBrk="1" hangingPunct="1">
              <a:spcBef>
                <a:spcPct val="50000"/>
              </a:spcBef>
            </a:pPr>
            <a:r>
              <a:rPr lang="en-GB" sz="1400">
                <a:latin typeface="Calibri" pitchFamily="34" charset="0"/>
              </a:rPr>
              <a:t>8</a:t>
            </a:r>
          </a:p>
        </p:txBody>
      </p:sp>
      <p:sp>
        <p:nvSpPr>
          <p:cNvPr id="4116" name="Text Box 20"/>
          <p:cNvSpPr txBox="1">
            <a:spLocks noChangeArrowheads="1"/>
          </p:cNvSpPr>
          <p:nvPr/>
        </p:nvSpPr>
        <p:spPr bwMode="auto">
          <a:xfrm>
            <a:off x="8298856" y="3606949"/>
            <a:ext cx="431800" cy="3048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>
            <a:spAutoFit/>
          </a:bodyPr>
          <a:lstStyle>
            <a:lvl1pPr eaLnBrk="0" hangingPunct="0"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1pPr>
            <a:lvl2pPr marL="742950" indent="-285750" eaLnBrk="0" hangingPunct="0"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2pPr>
            <a:lvl3pPr marL="1143000" indent="-228600" eaLnBrk="0" hangingPunct="0"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3pPr>
            <a:lvl4pPr marL="1600200" indent="-228600" eaLnBrk="0" hangingPunct="0"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4pPr>
            <a:lvl5pPr marL="2057400" indent="-228600" eaLnBrk="0" hangingPunct="0"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9pPr>
          </a:lstStyle>
          <a:p>
            <a:pPr eaLnBrk="1" hangingPunct="1">
              <a:spcBef>
                <a:spcPct val="50000"/>
              </a:spcBef>
            </a:pPr>
            <a:r>
              <a:rPr lang="en-GB" sz="1400">
                <a:latin typeface="Calibri" pitchFamily="34" charset="0"/>
              </a:rPr>
              <a:t>6</a:t>
            </a:r>
          </a:p>
        </p:txBody>
      </p:sp>
      <p:sp>
        <p:nvSpPr>
          <p:cNvPr id="4117" name="Text Box 21"/>
          <p:cNvSpPr txBox="1">
            <a:spLocks noChangeArrowheads="1"/>
          </p:cNvSpPr>
          <p:nvPr/>
        </p:nvSpPr>
        <p:spPr bwMode="auto">
          <a:xfrm>
            <a:off x="8298856" y="4326086"/>
            <a:ext cx="431800" cy="3048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>
            <a:spAutoFit/>
          </a:bodyPr>
          <a:lstStyle>
            <a:lvl1pPr eaLnBrk="0" hangingPunct="0"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1pPr>
            <a:lvl2pPr marL="742950" indent="-285750" eaLnBrk="0" hangingPunct="0"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2pPr>
            <a:lvl3pPr marL="1143000" indent="-228600" eaLnBrk="0" hangingPunct="0"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3pPr>
            <a:lvl4pPr marL="1600200" indent="-228600" eaLnBrk="0" hangingPunct="0"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4pPr>
            <a:lvl5pPr marL="2057400" indent="-228600" eaLnBrk="0" hangingPunct="0"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9pPr>
          </a:lstStyle>
          <a:p>
            <a:pPr eaLnBrk="1" hangingPunct="1">
              <a:spcBef>
                <a:spcPct val="50000"/>
              </a:spcBef>
            </a:pPr>
            <a:r>
              <a:rPr lang="en-GB" sz="1400">
                <a:latin typeface="Calibri" pitchFamily="34" charset="0"/>
              </a:rPr>
              <a:t>4</a:t>
            </a:r>
          </a:p>
        </p:txBody>
      </p:sp>
      <p:sp>
        <p:nvSpPr>
          <p:cNvPr id="4118" name="Text Box 22"/>
          <p:cNvSpPr txBox="1">
            <a:spLocks noChangeArrowheads="1"/>
          </p:cNvSpPr>
          <p:nvPr/>
        </p:nvSpPr>
        <p:spPr bwMode="auto">
          <a:xfrm>
            <a:off x="8298856" y="5046811"/>
            <a:ext cx="431800" cy="3048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>
            <a:spAutoFit/>
          </a:bodyPr>
          <a:lstStyle>
            <a:lvl1pPr eaLnBrk="0" hangingPunct="0"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1pPr>
            <a:lvl2pPr marL="742950" indent="-285750" eaLnBrk="0" hangingPunct="0"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2pPr>
            <a:lvl3pPr marL="1143000" indent="-228600" eaLnBrk="0" hangingPunct="0"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3pPr>
            <a:lvl4pPr marL="1600200" indent="-228600" eaLnBrk="0" hangingPunct="0"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4pPr>
            <a:lvl5pPr marL="2057400" indent="-228600" eaLnBrk="0" hangingPunct="0"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9pPr>
          </a:lstStyle>
          <a:p>
            <a:pPr eaLnBrk="1" hangingPunct="1">
              <a:spcBef>
                <a:spcPct val="50000"/>
              </a:spcBef>
            </a:pPr>
            <a:r>
              <a:rPr lang="en-GB" sz="1400">
                <a:latin typeface="Calibri" pitchFamily="34" charset="0"/>
              </a:rPr>
              <a:t>2</a:t>
            </a:r>
          </a:p>
        </p:txBody>
      </p:sp>
      <p:sp>
        <p:nvSpPr>
          <p:cNvPr id="4119" name="Text Box 23"/>
          <p:cNvSpPr txBox="1">
            <a:spLocks noChangeArrowheads="1"/>
          </p:cNvSpPr>
          <p:nvPr/>
        </p:nvSpPr>
        <p:spPr bwMode="auto">
          <a:xfrm>
            <a:off x="8298856" y="5694511"/>
            <a:ext cx="431800" cy="3048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>
            <a:spAutoFit/>
          </a:bodyPr>
          <a:lstStyle>
            <a:lvl1pPr eaLnBrk="0" hangingPunct="0"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1pPr>
            <a:lvl2pPr marL="742950" indent="-285750" eaLnBrk="0" hangingPunct="0"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2pPr>
            <a:lvl3pPr marL="1143000" indent="-228600" eaLnBrk="0" hangingPunct="0"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3pPr>
            <a:lvl4pPr marL="1600200" indent="-228600" eaLnBrk="0" hangingPunct="0"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4pPr>
            <a:lvl5pPr marL="2057400" indent="-228600" eaLnBrk="0" hangingPunct="0"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9pPr>
          </a:lstStyle>
          <a:p>
            <a:pPr eaLnBrk="1" hangingPunct="1">
              <a:spcBef>
                <a:spcPct val="50000"/>
              </a:spcBef>
            </a:pPr>
            <a:r>
              <a:rPr lang="en-GB" sz="1400">
                <a:latin typeface="Calibri" pitchFamily="34" charset="0"/>
              </a:rPr>
              <a:t>0</a:t>
            </a:r>
          </a:p>
        </p:txBody>
      </p:sp>
      <p:sp>
        <p:nvSpPr>
          <p:cNvPr id="22" name="Rectangle 3"/>
          <p:cNvSpPr>
            <a:spLocks noChangeArrowheads="1"/>
          </p:cNvSpPr>
          <p:nvPr/>
        </p:nvSpPr>
        <p:spPr bwMode="auto">
          <a:xfrm>
            <a:off x="7440613" y="2309738"/>
            <a:ext cx="503238" cy="3600450"/>
          </a:xfrm>
          <a:prstGeom prst="rect">
            <a:avLst/>
          </a:prstGeom>
          <a:gradFill flip="none" rotWithShape="1">
            <a:gsLst>
              <a:gs pos="0">
                <a:srgbClr val="DDEBCF"/>
              </a:gs>
              <a:gs pos="50000">
                <a:srgbClr val="9CB86E"/>
              </a:gs>
              <a:gs pos="100000">
                <a:srgbClr val="156B13"/>
              </a:gs>
            </a:gsLst>
            <a:lin ang="16200000" scaled="1"/>
            <a:tileRect/>
          </a:gradFill>
          <a:ln w="9525">
            <a:solidFill>
              <a:schemeClr val="tx1"/>
            </a:solidFill>
            <a:miter lim="800000"/>
            <a:headEnd/>
            <a:tailEnd/>
          </a:ln>
          <a:effectLst/>
          <a:scene3d>
            <a:camera prst="orthographicFront"/>
            <a:lightRig rig="harsh" dir="t"/>
          </a:scene3d>
          <a:sp3d>
            <a:bevelT w="152400" h="50800" prst="softRound"/>
            <a:bevelB/>
          </a:sp3d>
        </p:spPr>
        <p:txBody>
          <a:bodyPr wrap="none" anchor="ctr"/>
          <a:lstStyle/>
          <a:p>
            <a:pPr fontAlgn="auto">
              <a:spcBef>
                <a:spcPts val="0"/>
              </a:spcBef>
              <a:spcAft>
                <a:spcPts val="0"/>
              </a:spcAft>
              <a:defRPr/>
            </a:pPr>
            <a:endParaRPr lang="en-GB">
              <a:latin typeface="+mn-lt"/>
              <a:cs typeface="+mn-cs"/>
            </a:endParaRPr>
          </a:p>
        </p:txBody>
      </p:sp>
      <p:sp>
        <p:nvSpPr>
          <p:cNvPr id="4123" name="Text Box 10"/>
          <p:cNvSpPr txBox="1">
            <a:spLocks noChangeArrowheads="1"/>
          </p:cNvSpPr>
          <p:nvPr/>
        </p:nvSpPr>
        <p:spPr bwMode="auto">
          <a:xfrm>
            <a:off x="7428906" y="1952774"/>
            <a:ext cx="1439862" cy="369887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>
            <a:spAutoFit/>
          </a:bodyPr>
          <a:lstStyle>
            <a:lvl1pPr eaLnBrk="0" hangingPunct="0"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1pPr>
            <a:lvl2pPr marL="742950" indent="-285750" eaLnBrk="0" hangingPunct="0"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2pPr>
            <a:lvl3pPr marL="1143000" indent="-228600" eaLnBrk="0" hangingPunct="0"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3pPr>
            <a:lvl4pPr marL="1600200" indent="-228600" eaLnBrk="0" hangingPunct="0"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4pPr>
            <a:lvl5pPr marL="2057400" indent="-228600" eaLnBrk="0" hangingPunct="0"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9pPr>
          </a:lstStyle>
          <a:p>
            <a:pPr algn="ctr" eaLnBrk="1" hangingPunct="1">
              <a:spcBef>
                <a:spcPct val="50000"/>
              </a:spcBef>
            </a:pPr>
            <a:r>
              <a:rPr lang="en-GB">
                <a:latin typeface="Calibri" pitchFamily="34" charset="0"/>
              </a:rPr>
              <a:t>10 Minutes</a:t>
            </a:r>
          </a:p>
        </p:txBody>
      </p:sp>
      <p:sp>
        <p:nvSpPr>
          <p:cNvPr id="24" name="AutoShape 11">
            <a:hlinkClick r:id="" action="ppaction://noaction" highlightClick="1"/>
          </p:cNvPr>
          <p:cNvSpPr>
            <a:spLocks noChangeArrowheads="1"/>
          </p:cNvSpPr>
          <p:nvPr/>
        </p:nvSpPr>
        <p:spPr bwMode="auto">
          <a:xfrm>
            <a:off x="7369175" y="1523920"/>
            <a:ext cx="1370043" cy="431799"/>
          </a:xfrm>
          <a:prstGeom prst="actionButtonBlank">
            <a:avLst/>
          </a:prstGeom>
          <a:ln>
            <a:headEnd/>
            <a:tailEnd/>
          </a:ln>
        </p:spPr>
        <p:style>
          <a:lnRef idx="0">
            <a:schemeClr val="accent2"/>
          </a:lnRef>
          <a:fillRef idx="3">
            <a:schemeClr val="accent2"/>
          </a:fillRef>
          <a:effectRef idx="3">
            <a:schemeClr val="accent2"/>
          </a:effectRef>
          <a:fontRef idx="minor">
            <a:schemeClr val="lt1"/>
          </a:fontRef>
        </p:style>
        <p:txBody>
          <a:bodyPr wrap="none" anchor="ctr"/>
          <a:lstStyle/>
          <a:p>
            <a:pPr algn="ctr" fontAlgn="auto">
              <a:spcBef>
                <a:spcPts val="0"/>
              </a:spcBef>
              <a:spcAft>
                <a:spcPts val="0"/>
              </a:spcAft>
              <a:defRPr/>
            </a:pPr>
            <a:r>
              <a:rPr lang="en-GB" dirty="0"/>
              <a:t>Start Timer</a:t>
            </a:r>
          </a:p>
        </p:txBody>
      </p:sp>
      <p:pic>
        <p:nvPicPr>
          <p:cNvPr id="25" name="MSj0792.wav">
            <a:hlinkClick r:id="" action="ppaction://media"/>
          </p:cNvPr>
          <p:cNvPicPr>
            <a:picLocks noChangeAspect="1"/>
          </p:cNvPicPr>
          <p:nvPr>
            <a:audioFile r:link="rId2"/>
            <p:extLst>
              <p:ext uri="{DAA4B4D4-6D71-4841-9C94-3DE7FCFB9230}">
                <p14:media xmlns:p14="http://schemas.microsoft.com/office/powerpoint/2010/main" r:embed="rId1"/>
              </p:ext>
            </p:extLst>
          </p:nvPr>
        </p:nvPicPr>
        <p:blipFill>
          <a:blip r:embed="rId4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8440143" y="6148536"/>
            <a:ext cx="304800" cy="3048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sp>
        <p:nvSpPr>
          <p:cNvPr id="4128" name="TextBox 25"/>
          <p:cNvSpPr txBox="1">
            <a:spLocks noChangeArrowheads="1"/>
          </p:cNvSpPr>
          <p:nvPr/>
        </p:nvSpPr>
        <p:spPr bwMode="auto">
          <a:xfrm>
            <a:off x="1115217" y="1340768"/>
            <a:ext cx="5875409" cy="1015663"/>
          </a:xfrm>
          <a:prstGeom prst="rect">
            <a:avLst/>
          </a:prstGeom>
          <a:solidFill>
            <a:srgbClr val="FF0000"/>
          </a:solidFill>
          <a:ln>
            <a:noFill/>
          </a:ln>
        </p:spPr>
        <p:txBody>
          <a:bodyPr wrap="square">
            <a:spAutoFit/>
          </a:bodyPr>
          <a:lstStyle>
            <a:lvl1pPr eaLnBrk="0" hangingPunct="0"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1pPr>
            <a:lvl2pPr marL="742950" indent="-285750" eaLnBrk="0" hangingPunct="0"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2pPr>
            <a:lvl3pPr marL="1143000" indent="-228600" eaLnBrk="0" hangingPunct="0"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3pPr>
            <a:lvl4pPr marL="1600200" indent="-228600" eaLnBrk="0" hangingPunct="0"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4pPr>
            <a:lvl5pPr marL="2057400" indent="-228600" eaLnBrk="0" hangingPunct="0"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9pPr>
          </a:lstStyle>
          <a:p>
            <a:pPr algn="ctr" eaLnBrk="1" hangingPunct="1"/>
            <a:r>
              <a:rPr lang="en-GB" sz="3000" dirty="0">
                <a:solidFill>
                  <a:schemeClr val="bg1"/>
                </a:solidFill>
                <a:latin typeface="+mj-lt"/>
              </a:rPr>
              <a:t>What is the big bang theory of the universe?</a:t>
            </a:r>
          </a:p>
        </p:txBody>
      </p:sp>
      <p:sp>
        <p:nvSpPr>
          <p:cNvPr id="28" name="TextBox 25"/>
          <p:cNvSpPr txBox="1">
            <a:spLocks noChangeArrowheads="1"/>
          </p:cNvSpPr>
          <p:nvPr/>
        </p:nvSpPr>
        <p:spPr bwMode="auto">
          <a:xfrm>
            <a:off x="1115216" y="2636912"/>
            <a:ext cx="5875409" cy="1477328"/>
          </a:xfrm>
          <a:prstGeom prst="rect">
            <a:avLst/>
          </a:prstGeom>
          <a:solidFill>
            <a:srgbClr val="00B050"/>
          </a:solidFill>
          <a:ln>
            <a:noFill/>
          </a:ln>
        </p:spPr>
        <p:txBody>
          <a:bodyPr wrap="square">
            <a:spAutoFit/>
          </a:bodyPr>
          <a:lstStyle>
            <a:lvl1pPr eaLnBrk="0" hangingPunct="0"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1pPr>
            <a:lvl2pPr marL="742950" indent="-285750" eaLnBrk="0" hangingPunct="0"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2pPr>
            <a:lvl3pPr marL="1143000" indent="-228600" eaLnBrk="0" hangingPunct="0"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3pPr>
            <a:lvl4pPr marL="1600200" indent="-228600" eaLnBrk="0" hangingPunct="0"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4pPr>
            <a:lvl5pPr marL="2057400" indent="-228600" eaLnBrk="0" hangingPunct="0"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9pPr>
          </a:lstStyle>
          <a:p>
            <a:pPr algn="ctr" eaLnBrk="1" hangingPunct="1"/>
            <a:r>
              <a:rPr lang="en-GB" sz="3000" dirty="0">
                <a:solidFill>
                  <a:schemeClr val="bg1"/>
                </a:solidFill>
                <a:latin typeface="+mj-lt"/>
              </a:rPr>
              <a:t>Explain how red-shift provides evidence for the big bang theory of the universe</a:t>
            </a:r>
          </a:p>
        </p:txBody>
      </p:sp>
      <p:sp>
        <p:nvSpPr>
          <p:cNvPr id="29" name="TextBox 25"/>
          <p:cNvSpPr txBox="1">
            <a:spLocks noChangeArrowheads="1"/>
          </p:cNvSpPr>
          <p:nvPr/>
        </p:nvSpPr>
        <p:spPr bwMode="auto">
          <a:xfrm>
            <a:off x="1115215" y="4471952"/>
            <a:ext cx="5875411" cy="1477328"/>
          </a:xfrm>
          <a:prstGeom prst="rect">
            <a:avLst/>
          </a:prstGeom>
          <a:solidFill>
            <a:srgbClr val="00B0F0"/>
          </a:solidFill>
          <a:ln>
            <a:noFill/>
          </a:ln>
        </p:spPr>
        <p:txBody>
          <a:bodyPr wrap="square">
            <a:spAutoFit/>
          </a:bodyPr>
          <a:lstStyle>
            <a:lvl1pPr eaLnBrk="0" hangingPunct="0"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1pPr>
            <a:lvl2pPr marL="742950" indent="-285750" eaLnBrk="0" hangingPunct="0"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2pPr>
            <a:lvl3pPr marL="1143000" indent="-228600" eaLnBrk="0" hangingPunct="0"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3pPr>
            <a:lvl4pPr marL="1600200" indent="-228600" eaLnBrk="0" hangingPunct="0"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4pPr>
            <a:lvl5pPr marL="2057400" indent="-228600" eaLnBrk="0" hangingPunct="0"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9pPr>
          </a:lstStyle>
          <a:p>
            <a:pPr algn="ctr" eaLnBrk="1" hangingPunct="1"/>
            <a:r>
              <a:rPr lang="en-GB" sz="3000" dirty="0">
                <a:solidFill>
                  <a:schemeClr val="bg1"/>
                </a:solidFill>
                <a:latin typeface="+mj-lt"/>
              </a:rPr>
              <a:t>Explain why the big bang theory may not have been believed when it was first suggested</a:t>
            </a:r>
          </a:p>
        </p:txBody>
      </p:sp>
      <p:sp>
        <p:nvSpPr>
          <p:cNvPr id="4" name="Rectangle 3"/>
          <p:cNvSpPr/>
          <p:nvPr/>
        </p:nvSpPr>
        <p:spPr>
          <a:xfrm>
            <a:off x="251520" y="1374511"/>
            <a:ext cx="551753" cy="923330"/>
          </a:xfrm>
          <a:prstGeom prst="rect">
            <a:avLst/>
          </a:prstGeom>
          <a:noFill/>
        </p:spPr>
        <p:txBody>
          <a:bodyPr wrap="none" lIns="91440" tIns="45720" rIns="91440" bIns="45720">
            <a:spAutoFit/>
          </a:bodyPr>
          <a:lstStyle/>
          <a:p>
            <a:pPr algn="ctr"/>
            <a:r>
              <a:rPr lang="en-US" sz="5400" b="1" cap="none" spc="0" dirty="0">
                <a:ln w="10541" cmpd="sng">
                  <a:solidFill>
                    <a:schemeClr val="accent1">
                      <a:shade val="88000"/>
                      <a:satMod val="110000"/>
                    </a:schemeClr>
                  </a:solidFill>
                  <a:prstDash val="solid"/>
                </a:ln>
                <a:solidFill>
                  <a:srgbClr val="FF0000"/>
                </a:solidFill>
                <a:effectLst/>
              </a:rPr>
              <a:t>C</a:t>
            </a:r>
          </a:p>
        </p:txBody>
      </p:sp>
      <p:sp>
        <p:nvSpPr>
          <p:cNvPr id="31" name="Rectangle 30"/>
          <p:cNvSpPr/>
          <p:nvPr/>
        </p:nvSpPr>
        <p:spPr>
          <a:xfrm>
            <a:off x="241100" y="3012664"/>
            <a:ext cx="572594" cy="923330"/>
          </a:xfrm>
          <a:prstGeom prst="rect">
            <a:avLst/>
          </a:prstGeom>
          <a:noFill/>
        </p:spPr>
        <p:txBody>
          <a:bodyPr wrap="none" lIns="91440" tIns="45720" rIns="91440" bIns="45720">
            <a:spAutoFit/>
          </a:bodyPr>
          <a:lstStyle/>
          <a:p>
            <a:pPr algn="ctr"/>
            <a:r>
              <a:rPr lang="en-US" sz="5400" b="1" cap="none" spc="0" dirty="0">
                <a:ln w="10541" cmpd="sng">
                  <a:solidFill>
                    <a:schemeClr val="accent1">
                      <a:shade val="88000"/>
                      <a:satMod val="110000"/>
                    </a:schemeClr>
                  </a:solidFill>
                  <a:prstDash val="solid"/>
                </a:ln>
                <a:solidFill>
                  <a:srgbClr val="00B050"/>
                </a:solidFill>
                <a:effectLst/>
              </a:rPr>
              <a:t>B</a:t>
            </a:r>
          </a:p>
        </p:txBody>
      </p:sp>
      <p:sp>
        <p:nvSpPr>
          <p:cNvPr id="32" name="Rectangle 31"/>
          <p:cNvSpPr/>
          <p:nvPr/>
        </p:nvSpPr>
        <p:spPr>
          <a:xfrm>
            <a:off x="225070" y="4889663"/>
            <a:ext cx="604654" cy="923330"/>
          </a:xfrm>
          <a:prstGeom prst="rect">
            <a:avLst/>
          </a:prstGeom>
          <a:noFill/>
        </p:spPr>
        <p:txBody>
          <a:bodyPr wrap="none" lIns="91440" tIns="45720" rIns="91440" bIns="45720">
            <a:spAutoFit/>
          </a:bodyPr>
          <a:lstStyle/>
          <a:p>
            <a:pPr algn="ctr"/>
            <a:r>
              <a:rPr lang="en-US" sz="5400" b="1" cap="none" spc="0" dirty="0">
                <a:ln w="10541" cmpd="sng">
                  <a:solidFill>
                    <a:schemeClr val="accent1">
                      <a:shade val="88000"/>
                      <a:satMod val="110000"/>
                    </a:schemeClr>
                  </a:solidFill>
                  <a:prstDash val="solid"/>
                </a:ln>
                <a:solidFill>
                  <a:srgbClr val="00B0F0"/>
                </a:solidFill>
                <a:effectLst/>
              </a:rPr>
              <a:t>A</a:t>
            </a:r>
          </a:p>
        </p:txBody>
      </p:sp>
      <p:sp>
        <p:nvSpPr>
          <p:cNvPr id="5" name="Rectangle 4"/>
          <p:cNvSpPr/>
          <p:nvPr/>
        </p:nvSpPr>
        <p:spPr>
          <a:xfrm>
            <a:off x="1000846" y="188640"/>
            <a:ext cx="5989781" cy="923330"/>
          </a:xfrm>
          <a:prstGeom prst="rect">
            <a:avLst/>
          </a:prstGeom>
          <a:noFill/>
        </p:spPr>
        <p:txBody>
          <a:bodyPr wrap="none" lIns="91440" tIns="45720" rIns="91440" bIns="45720">
            <a:spAutoFit/>
          </a:bodyPr>
          <a:lstStyle/>
          <a:p>
            <a:pPr algn="ctr"/>
            <a:r>
              <a:rPr lang="en-US" sz="5400" b="1" cap="none" spc="0" dirty="0">
                <a:ln w="31550" cmpd="sng">
                  <a:gradFill>
                    <a:gsLst>
                      <a:gs pos="70000">
                        <a:schemeClr val="accent6">
                          <a:shade val="50000"/>
                          <a:satMod val="190000"/>
                        </a:schemeClr>
                      </a:gs>
                      <a:gs pos="0">
                        <a:schemeClr val="accent6">
                          <a:tint val="77000"/>
                          <a:satMod val="180000"/>
                        </a:schemeClr>
                      </a:gs>
                    </a:gsLst>
                    <a:lin ang="5400000"/>
                  </a:gradFill>
                  <a:prstDash val="solid"/>
                </a:ln>
                <a:solidFill>
                  <a:schemeClr val="accent6">
                    <a:tint val="15000"/>
                    <a:satMod val="200000"/>
                  </a:schemeClr>
                </a:solidFill>
                <a:effectLst>
                  <a:outerShdw blurRad="50800" dist="40000" dir="5400000" algn="tl" rotWithShape="0">
                    <a:srgbClr val="000000">
                      <a:shade val="5000"/>
                      <a:satMod val="120000"/>
                      <a:alpha val="33000"/>
                    </a:srgbClr>
                  </a:outerShdw>
                </a:effectLst>
              </a:rPr>
              <a:t>KNOWLEDGE CHECK</a:t>
            </a:r>
          </a:p>
        </p:txBody>
      </p:sp>
    </p:spTree>
    <p:extLst>
      <p:ext uri="{BB962C8B-B14F-4D97-AF65-F5344CB8AC3E}">
        <p14:creationId xmlns:p14="http://schemas.microsoft.com/office/powerpoint/2010/main" val="3474271623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 nodeType="clickPar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5" presetID="12" presetClass="exit" presetSubtype="4" fill="hold" nodeType="after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slide(fromBottom)">
                                      <p:cBhvr>
                                        <p:cTn id="6" dur="600000"/>
                                        <p:tgtEl>
                                          <p:spTgt spid="22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7" dur="1" fill="hold">
                                          <p:stCondLst>
                                            <p:cond delay="599999"/>
                                          </p:stCondLst>
                                        </p:cTn>
                                        <p:tgtEl>
                                          <p:spTgt spid="2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8" fill="hold" nodeType="afterGroup">
                            <p:stCondLst>
                              <p:cond delay="600000"/>
                            </p:stCondLst>
                            <p:childTnLst>
                              <p:par>
                                <p:cTn id="9" presetID="1" presetClass="mediacall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cmd type="call" cmd="playFrom(0.0)">
                                      <p:cBhvr>
                                        <p:cTn id="10" dur="4609" fill="hold"/>
                                        <p:tgtEl>
                                          <p:spTgt spid="25"/>
                                        </p:tgtEl>
                                      </p:cBhvr>
                                    </p:cmd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  <p:audio>
              <p:cMediaNode>
                <p:cTn id="11" fill="hold" display="0">
                  <p:stCondLst>
                    <p:cond delay="indefinite"/>
                  </p:stCondLst>
                  <p:endCondLst>
                    <p:cond evt="onNext" delay="0">
                      <p:tgtEl>
                        <p:sldTgt/>
                      </p:tgtEl>
                    </p:cond>
                    <p:cond evt="onPrev" delay="0">
                      <p:tgtEl>
                        <p:sldTgt/>
                      </p:tgtEl>
                    </p:cond>
                    <p:cond evt="onStopAudio" delay="0">
                      <p:tgtEl>
                        <p:sldTgt/>
                      </p:tgtEl>
                    </p:cond>
                  </p:endCondLst>
                </p:cTn>
                <p:tgtEl>
                  <p:spTgt spid="25"/>
                </p:tgtEl>
              </p:cMediaNode>
            </p:audio>
          </p:childTnLst>
        </p:cTn>
      </p:par>
    </p:tnLst>
  </p:timing>
</p:sld>
</file>

<file path=ppt/slides/slide1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4818" name="Rectangle 2"/>
          <p:cNvSpPr>
            <a:spLocks noGrp="1" noChangeArrowheads="1"/>
          </p:cNvSpPr>
          <p:nvPr>
            <p:ph type="title"/>
          </p:nvPr>
        </p:nvSpPr>
        <p:spPr>
          <a:xfrm>
            <a:off x="252000" y="440768"/>
            <a:ext cx="8640000" cy="900000"/>
          </a:xfrm>
          <a:solidFill>
            <a:srgbClr val="7030A0"/>
          </a:solidFill>
        </p:spPr>
        <p:txBody>
          <a:bodyPr>
            <a:normAutofit/>
          </a:bodyPr>
          <a:lstStyle/>
          <a:p>
            <a:r>
              <a:rPr lang="en-GB" b="1" dirty="0">
                <a:solidFill>
                  <a:schemeClr val="bg1"/>
                </a:solidFill>
              </a:rPr>
              <a:t>End of the universe</a:t>
            </a:r>
          </a:p>
        </p:txBody>
      </p:sp>
      <p:sp>
        <p:nvSpPr>
          <p:cNvPr id="5" name="TextBox 4"/>
          <p:cNvSpPr txBox="1"/>
          <p:nvPr/>
        </p:nvSpPr>
        <p:spPr>
          <a:xfrm>
            <a:off x="262880" y="2306034"/>
            <a:ext cx="4021088" cy="3046988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GB" sz="3200" b="1" dirty="0">
                <a:solidFill>
                  <a:srgbClr val="FF0000"/>
                </a:solidFill>
              </a:rPr>
              <a:t>The big bang theory tells us how the universe may have started…however, it doesn’t tell us how it may end!</a:t>
            </a:r>
          </a:p>
        </p:txBody>
      </p:sp>
      <p:sp>
        <p:nvSpPr>
          <p:cNvPr id="7" name="TextBox 6"/>
          <p:cNvSpPr txBox="1"/>
          <p:nvPr/>
        </p:nvSpPr>
        <p:spPr>
          <a:xfrm>
            <a:off x="0" y="0"/>
            <a:ext cx="9144000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GB" dirty="0"/>
              <a:t>LO: Understand how the universe began</a:t>
            </a:r>
          </a:p>
        </p:txBody>
      </p:sp>
      <p:pic>
        <p:nvPicPr>
          <p:cNvPr id="3074" name="Picture 2" descr="http://www.writeonnewjersey.com/wp-content/uploads/2010/10/End-of-Universe.jpg">
            <a:hlinkClick r:id="rId2"/>
          </p:cNvPr>
          <p:cNvPicPr>
            <a:picLocks noChangeAspect="1" noChangeArrowheads="1"/>
          </p:cNvPicPr>
          <p:nvPr/>
        </p:nvPicPr>
        <p:blipFill rotWithShape="1"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23975" r="8994"/>
          <a:stretch/>
        </p:blipFill>
        <p:spPr bwMode="auto">
          <a:xfrm>
            <a:off x="4283968" y="1960794"/>
            <a:ext cx="4276652" cy="3737467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  <p:extLst>
      <p:ext uri="{BB962C8B-B14F-4D97-AF65-F5344CB8AC3E}">
        <p14:creationId xmlns:p14="http://schemas.microsoft.com/office/powerpoint/2010/main" val="1104991189"/>
      </p:ext>
    </p:extLst>
  </p:cSld>
  <p:clrMapOvr>
    <a:masterClrMapping/>
  </p:clrMapOvr>
</p:sld>
</file>

<file path=ppt/slides/slide1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4818" name="Rectangle 2"/>
          <p:cNvSpPr>
            <a:spLocks noGrp="1" noChangeArrowheads="1"/>
          </p:cNvSpPr>
          <p:nvPr>
            <p:ph type="title"/>
          </p:nvPr>
        </p:nvSpPr>
        <p:spPr>
          <a:xfrm>
            <a:off x="252000" y="440768"/>
            <a:ext cx="8640000" cy="900000"/>
          </a:xfrm>
          <a:solidFill>
            <a:srgbClr val="7030A0"/>
          </a:solidFill>
        </p:spPr>
        <p:txBody>
          <a:bodyPr>
            <a:normAutofit/>
          </a:bodyPr>
          <a:lstStyle/>
          <a:p>
            <a:r>
              <a:rPr lang="en-GB" b="1" dirty="0">
                <a:solidFill>
                  <a:schemeClr val="bg1"/>
                </a:solidFill>
              </a:rPr>
              <a:t>Home and Away task</a:t>
            </a:r>
          </a:p>
        </p:txBody>
      </p:sp>
      <p:sp>
        <p:nvSpPr>
          <p:cNvPr id="7" name="TextBox 6"/>
          <p:cNvSpPr txBox="1"/>
          <p:nvPr/>
        </p:nvSpPr>
        <p:spPr>
          <a:xfrm>
            <a:off x="0" y="0"/>
            <a:ext cx="9144000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GB" dirty="0"/>
              <a:t>LO: Understand how the universe began</a:t>
            </a:r>
          </a:p>
        </p:txBody>
      </p:sp>
      <p:sp>
        <p:nvSpPr>
          <p:cNvPr id="8" name="TextBox 7"/>
          <p:cNvSpPr txBox="1"/>
          <p:nvPr/>
        </p:nvSpPr>
        <p:spPr>
          <a:xfrm>
            <a:off x="323891" y="2132856"/>
            <a:ext cx="4320480" cy="3970318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GB" sz="2800" dirty="0"/>
              <a:t>You have been given an information sheet with four paragraphs and a worksheet with four boxes. </a:t>
            </a:r>
          </a:p>
          <a:p>
            <a:endParaRPr lang="en-GB" sz="2800" b="1" dirty="0">
              <a:solidFill>
                <a:srgbClr val="FF0000"/>
              </a:solidFill>
            </a:endParaRPr>
          </a:p>
          <a:p>
            <a:r>
              <a:rPr lang="en-GB" sz="2800" b="1" dirty="0">
                <a:solidFill>
                  <a:srgbClr val="FF0000"/>
                </a:solidFill>
              </a:rPr>
              <a:t>Read through each paragraph and write ONE word that summarises that paragraph in a box.</a:t>
            </a:r>
          </a:p>
        </p:txBody>
      </p:sp>
      <p:pic>
        <p:nvPicPr>
          <p:cNvPr id="2050" name="Picture 2"/>
          <p:cNvPicPr>
            <a:picLocks noChangeAspect="1" noChangeArrowheads="1"/>
          </p:cNvPicPr>
          <p:nvPr/>
        </p:nvPicPr>
        <p:blipFill rotWithShape="1"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13816" t="20395" r="14885" b="29276"/>
          <a:stretch/>
        </p:blipFill>
        <p:spPr bwMode="auto">
          <a:xfrm>
            <a:off x="4677253" y="1628800"/>
            <a:ext cx="4032448" cy="213482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9" name="Picture 2"/>
          <p:cNvPicPr>
            <a:picLocks noChangeAspect="1" noChangeArrowheads="1"/>
          </p:cNvPicPr>
          <p:nvPr/>
        </p:nvPicPr>
        <p:blipFill rotWithShape="1"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15789" t="18421" r="17352" b="16569"/>
          <a:stretch/>
        </p:blipFill>
        <p:spPr bwMode="auto">
          <a:xfrm>
            <a:off x="5217969" y="4149573"/>
            <a:ext cx="2936861" cy="2141758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</a:extLst>
        </p:spPr>
      </p:pic>
    </p:spTree>
    <p:extLst>
      <p:ext uri="{BB962C8B-B14F-4D97-AF65-F5344CB8AC3E}">
        <p14:creationId xmlns:p14="http://schemas.microsoft.com/office/powerpoint/2010/main" val="3392990544"/>
      </p:ext>
    </p:extLst>
  </p:cSld>
  <p:clrMapOvr>
    <a:masterClrMapping/>
  </p:clrMapOvr>
</p:sld>
</file>

<file path=ppt/slides/slide2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4818" name="Rectangle 2"/>
          <p:cNvSpPr>
            <a:spLocks noGrp="1" noChangeArrowheads="1"/>
          </p:cNvSpPr>
          <p:nvPr>
            <p:ph type="title"/>
          </p:nvPr>
        </p:nvSpPr>
        <p:spPr>
          <a:xfrm>
            <a:off x="252000" y="440768"/>
            <a:ext cx="8640000" cy="900000"/>
          </a:xfrm>
          <a:solidFill>
            <a:srgbClr val="7030A0"/>
          </a:solidFill>
        </p:spPr>
        <p:txBody>
          <a:bodyPr>
            <a:normAutofit/>
          </a:bodyPr>
          <a:lstStyle/>
          <a:p>
            <a:r>
              <a:rPr lang="en-GB" b="1" dirty="0">
                <a:solidFill>
                  <a:schemeClr val="bg1"/>
                </a:solidFill>
              </a:rPr>
              <a:t>Home and Away task</a:t>
            </a:r>
          </a:p>
        </p:txBody>
      </p:sp>
      <p:sp>
        <p:nvSpPr>
          <p:cNvPr id="7" name="TextBox 6"/>
          <p:cNvSpPr txBox="1"/>
          <p:nvPr/>
        </p:nvSpPr>
        <p:spPr>
          <a:xfrm>
            <a:off x="0" y="0"/>
            <a:ext cx="9144000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GB" dirty="0"/>
              <a:t>LO: Understand how the universe began</a:t>
            </a:r>
          </a:p>
        </p:txBody>
      </p:sp>
      <p:pic>
        <p:nvPicPr>
          <p:cNvPr id="2050" name="Picture 2"/>
          <p:cNvPicPr>
            <a:picLocks noChangeAspect="1" noChangeArrowheads="1"/>
          </p:cNvPicPr>
          <p:nvPr/>
        </p:nvPicPr>
        <p:blipFill rotWithShape="1"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13816" t="20395" r="14885" b="29276"/>
          <a:stretch/>
        </p:blipFill>
        <p:spPr bwMode="auto">
          <a:xfrm>
            <a:off x="4677253" y="1628800"/>
            <a:ext cx="4032448" cy="213482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9" name="Picture 2"/>
          <p:cNvPicPr>
            <a:picLocks noChangeAspect="1" noChangeArrowheads="1"/>
          </p:cNvPicPr>
          <p:nvPr/>
        </p:nvPicPr>
        <p:blipFill rotWithShape="1"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15789" t="18421" r="17352" b="16569"/>
          <a:stretch/>
        </p:blipFill>
        <p:spPr bwMode="auto">
          <a:xfrm>
            <a:off x="5217969" y="4149573"/>
            <a:ext cx="2936861" cy="2141758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</a:extLst>
        </p:spPr>
      </p:pic>
      <p:sp>
        <p:nvSpPr>
          <p:cNvPr id="10" name="TextBox 9"/>
          <p:cNvSpPr txBox="1"/>
          <p:nvPr/>
        </p:nvSpPr>
        <p:spPr>
          <a:xfrm>
            <a:off x="323891" y="1988840"/>
            <a:ext cx="4320480" cy="440120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GB" sz="2800" dirty="0"/>
              <a:t>Now visualise each paragraph as being made up of pictures, symbols and abbreviations.</a:t>
            </a:r>
          </a:p>
          <a:p>
            <a:endParaRPr lang="en-GB" sz="2800" b="1" dirty="0"/>
          </a:p>
          <a:p>
            <a:r>
              <a:rPr lang="en-GB" sz="2800" b="1" dirty="0">
                <a:solidFill>
                  <a:srgbClr val="FF0000"/>
                </a:solidFill>
              </a:rPr>
              <a:t>Put as many of these pictures, symbols and abbreviations around the relevant box so that you’re able to remember the info.</a:t>
            </a:r>
          </a:p>
        </p:txBody>
      </p:sp>
    </p:spTree>
    <p:extLst>
      <p:ext uri="{BB962C8B-B14F-4D97-AF65-F5344CB8AC3E}">
        <p14:creationId xmlns:p14="http://schemas.microsoft.com/office/powerpoint/2010/main" val="85131812"/>
      </p:ext>
    </p:extLst>
  </p:cSld>
  <p:clrMapOvr>
    <a:masterClrMapping/>
  </p:clrMapOvr>
</p:sld>
</file>

<file path=ppt/slides/slide2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4818" name="Rectangle 2"/>
          <p:cNvSpPr>
            <a:spLocks noGrp="1" noChangeArrowheads="1"/>
          </p:cNvSpPr>
          <p:nvPr>
            <p:ph type="title"/>
          </p:nvPr>
        </p:nvSpPr>
        <p:spPr>
          <a:xfrm>
            <a:off x="252000" y="440768"/>
            <a:ext cx="8640000" cy="900000"/>
          </a:xfrm>
          <a:solidFill>
            <a:srgbClr val="7030A0"/>
          </a:solidFill>
        </p:spPr>
        <p:txBody>
          <a:bodyPr>
            <a:normAutofit/>
          </a:bodyPr>
          <a:lstStyle/>
          <a:p>
            <a:r>
              <a:rPr lang="en-GB" b="1" dirty="0">
                <a:solidFill>
                  <a:schemeClr val="bg1"/>
                </a:solidFill>
              </a:rPr>
              <a:t>Home and Away task</a:t>
            </a:r>
          </a:p>
        </p:txBody>
      </p:sp>
      <p:sp>
        <p:nvSpPr>
          <p:cNvPr id="7" name="TextBox 6"/>
          <p:cNvSpPr txBox="1"/>
          <p:nvPr/>
        </p:nvSpPr>
        <p:spPr>
          <a:xfrm>
            <a:off x="0" y="0"/>
            <a:ext cx="9144000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GB" dirty="0"/>
              <a:t>LO: Understand how the universe began</a:t>
            </a:r>
          </a:p>
        </p:txBody>
      </p:sp>
      <p:pic>
        <p:nvPicPr>
          <p:cNvPr id="2050" name="Picture 2"/>
          <p:cNvPicPr>
            <a:picLocks noChangeAspect="1" noChangeArrowheads="1"/>
          </p:cNvPicPr>
          <p:nvPr/>
        </p:nvPicPr>
        <p:blipFill rotWithShape="1"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13816" t="20395" r="14885" b="29276"/>
          <a:stretch/>
        </p:blipFill>
        <p:spPr bwMode="auto">
          <a:xfrm>
            <a:off x="4677253" y="1628800"/>
            <a:ext cx="4032448" cy="213482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9" name="Picture 2"/>
          <p:cNvPicPr>
            <a:picLocks noChangeAspect="1" noChangeArrowheads="1"/>
          </p:cNvPicPr>
          <p:nvPr/>
        </p:nvPicPr>
        <p:blipFill rotWithShape="1"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15789" t="18421" r="17352" b="16569"/>
          <a:stretch/>
        </p:blipFill>
        <p:spPr bwMode="auto">
          <a:xfrm>
            <a:off x="5217969" y="4149573"/>
            <a:ext cx="2936861" cy="2141758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</a:extLst>
        </p:spPr>
      </p:pic>
      <p:sp>
        <p:nvSpPr>
          <p:cNvPr id="8" name="TextBox 7"/>
          <p:cNvSpPr txBox="1"/>
          <p:nvPr/>
        </p:nvSpPr>
        <p:spPr>
          <a:xfrm>
            <a:off x="323891" y="2265834"/>
            <a:ext cx="4320480" cy="353943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GB" sz="2800" dirty="0"/>
              <a:t>One person in your pair will now be going to find out the information from someone in the ‘Away’ group. </a:t>
            </a:r>
          </a:p>
          <a:p>
            <a:endParaRPr lang="en-GB" sz="2800" b="1" dirty="0">
              <a:solidFill>
                <a:srgbClr val="FF0000"/>
              </a:solidFill>
            </a:endParaRPr>
          </a:p>
          <a:p>
            <a:r>
              <a:rPr lang="en-GB" sz="2800" b="1" dirty="0">
                <a:solidFill>
                  <a:srgbClr val="FF0000"/>
                </a:solidFill>
              </a:rPr>
              <a:t>Take your book with you to write down any notes that you think are important.</a:t>
            </a:r>
          </a:p>
        </p:txBody>
      </p:sp>
    </p:spTree>
    <p:extLst>
      <p:ext uri="{BB962C8B-B14F-4D97-AF65-F5344CB8AC3E}">
        <p14:creationId xmlns:p14="http://schemas.microsoft.com/office/powerpoint/2010/main" val="3184141754"/>
      </p:ext>
    </p:extLst>
  </p:cSld>
  <p:clrMapOvr>
    <a:masterClrMapping/>
  </p:clrMapOvr>
</p:sld>
</file>

<file path=ppt/slides/slide2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4818" name="Rectangle 2"/>
          <p:cNvSpPr>
            <a:spLocks noGrp="1" noChangeArrowheads="1"/>
          </p:cNvSpPr>
          <p:nvPr>
            <p:ph type="title"/>
          </p:nvPr>
        </p:nvSpPr>
        <p:spPr>
          <a:xfrm>
            <a:off x="252000" y="440768"/>
            <a:ext cx="8640000" cy="900000"/>
          </a:xfrm>
          <a:solidFill>
            <a:srgbClr val="7030A0"/>
          </a:solidFill>
        </p:spPr>
        <p:txBody>
          <a:bodyPr>
            <a:normAutofit/>
          </a:bodyPr>
          <a:lstStyle/>
          <a:p>
            <a:r>
              <a:rPr lang="en-GB" b="1" dirty="0">
                <a:solidFill>
                  <a:schemeClr val="bg1"/>
                </a:solidFill>
              </a:rPr>
              <a:t>A third possibility…</a:t>
            </a:r>
          </a:p>
        </p:txBody>
      </p:sp>
      <p:sp>
        <p:nvSpPr>
          <p:cNvPr id="5" name="TextBox 4"/>
          <p:cNvSpPr txBox="1"/>
          <p:nvPr/>
        </p:nvSpPr>
        <p:spPr>
          <a:xfrm>
            <a:off x="265420" y="1628800"/>
            <a:ext cx="4666619" cy="483209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GB" sz="2800" dirty="0"/>
              <a:t>The big crunch (closed universe) and big yawn (open universe) are two possible fates of the universe. However, there’s also a third.</a:t>
            </a:r>
          </a:p>
          <a:p>
            <a:pPr algn="ctr"/>
            <a:endParaRPr lang="en-GB" sz="2800" dirty="0"/>
          </a:p>
          <a:p>
            <a:pPr algn="ctr"/>
            <a:r>
              <a:rPr lang="en-GB" sz="2800" dirty="0"/>
              <a:t>If the mass in the universe is just right, the universe will expand to a certain size and then stay that size for ever. This is called a flat universe!</a:t>
            </a:r>
          </a:p>
        </p:txBody>
      </p:sp>
      <p:sp>
        <p:nvSpPr>
          <p:cNvPr id="7" name="TextBox 6"/>
          <p:cNvSpPr txBox="1"/>
          <p:nvPr/>
        </p:nvSpPr>
        <p:spPr>
          <a:xfrm>
            <a:off x="0" y="0"/>
            <a:ext cx="9144000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GB" dirty="0"/>
              <a:t>LO: Understand how the universe began</a:t>
            </a:r>
          </a:p>
        </p:txBody>
      </p:sp>
      <p:pic>
        <p:nvPicPr>
          <p:cNvPr id="7170" name="Picture 2" descr="http://www.accessscience.com/loadBinary.aspx?filename=YB120422FG0020.gif">
            <a:hlinkClick r:id="rId2"/>
          </p:cNvPr>
          <p:cNvPicPr>
            <a:picLocks noChangeAspect="1" noChangeArrowheads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5220072" y="1865078"/>
            <a:ext cx="3384376" cy="4359536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  <p:extLst>
      <p:ext uri="{BB962C8B-B14F-4D97-AF65-F5344CB8AC3E}">
        <p14:creationId xmlns:p14="http://schemas.microsoft.com/office/powerpoint/2010/main" val="2092798443"/>
      </p:ext>
    </p:extLst>
  </p:cSld>
  <p:clrMapOvr>
    <a:masterClrMapping/>
  </p:clrMapOvr>
</p:sld>
</file>

<file path=ppt/slides/slide2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4818" name="Rectangle 2"/>
          <p:cNvSpPr>
            <a:spLocks noGrp="1" noChangeArrowheads="1"/>
          </p:cNvSpPr>
          <p:nvPr>
            <p:ph type="title"/>
          </p:nvPr>
        </p:nvSpPr>
        <p:spPr>
          <a:xfrm>
            <a:off x="252000" y="440768"/>
            <a:ext cx="8640000" cy="900000"/>
          </a:xfrm>
          <a:solidFill>
            <a:srgbClr val="7030A0"/>
          </a:solidFill>
        </p:spPr>
        <p:txBody>
          <a:bodyPr>
            <a:normAutofit/>
          </a:bodyPr>
          <a:lstStyle/>
          <a:p>
            <a:r>
              <a:rPr lang="en-GB" b="1" dirty="0">
                <a:solidFill>
                  <a:schemeClr val="bg1"/>
                </a:solidFill>
              </a:rPr>
              <a:t>Task</a:t>
            </a:r>
          </a:p>
        </p:txBody>
      </p:sp>
      <p:sp>
        <p:nvSpPr>
          <p:cNvPr id="5" name="TextBox 4"/>
          <p:cNvSpPr txBox="1"/>
          <p:nvPr/>
        </p:nvSpPr>
        <p:spPr>
          <a:xfrm>
            <a:off x="265421" y="2028909"/>
            <a:ext cx="4450596" cy="4031873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GB" sz="3200" dirty="0"/>
              <a:t>Use your information sheet and the information that you gathered in the home and away task to complete the worksheet about the three possible fates of the universe. </a:t>
            </a:r>
          </a:p>
        </p:txBody>
      </p:sp>
      <p:sp>
        <p:nvSpPr>
          <p:cNvPr id="7" name="TextBox 6"/>
          <p:cNvSpPr txBox="1"/>
          <p:nvPr/>
        </p:nvSpPr>
        <p:spPr>
          <a:xfrm>
            <a:off x="0" y="0"/>
            <a:ext cx="9144000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GB" dirty="0"/>
              <a:t>LO: Understand how the universe began</a:t>
            </a:r>
          </a:p>
        </p:txBody>
      </p:sp>
      <p:pic>
        <p:nvPicPr>
          <p:cNvPr id="7170" name="Picture 2" descr="http://www.accessscience.com/loadBinary.aspx?filename=YB120422FG0020.gif">
            <a:hlinkClick r:id="rId2"/>
          </p:cNvPr>
          <p:cNvPicPr>
            <a:picLocks noChangeAspect="1" noChangeArrowheads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5220072" y="1865078"/>
            <a:ext cx="3384376" cy="4359536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  <p:extLst>
      <p:ext uri="{BB962C8B-B14F-4D97-AF65-F5344CB8AC3E}">
        <p14:creationId xmlns:p14="http://schemas.microsoft.com/office/powerpoint/2010/main" val="3795931169"/>
      </p:ext>
    </p:extLst>
  </p:cSld>
  <p:clrMapOvr>
    <a:masterClrMapping/>
  </p:clrMapOvr>
</p:sld>
</file>

<file path=ppt/slides/slide2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4818" name="Rectangle 2"/>
          <p:cNvSpPr>
            <a:spLocks noGrp="1" noChangeArrowheads="1"/>
          </p:cNvSpPr>
          <p:nvPr>
            <p:ph type="title"/>
          </p:nvPr>
        </p:nvSpPr>
        <p:spPr>
          <a:xfrm>
            <a:off x="252000" y="440768"/>
            <a:ext cx="8640000" cy="900000"/>
          </a:xfrm>
          <a:solidFill>
            <a:srgbClr val="7030A0"/>
          </a:solidFill>
        </p:spPr>
        <p:txBody>
          <a:bodyPr>
            <a:normAutofit fontScale="90000"/>
          </a:bodyPr>
          <a:lstStyle/>
          <a:p>
            <a:r>
              <a:rPr lang="en-GB" b="1" dirty="0">
                <a:solidFill>
                  <a:schemeClr val="bg1"/>
                </a:solidFill>
              </a:rPr>
              <a:t>Bingo – Pick 5 keywords from below!</a:t>
            </a:r>
          </a:p>
        </p:txBody>
      </p:sp>
      <p:sp>
        <p:nvSpPr>
          <p:cNvPr id="7" name="TextBox 6"/>
          <p:cNvSpPr txBox="1"/>
          <p:nvPr/>
        </p:nvSpPr>
        <p:spPr>
          <a:xfrm>
            <a:off x="0" y="0"/>
            <a:ext cx="9144000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GB" dirty="0"/>
              <a:t>LO: Understand how the universe began</a:t>
            </a:r>
          </a:p>
        </p:txBody>
      </p:sp>
      <p:sp>
        <p:nvSpPr>
          <p:cNvPr id="2" name="Rectangle 1"/>
          <p:cNvSpPr/>
          <p:nvPr/>
        </p:nvSpPr>
        <p:spPr>
          <a:xfrm>
            <a:off x="1113509" y="1772816"/>
            <a:ext cx="3217547" cy="784830"/>
          </a:xfrm>
          <a:prstGeom prst="rect">
            <a:avLst/>
          </a:prstGeom>
          <a:noFill/>
        </p:spPr>
        <p:txBody>
          <a:bodyPr wrap="none" lIns="91440" tIns="45720" rIns="91440" bIns="45720">
            <a:spAutoFit/>
          </a:bodyPr>
          <a:lstStyle/>
          <a:p>
            <a:pPr algn="ctr"/>
            <a:r>
              <a:rPr lang="en-US" sz="4500" b="1" cap="all" spc="0" dirty="0">
                <a:ln w="9000" cmpd="sng">
                  <a:solidFill>
                    <a:schemeClr val="accent4">
                      <a:shade val="50000"/>
                      <a:satMod val="120000"/>
                    </a:schemeClr>
                  </a:solidFill>
                  <a:prstDash val="solid"/>
                </a:ln>
                <a:solidFill>
                  <a:srgbClr val="FF0000"/>
                </a:solidFill>
                <a:effectLst>
                  <a:reflection blurRad="12700" stA="28000" endPos="45000" dist="1000" dir="5400000" sy="-100000" algn="bl" rotWithShape="0"/>
                </a:effectLst>
              </a:rPr>
              <a:t>Big crunch</a:t>
            </a:r>
          </a:p>
        </p:txBody>
      </p:sp>
      <p:sp>
        <p:nvSpPr>
          <p:cNvPr id="9" name="Rectangle 8"/>
          <p:cNvSpPr/>
          <p:nvPr/>
        </p:nvSpPr>
        <p:spPr>
          <a:xfrm>
            <a:off x="5407226" y="1772816"/>
            <a:ext cx="2639120" cy="784830"/>
          </a:xfrm>
          <a:prstGeom prst="rect">
            <a:avLst/>
          </a:prstGeom>
          <a:noFill/>
        </p:spPr>
        <p:txBody>
          <a:bodyPr wrap="none" lIns="91440" tIns="45720" rIns="91440" bIns="45720">
            <a:spAutoFit/>
          </a:bodyPr>
          <a:lstStyle/>
          <a:p>
            <a:pPr algn="ctr"/>
            <a:r>
              <a:rPr lang="en-US" sz="4500" b="1" cap="all" spc="0" dirty="0">
                <a:ln w="9000" cmpd="sng">
                  <a:solidFill>
                    <a:schemeClr val="accent4">
                      <a:shade val="50000"/>
                      <a:satMod val="120000"/>
                    </a:schemeClr>
                  </a:solidFill>
                  <a:prstDash val="solid"/>
                </a:ln>
                <a:solidFill>
                  <a:srgbClr val="FF0000"/>
                </a:solidFill>
                <a:effectLst>
                  <a:reflection blurRad="12700" stA="28000" endPos="45000" dist="1000" dir="5400000" sy="-100000" algn="bl" rotWithShape="0"/>
                </a:effectLst>
              </a:rPr>
              <a:t>Big yawn</a:t>
            </a:r>
          </a:p>
        </p:txBody>
      </p:sp>
      <p:sp>
        <p:nvSpPr>
          <p:cNvPr id="10" name="Rectangle 9"/>
          <p:cNvSpPr/>
          <p:nvPr/>
        </p:nvSpPr>
        <p:spPr>
          <a:xfrm>
            <a:off x="1335492" y="2758537"/>
            <a:ext cx="2573910" cy="784830"/>
          </a:xfrm>
          <a:prstGeom prst="rect">
            <a:avLst/>
          </a:prstGeom>
          <a:noFill/>
        </p:spPr>
        <p:txBody>
          <a:bodyPr wrap="none" lIns="91440" tIns="45720" rIns="91440" bIns="45720">
            <a:spAutoFit/>
          </a:bodyPr>
          <a:lstStyle/>
          <a:p>
            <a:pPr algn="ctr"/>
            <a:r>
              <a:rPr lang="en-US" sz="4500" b="1" cap="all" spc="0" dirty="0">
                <a:ln w="9000" cmpd="sng">
                  <a:solidFill>
                    <a:schemeClr val="accent4">
                      <a:shade val="50000"/>
                      <a:satMod val="120000"/>
                    </a:schemeClr>
                  </a:solidFill>
                  <a:prstDash val="solid"/>
                </a:ln>
                <a:solidFill>
                  <a:srgbClr val="FF0000"/>
                </a:solidFill>
                <a:effectLst>
                  <a:reflection blurRad="12700" stA="28000" endPos="45000" dist="1000" dir="5400000" sy="-100000" algn="bl" rotWithShape="0"/>
                </a:effectLst>
              </a:rPr>
              <a:t>Big bang</a:t>
            </a:r>
          </a:p>
        </p:txBody>
      </p:sp>
      <p:sp>
        <p:nvSpPr>
          <p:cNvPr id="11" name="Rectangle 10"/>
          <p:cNvSpPr/>
          <p:nvPr/>
        </p:nvSpPr>
        <p:spPr>
          <a:xfrm>
            <a:off x="4951734" y="2748234"/>
            <a:ext cx="2277483" cy="784830"/>
          </a:xfrm>
          <a:prstGeom prst="rect">
            <a:avLst/>
          </a:prstGeom>
          <a:noFill/>
        </p:spPr>
        <p:txBody>
          <a:bodyPr wrap="none" lIns="91440" tIns="45720" rIns="91440" bIns="45720">
            <a:spAutoFit/>
          </a:bodyPr>
          <a:lstStyle/>
          <a:p>
            <a:pPr algn="ctr"/>
            <a:r>
              <a:rPr lang="en-US" sz="4500" b="1" cap="all" spc="0" dirty="0">
                <a:ln w="9000" cmpd="sng">
                  <a:solidFill>
                    <a:schemeClr val="accent4">
                      <a:shade val="50000"/>
                      <a:satMod val="120000"/>
                    </a:schemeClr>
                  </a:solidFill>
                  <a:prstDash val="solid"/>
                </a:ln>
                <a:solidFill>
                  <a:srgbClr val="FF0000"/>
                </a:solidFill>
                <a:effectLst>
                  <a:reflection blurRad="12700" stA="28000" endPos="45000" dist="1000" dir="5400000" sy="-100000" algn="bl" rotWithShape="0"/>
                </a:effectLst>
              </a:rPr>
              <a:t>gravity</a:t>
            </a:r>
          </a:p>
        </p:txBody>
      </p:sp>
      <p:sp>
        <p:nvSpPr>
          <p:cNvPr id="12" name="Rectangle 11"/>
          <p:cNvSpPr/>
          <p:nvPr/>
        </p:nvSpPr>
        <p:spPr>
          <a:xfrm>
            <a:off x="4331056" y="3653461"/>
            <a:ext cx="3542829" cy="784830"/>
          </a:xfrm>
          <a:prstGeom prst="rect">
            <a:avLst/>
          </a:prstGeom>
          <a:noFill/>
        </p:spPr>
        <p:txBody>
          <a:bodyPr wrap="none" lIns="91440" tIns="45720" rIns="91440" bIns="45720">
            <a:spAutoFit/>
          </a:bodyPr>
          <a:lstStyle/>
          <a:p>
            <a:pPr algn="ctr"/>
            <a:r>
              <a:rPr lang="en-US" sz="4500" b="1" cap="all" spc="0" dirty="0">
                <a:ln w="9000" cmpd="sng">
                  <a:solidFill>
                    <a:schemeClr val="accent4">
                      <a:shade val="50000"/>
                      <a:satMod val="120000"/>
                    </a:schemeClr>
                  </a:solidFill>
                  <a:prstDash val="solid"/>
                </a:ln>
                <a:solidFill>
                  <a:srgbClr val="FF0000"/>
                </a:solidFill>
                <a:effectLst>
                  <a:reflection blurRad="12700" stA="28000" endPos="45000" dist="1000" dir="5400000" sy="-100000" algn="bl" rotWithShape="0"/>
                </a:effectLst>
              </a:rPr>
              <a:t>wavelength</a:t>
            </a:r>
          </a:p>
        </p:txBody>
      </p:sp>
      <p:sp>
        <p:nvSpPr>
          <p:cNvPr id="13" name="Rectangle 12"/>
          <p:cNvSpPr/>
          <p:nvPr/>
        </p:nvSpPr>
        <p:spPr>
          <a:xfrm>
            <a:off x="477788" y="3729263"/>
            <a:ext cx="3087448" cy="784830"/>
          </a:xfrm>
          <a:prstGeom prst="rect">
            <a:avLst/>
          </a:prstGeom>
          <a:noFill/>
        </p:spPr>
        <p:txBody>
          <a:bodyPr wrap="none" lIns="91440" tIns="45720" rIns="91440" bIns="45720">
            <a:spAutoFit/>
          </a:bodyPr>
          <a:lstStyle/>
          <a:p>
            <a:pPr algn="ctr"/>
            <a:r>
              <a:rPr lang="en-US" sz="4500" b="1" cap="all" dirty="0">
                <a:ln w="9000" cmpd="sng">
                  <a:solidFill>
                    <a:schemeClr val="accent4">
                      <a:shade val="50000"/>
                      <a:satMod val="120000"/>
                    </a:schemeClr>
                  </a:solidFill>
                  <a:prstDash val="solid"/>
                </a:ln>
                <a:solidFill>
                  <a:srgbClr val="FF0000"/>
                </a:solidFill>
                <a:effectLst>
                  <a:reflection blurRad="12700" stA="28000" endPos="45000" dist="1000" dir="5400000" sy="-100000" algn="bl" rotWithShape="0"/>
                </a:effectLst>
              </a:rPr>
              <a:t>frequency</a:t>
            </a:r>
            <a:endParaRPr lang="en-US" sz="4500" b="1" cap="all" spc="0" dirty="0">
              <a:ln w="9000" cmpd="sng">
                <a:solidFill>
                  <a:schemeClr val="accent4">
                    <a:shade val="50000"/>
                    <a:satMod val="120000"/>
                  </a:schemeClr>
                </a:solidFill>
                <a:prstDash val="solid"/>
              </a:ln>
              <a:solidFill>
                <a:srgbClr val="FF0000"/>
              </a:solidFill>
              <a:effectLst>
                <a:reflection blurRad="12700" stA="28000" endPos="45000" dist="1000" dir="5400000" sy="-100000" algn="bl" rotWithShape="0"/>
              </a:effectLst>
            </a:endParaRPr>
          </a:p>
        </p:txBody>
      </p:sp>
      <p:sp>
        <p:nvSpPr>
          <p:cNvPr id="14" name="Rectangle 13"/>
          <p:cNvSpPr/>
          <p:nvPr/>
        </p:nvSpPr>
        <p:spPr>
          <a:xfrm>
            <a:off x="793085" y="4689210"/>
            <a:ext cx="2626040" cy="784830"/>
          </a:xfrm>
          <a:prstGeom prst="rect">
            <a:avLst/>
          </a:prstGeom>
          <a:noFill/>
        </p:spPr>
        <p:txBody>
          <a:bodyPr wrap="none" lIns="91440" tIns="45720" rIns="91440" bIns="45720">
            <a:spAutoFit/>
          </a:bodyPr>
          <a:lstStyle/>
          <a:p>
            <a:pPr algn="ctr"/>
            <a:r>
              <a:rPr lang="en-US" sz="4500" b="1" cap="all" spc="0" dirty="0">
                <a:ln w="9000" cmpd="sng">
                  <a:solidFill>
                    <a:schemeClr val="accent4">
                      <a:shade val="50000"/>
                      <a:satMod val="120000"/>
                    </a:schemeClr>
                  </a:solidFill>
                  <a:prstDash val="solid"/>
                </a:ln>
                <a:solidFill>
                  <a:srgbClr val="FF0000"/>
                </a:solidFill>
                <a:effectLst>
                  <a:reflection blurRad="12700" stA="28000" endPos="45000" dist="1000" dir="5400000" sy="-100000" algn="bl" rotWithShape="0"/>
                </a:effectLst>
              </a:rPr>
              <a:t>Red shift</a:t>
            </a:r>
          </a:p>
        </p:txBody>
      </p:sp>
      <p:sp>
        <p:nvSpPr>
          <p:cNvPr id="15" name="Rectangle 14"/>
          <p:cNvSpPr/>
          <p:nvPr/>
        </p:nvSpPr>
        <p:spPr>
          <a:xfrm>
            <a:off x="913838" y="5712386"/>
            <a:ext cx="3417218" cy="784830"/>
          </a:xfrm>
          <a:prstGeom prst="rect">
            <a:avLst/>
          </a:prstGeom>
          <a:noFill/>
        </p:spPr>
        <p:txBody>
          <a:bodyPr wrap="none" lIns="91440" tIns="45720" rIns="91440" bIns="45720">
            <a:spAutoFit/>
          </a:bodyPr>
          <a:lstStyle/>
          <a:p>
            <a:pPr algn="ctr"/>
            <a:r>
              <a:rPr lang="en-US" sz="4500" b="1" cap="all" spc="0" dirty="0">
                <a:ln w="9000" cmpd="sng">
                  <a:solidFill>
                    <a:schemeClr val="accent4">
                      <a:shade val="50000"/>
                      <a:satMod val="120000"/>
                    </a:schemeClr>
                  </a:solidFill>
                  <a:prstDash val="solid"/>
                </a:ln>
                <a:solidFill>
                  <a:srgbClr val="FF0000"/>
                </a:solidFill>
                <a:effectLst>
                  <a:reflection blurRad="12700" stA="28000" endPos="45000" dist="1000" dir="5400000" sy="-100000" algn="bl" rotWithShape="0"/>
                </a:effectLst>
              </a:rPr>
              <a:t>diffraction</a:t>
            </a:r>
          </a:p>
        </p:txBody>
      </p:sp>
      <p:sp>
        <p:nvSpPr>
          <p:cNvPr id="16" name="Rectangle 15"/>
          <p:cNvSpPr/>
          <p:nvPr/>
        </p:nvSpPr>
        <p:spPr>
          <a:xfrm>
            <a:off x="4331056" y="4603410"/>
            <a:ext cx="4213782" cy="784830"/>
          </a:xfrm>
          <a:prstGeom prst="rect">
            <a:avLst/>
          </a:prstGeom>
          <a:noFill/>
        </p:spPr>
        <p:txBody>
          <a:bodyPr wrap="none" lIns="91440" tIns="45720" rIns="91440" bIns="45720">
            <a:spAutoFit/>
          </a:bodyPr>
          <a:lstStyle/>
          <a:p>
            <a:pPr algn="ctr"/>
            <a:r>
              <a:rPr lang="en-US" sz="4500" b="1" cap="all" spc="0" dirty="0">
                <a:ln w="9000" cmpd="sng">
                  <a:solidFill>
                    <a:schemeClr val="accent4">
                      <a:shade val="50000"/>
                      <a:satMod val="120000"/>
                    </a:schemeClr>
                  </a:solidFill>
                  <a:prstDash val="solid"/>
                </a:ln>
                <a:solidFill>
                  <a:srgbClr val="FF0000"/>
                </a:solidFill>
                <a:effectLst>
                  <a:reflection blurRad="12700" stA="28000" endPos="45000" dist="1000" dir="5400000" sy="-100000" algn="bl" rotWithShape="0"/>
                </a:effectLst>
              </a:rPr>
              <a:t>Doppler effect</a:t>
            </a:r>
          </a:p>
        </p:txBody>
      </p:sp>
      <p:sp>
        <p:nvSpPr>
          <p:cNvPr id="17" name="Rectangle 16"/>
          <p:cNvSpPr/>
          <p:nvPr/>
        </p:nvSpPr>
        <p:spPr>
          <a:xfrm>
            <a:off x="4980707" y="5668180"/>
            <a:ext cx="3242491" cy="784830"/>
          </a:xfrm>
          <a:prstGeom prst="rect">
            <a:avLst/>
          </a:prstGeom>
          <a:noFill/>
        </p:spPr>
        <p:txBody>
          <a:bodyPr wrap="none" lIns="91440" tIns="45720" rIns="91440" bIns="45720">
            <a:spAutoFit/>
          </a:bodyPr>
          <a:lstStyle/>
          <a:p>
            <a:pPr algn="ctr"/>
            <a:r>
              <a:rPr lang="en-US" sz="4500" b="1" cap="all" spc="0" dirty="0">
                <a:ln w="9000" cmpd="sng">
                  <a:solidFill>
                    <a:schemeClr val="accent4">
                      <a:shade val="50000"/>
                      <a:satMod val="120000"/>
                    </a:schemeClr>
                  </a:solidFill>
                  <a:prstDash val="solid"/>
                </a:ln>
                <a:solidFill>
                  <a:srgbClr val="FF0000"/>
                </a:solidFill>
                <a:effectLst>
                  <a:reflection blurRad="12700" stA="28000" endPos="45000" dist="1000" dir="5400000" sy="-100000" algn="bl" rotWithShape="0"/>
                </a:effectLst>
              </a:rPr>
              <a:t>refraction</a:t>
            </a:r>
          </a:p>
        </p:txBody>
      </p:sp>
    </p:spTree>
    <p:extLst>
      <p:ext uri="{BB962C8B-B14F-4D97-AF65-F5344CB8AC3E}">
        <p14:creationId xmlns:p14="http://schemas.microsoft.com/office/powerpoint/2010/main" val="1480546575"/>
      </p:ext>
    </p:extLst>
  </p:cSld>
  <p:clrMapOvr>
    <a:masterClrMapping/>
  </p:clrMapOvr>
</p:sld>
</file>

<file path=ppt/theme/theme1.xml><?xml version="1.0" encoding="utf-8"?>
<a:theme xmlns:a="http://schemas.openxmlformats.org/drawingml/2006/main" name="Office Theme">
  <a:themeElements>
    <a:clrScheme name="Office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Office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ppt/theme/theme2.xml><?xml version="1.0" encoding="utf-8"?>
<a:theme xmlns:a="http://schemas.openxmlformats.org/drawingml/2006/main" name="Office Theme">
  <a:themeElements>
    <a:clrScheme name="Office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Office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docProps/app.xml><?xml version="1.0" encoding="utf-8"?>
<Properties xmlns="http://schemas.openxmlformats.org/officeDocument/2006/extended-properties" xmlns:vt="http://schemas.openxmlformats.org/officeDocument/2006/docPropsVTypes">
  <TotalTime>568</TotalTime>
  <Words>1140</Words>
  <Application>Microsoft Macintosh PowerPoint</Application>
  <PresentationFormat>On-screen Show (4:3)</PresentationFormat>
  <Paragraphs>123</Paragraphs>
  <Slides>24</Slides>
  <Notes>1</Notes>
  <HiddenSlides>0</HiddenSlides>
  <MMClips>1</MMClips>
  <ScaleCrop>false</ScaleCrop>
  <HeadingPairs>
    <vt:vector size="6" baseType="variant">
      <vt:variant>
        <vt:lpstr>Fonts Used</vt:lpstr>
      </vt:variant>
      <vt:variant>
        <vt:i4>2</vt:i4>
      </vt:variant>
      <vt:variant>
        <vt:lpstr>Theme</vt:lpstr>
      </vt:variant>
      <vt:variant>
        <vt:i4>1</vt:i4>
      </vt:variant>
      <vt:variant>
        <vt:lpstr>Slide Titles</vt:lpstr>
      </vt:variant>
      <vt:variant>
        <vt:i4>24</vt:i4>
      </vt:variant>
    </vt:vector>
  </HeadingPairs>
  <TitlesOfParts>
    <vt:vector size="27" baseType="lpstr">
      <vt:lpstr>Arial</vt:lpstr>
      <vt:lpstr>Calibri</vt:lpstr>
      <vt:lpstr>Office Theme</vt:lpstr>
      <vt:lpstr>How did the universe begin?</vt:lpstr>
      <vt:lpstr>PowerPoint Presentation</vt:lpstr>
      <vt:lpstr>What is the Big Bang Theory?</vt:lpstr>
      <vt:lpstr>The Big Bang Theory</vt:lpstr>
      <vt:lpstr>Time zero</vt:lpstr>
      <vt:lpstr>1 second after Big Bang</vt:lpstr>
      <vt:lpstr>3 seconds after Big Bang</vt:lpstr>
      <vt:lpstr>3-10,000 years after big bang</vt:lpstr>
      <vt:lpstr>300,000 years after big bang</vt:lpstr>
      <vt:lpstr>300m years after big bang</vt:lpstr>
      <vt:lpstr>(approximately) 10bn years after big bang</vt:lpstr>
      <vt:lpstr>Task</vt:lpstr>
      <vt:lpstr>Mini-plenary</vt:lpstr>
      <vt:lpstr>Evidence for the Big Bang</vt:lpstr>
      <vt:lpstr>Red Shift</vt:lpstr>
      <vt:lpstr>Red Shift</vt:lpstr>
      <vt:lpstr>PowerPoint Presentation</vt:lpstr>
      <vt:lpstr>End of the universe</vt:lpstr>
      <vt:lpstr>Home and Away task</vt:lpstr>
      <vt:lpstr>Home and Away task</vt:lpstr>
      <vt:lpstr>Home and Away task</vt:lpstr>
      <vt:lpstr>A third possibility…</vt:lpstr>
      <vt:lpstr>Task</vt:lpstr>
      <vt:lpstr>Bingo – Pick 5 keywords from below!</vt:lpstr>
    </vt:vector>
  </TitlesOfParts>
  <Company>Hewlett-Packard</Company>
  <LinksUpToDate>false</LinksUpToDate>
  <SharedDoc>false</SharedDoc>
  <HyperlinksChanged>false</HyperlinksChanged>
  <AppVersion>16.0000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?</dc:title>
  <dc:creator>Jenna Timms</dc:creator>
  <cp:lastModifiedBy>Microsoft Office User</cp:lastModifiedBy>
  <cp:revision>71</cp:revision>
  <dcterms:created xsi:type="dcterms:W3CDTF">2011-08-30T09:57:37Z</dcterms:created>
  <dcterms:modified xsi:type="dcterms:W3CDTF">2020-03-26T18:58:26Z</dcterms:modified>
</cp:coreProperties>
</file>