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56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08"/>
    <p:restoredTop sz="94700"/>
  </p:normalViewPr>
  <p:slideViewPr>
    <p:cSldViewPr>
      <p:cViewPr varScale="1">
        <p:scale>
          <a:sx n="91" d="100"/>
          <a:sy n="91" d="100"/>
        </p:scale>
        <p:origin x="1704" y="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AC63B-4529-4AAC-B204-26705B5F5D82}" type="datetimeFigureOut">
              <a:rPr lang="en-GB" smtClean="0"/>
              <a:pPr/>
              <a:t>17/04/2020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E70A6D-A774-4B06-836E-F8E49440515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AC63B-4529-4AAC-B204-26705B5F5D82}" type="datetimeFigureOut">
              <a:rPr lang="en-GB" smtClean="0"/>
              <a:pPr/>
              <a:t>17/04/2020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E70A6D-A774-4B06-836E-F8E49440515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AC63B-4529-4AAC-B204-26705B5F5D82}" type="datetimeFigureOut">
              <a:rPr lang="en-GB" smtClean="0"/>
              <a:pPr/>
              <a:t>17/04/2020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E70A6D-A774-4B06-836E-F8E49440515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AC63B-4529-4AAC-B204-26705B5F5D82}" type="datetimeFigureOut">
              <a:rPr lang="en-GB" smtClean="0"/>
              <a:pPr/>
              <a:t>17/04/2020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E70A6D-A774-4B06-836E-F8E49440515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AC63B-4529-4AAC-B204-26705B5F5D82}" type="datetimeFigureOut">
              <a:rPr lang="en-GB" smtClean="0"/>
              <a:pPr/>
              <a:t>17/04/2020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E70A6D-A774-4B06-836E-F8E49440515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AC63B-4529-4AAC-B204-26705B5F5D82}" type="datetimeFigureOut">
              <a:rPr lang="en-GB" smtClean="0"/>
              <a:pPr/>
              <a:t>17/04/2020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E70A6D-A774-4B06-836E-F8E49440515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AC63B-4529-4AAC-B204-26705B5F5D82}" type="datetimeFigureOut">
              <a:rPr lang="en-GB" smtClean="0"/>
              <a:pPr/>
              <a:t>17/04/2020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E70A6D-A774-4B06-836E-F8E49440515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AC63B-4529-4AAC-B204-26705B5F5D82}" type="datetimeFigureOut">
              <a:rPr lang="en-GB" smtClean="0"/>
              <a:pPr/>
              <a:t>17/04/2020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E70A6D-A774-4B06-836E-F8E49440515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AC63B-4529-4AAC-B204-26705B5F5D82}" type="datetimeFigureOut">
              <a:rPr lang="en-GB" smtClean="0"/>
              <a:pPr/>
              <a:t>17/04/2020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E70A6D-A774-4B06-836E-F8E49440515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AC63B-4529-4AAC-B204-26705B5F5D82}" type="datetimeFigureOut">
              <a:rPr lang="en-GB" smtClean="0"/>
              <a:pPr/>
              <a:t>17/04/2020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E70A6D-A774-4B06-836E-F8E49440515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AC63B-4529-4AAC-B204-26705B5F5D82}" type="datetimeFigureOut">
              <a:rPr lang="en-GB" smtClean="0"/>
              <a:pPr/>
              <a:t>17/04/2020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E70A6D-A774-4B06-836E-F8E49440515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9AC63B-4529-4AAC-B204-26705B5F5D82}" type="datetimeFigureOut">
              <a:rPr lang="en-GB" smtClean="0"/>
              <a:pPr/>
              <a:t>17/04/2020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E70A6D-A774-4B06-836E-F8E494405159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19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12" Type="http://schemas.openxmlformats.org/officeDocument/2006/relationships/image" Target="../media/image18.png"/><Relationship Id="rId2" Type="http://schemas.openxmlformats.org/officeDocument/2006/relationships/image" Target="../media/image8.png"/><Relationship Id="rId16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11" Type="http://schemas.openxmlformats.org/officeDocument/2006/relationships/image" Target="../media/image17.png"/><Relationship Id="rId5" Type="http://schemas.openxmlformats.org/officeDocument/2006/relationships/image" Target="../media/image11.png"/><Relationship Id="rId15" Type="http://schemas.openxmlformats.org/officeDocument/2006/relationships/image" Target="../media/image21.pn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Relationship Id="rId14" Type="http://schemas.openxmlformats.org/officeDocument/2006/relationships/image" Target="../media/image20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image" Target="../media/image29.png"/><Relationship Id="rId3" Type="http://schemas.openxmlformats.org/officeDocument/2006/relationships/image" Target="../media/image9.png"/><Relationship Id="rId7" Type="http://schemas.openxmlformats.org/officeDocument/2006/relationships/image" Target="../media/image23.png"/><Relationship Id="rId12" Type="http://schemas.openxmlformats.org/officeDocument/2006/relationships/image" Target="../media/image28.png"/><Relationship Id="rId2" Type="http://schemas.openxmlformats.org/officeDocument/2006/relationships/image" Target="../media/image8.png"/><Relationship Id="rId16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11" Type="http://schemas.openxmlformats.org/officeDocument/2006/relationships/image" Target="../media/image27.png"/><Relationship Id="rId5" Type="http://schemas.openxmlformats.org/officeDocument/2006/relationships/image" Target="../media/image3.png"/><Relationship Id="rId15" Type="http://schemas.openxmlformats.org/officeDocument/2006/relationships/image" Target="../media/image31.png"/><Relationship Id="rId10" Type="http://schemas.openxmlformats.org/officeDocument/2006/relationships/image" Target="../media/image26.png"/><Relationship Id="rId4" Type="http://schemas.openxmlformats.org/officeDocument/2006/relationships/image" Target="../media/image10.png"/><Relationship Id="rId9" Type="http://schemas.openxmlformats.org/officeDocument/2006/relationships/image" Target="../media/image25.png"/><Relationship Id="rId14" Type="http://schemas.openxmlformats.org/officeDocument/2006/relationships/image" Target="../media/image3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428613"/>
            <a:ext cx="7772400" cy="1470025"/>
          </a:xfrm>
        </p:spPr>
        <p:txBody>
          <a:bodyPr>
            <a:normAutofit/>
          </a:bodyPr>
          <a:lstStyle/>
          <a:p>
            <a:r>
              <a:rPr lang="en-GB" sz="4000" u="sng" dirty="0"/>
              <a:t>Equivalent and Simplified Fractions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2051720" y="332656"/>
          <a:ext cx="1524000" cy="1524000"/>
        </p:xfrm>
        <a:graphic>
          <a:graphicData uri="http://schemas.openxmlformats.org/drawingml/2006/table">
            <a:tbl>
              <a:tblPr/>
              <a:tblGrid>
                <a:gridCol w="381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1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81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81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81000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/>
        </p:nvGraphicFramePr>
        <p:xfrm>
          <a:off x="3851920" y="332656"/>
          <a:ext cx="1524000" cy="1524000"/>
        </p:xfrm>
        <a:graphic>
          <a:graphicData uri="http://schemas.openxmlformats.org/drawingml/2006/table">
            <a:tbl>
              <a:tblPr/>
              <a:tblGrid>
                <a:gridCol w="381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1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81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81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81000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/>
        </p:nvGraphicFramePr>
        <p:xfrm>
          <a:off x="5724128" y="332656"/>
          <a:ext cx="1524000" cy="1524000"/>
        </p:xfrm>
        <a:graphic>
          <a:graphicData uri="http://schemas.openxmlformats.org/drawingml/2006/table">
            <a:tbl>
              <a:tblPr/>
              <a:tblGrid>
                <a:gridCol w="381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1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81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81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81000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11" name="Table 10"/>
          <p:cNvGraphicFramePr>
            <a:graphicFrameLocks noGrp="1"/>
          </p:cNvGraphicFramePr>
          <p:nvPr/>
        </p:nvGraphicFramePr>
        <p:xfrm>
          <a:off x="7536160" y="332656"/>
          <a:ext cx="1524000" cy="1524000"/>
        </p:xfrm>
        <a:graphic>
          <a:graphicData uri="http://schemas.openxmlformats.org/drawingml/2006/table">
            <a:tbl>
              <a:tblPr/>
              <a:tblGrid>
                <a:gridCol w="381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1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81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81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81000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35496" y="1988840"/>
            <a:ext cx="20162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How many equal sections is each square cut into?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5496" y="3286725"/>
            <a:ext cx="20162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How many of the sections are blue?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5496" y="4222829"/>
            <a:ext cx="22322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What fraction of each square is blue?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0" y="5733256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Are these fractions equal?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0" y="6156012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How do you get from one fraction to the next?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627784" y="227687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2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499992" y="227687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4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372200" y="227687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8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172400" y="2276872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16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627784" y="341970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1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499992" y="341970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2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372200" y="341970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4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8172400" y="341970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8</a:t>
            </a:r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auto">
          <a:xfrm>
            <a:off x="0" y="10858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0" y="14001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037" name="Rectangle 1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1038" name="Rectangle 14"/>
          <p:cNvSpPr>
            <a:spLocks noChangeArrowheads="1"/>
          </p:cNvSpPr>
          <p:nvPr/>
        </p:nvSpPr>
        <p:spPr bwMode="auto">
          <a:xfrm>
            <a:off x="0" y="8572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039" name="Rectangle 15"/>
          <p:cNvSpPr>
            <a:spLocks noChangeArrowheads="1"/>
          </p:cNvSpPr>
          <p:nvPr/>
        </p:nvSpPr>
        <p:spPr bwMode="auto">
          <a:xfrm>
            <a:off x="0" y="12573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040" name="Rectangle 16"/>
          <p:cNvSpPr>
            <a:spLocks noChangeArrowheads="1"/>
          </p:cNvSpPr>
          <p:nvPr/>
        </p:nvSpPr>
        <p:spPr bwMode="auto">
          <a:xfrm>
            <a:off x="0" y="16573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041" name="Rectangle 17"/>
          <p:cNvSpPr>
            <a:spLocks noChangeArrowheads="1"/>
          </p:cNvSpPr>
          <p:nvPr/>
        </p:nvSpPr>
        <p:spPr bwMode="auto">
          <a:xfrm>
            <a:off x="0" y="205740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1045" name="Picture 2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699792" y="4293096"/>
            <a:ext cx="133350" cy="514350"/>
          </a:xfrm>
          <a:prstGeom prst="rect">
            <a:avLst/>
          </a:prstGeom>
          <a:noFill/>
        </p:spPr>
      </p:pic>
      <p:pic>
        <p:nvPicPr>
          <p:cNvPr id="1044" name="Picture 20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572000" y="4293096"/>
            <a:ext cx="133350" cy="514350"/>
          </a:xfrm>
          <a:prstGeom prst="rect">
            <a:avLst/>
          </a:prstGeom>
          <a:noFill/>
        </p:spPr>
      </p:pic>
      <p:pic>
        <p:nvPicPr>
          <p:cNvPr id="1043" name="Picture 19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444208" y="4293096"/>
            <a:ext cx="133350" cy="514350"/>
          </a:xfrm>
          <a:prstGeom prst="rect">
            <a:avLst/>
          </a:prstGeom>
          <a:noFill/>
        </p:spPr>
      </p:pic>
      <p:pic>
        <p:nvPicPr>
          <p:cNvPr id="1042" name="Picture 18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172400" y="4293096"/>
            <a:ext cx="276225" cy="514350"/>
          </a:xfrm>
          <a:prstGeom prst="rect">
            <a:avLst/>
          </a:prstGeom>
          <a:noFill/>
        </p:spPr>
      </p:pic>
      <p:sp>
        <p:nvSpPr>
          <p:cNvPr id="1046" name="Rectangle 2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1047" name="Rectangle 23"/>
          <p:cNvSpPr>
            <a:spLocks noChangeArrowheads="1"/>
          </p:cNvSpPr>
          <p:nvPr/>
        </p:nvSpPr>
        <p:spPr bwMode="auto">
          <a:xfrm>
            <a:off x="0" y="97155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048" name="Rectangle 24"/>
          <p:cNvSpPr>
            <a:spLocks noChangeArrowheads="1"/>
          </p:cNvSpPr>
          <p:nvPr/>
        </p:nvSpPr>
        <p:spPr bwMode="auto">
          <a:xfrm>
            <a:off x="0" y="194310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049" name="Rectangle 25"/>
          <p:cNvSpPr>
            <a:spLocks noChangeArrowheads="1"/>
          </p:cNvSpPr>
          <p:nvPr/>
        </p:nvSpPr>
        <p:spPr bwMode="auto">
          <a:xfrm>
            <a:off x="0" y="291465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050" name="Rectangle 26"/>
          <p:cNvSpPr>
            <a:spLocks noChangeArrowheads="1"/>
          </p:cNvSpPr>
          <p:nvPr/>
        </p:nvSpPr>
        <p:spPr bwMode="auto">
          <a:xfrm>
            <a:off x="0" y="388620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grpSp>
        <p:nvGrpSpPr>
          <p:cNvPr id="57" name="Group 56"/>
          <p:cNvGrpSpPr/>
          <p:nvPr/>
        </p:nvGrpSpPr>
        <p:grpSpPr>
          <a:xfrm>
            <a:off x="2915816" y="4941168"/>
            <a:ext cx="1512168" cy="432048"/>
            <a:chOff x="2915816" y="4941168"/>
            <a:chExt cx="1512168" cy="432048"/>
          </a:xfrm>
        </p:grpSpPr>
        <p:sp>
          <p:nvSpPr>
            <p:cNvPr id="51" name="Curved Up Arrow 50"/>
            <p:cNvSpPr/>
            <p:nvPr/>
          </p:nvSpPr>
          <p:spPr>
            <a:xfrm>
              <a:off x="2915816" y="4941168"/>
              <a:ext cx="1512168" cy="432048"/>
            </a:xfrm>
            <a:prstGeom prst="curvedUp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3419872" y="4941168"/>
              <a:ext cx="40748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b="1" dirty="0"/>
                <a:t>x2</a:t>
              </a:r>
            </a:p>
          </p:txBody>
        </p:sp>
      </p:grpSp>
      <p:grpSp>
        <p:nvGrpSpPr>
          <p:cNvPr id="58" name="Group 57"/>
          <p:cNvGrpSpPr/>
          <p:nvPr/>
        </p:nvGrpSpPr>
        <p:grpSpPr>
          <a:xfrm>
            <a:off x="4860032" y="4941168"/>
            <a:ext cx="1512168" cy="432048"/>
            <a:chOff x="4860032" y="4941168"/>
            <a:chExt cx="1512168" cy="432048"/>
          </a:xfrm>
        </p:grpSpPr>
        <p:sp>
          <p:nvSpPr>
            <p:cNvPr id="52" name="Curved Up Arrow 51"/>
            <p:cNvSpPr/>
            <p:nvPr/>
          </p:nvSpPr>
          <p:spPr>
            <a:xfrm>
              <a:off x="4860032" y="4941168"/>
              <a:ext cx="1512168" cy="432048"/>
            </a:xfrm>
            <a:prstGeom prst="curvedUp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5364088" y="4941168"/>
              <a:ext cx="40748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b="1" dirty="0"/>
                <a:t>x2</a:t>
              </a:r>
            </a:p>
          </p:txBody>
        </p:sp>
      </p:grpSp>
      <p:grpSp>
        <p:nvGrpSpPr>
          <p:cNvPr id="59" name="Group 58"/>
          <p:cNvGrpSpPr/>
          <p:nvPr/>
        </p:nvGrpSpPr>
        <p:grpSpPr>
          <a:xfrm>
            <a:off x="6660232" y="4941168"/>
            <a:ext cx="1512168" cy="432048"/>
            <a:chOff x="6660232" y="4941168"/>
            <a:chExt cx="1512168" cy="432048"/>
          </a:xfrm>
        </p:grpSpPr>
        <p:sp>
          <p:nvSpPr>
            <p:cNvPr id="53" name="Curved Up Arrow 52"/>
            <p:cNvSpPr/>
            <p:nvPr/>
          </p:nvSpPr>
          <p:spPr>
            <a:xfrm>
              <a:off x="6660232" y="4941168"/>
              <a:ext cx="1512168" cy="432048"/>
            </a:xfrm>
            <a:prstGeom prst="curvedUp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56" name="TextBox 55"/>
            <p:cNvSpPr txBox="1"/>
            <p:nvPr/>
          </p:nvSpPr>
          <p:spPr>
            <a:xfrm>
              <a:off x="7188852" y="4941168"/>
              <a:ext cx="40748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b="1" dirty="0"/>
                <a:t>x2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0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0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0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0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0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0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35496" y="1988840"/>
            <a:ext cx="20162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How many equal sections is each square cut into?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5496" y="3286725"/>
            <a:ext cx="20162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How many of the sections are blue?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5496" y="4222829"/>
            <a:ext cx="22322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What fraction of each square is blue?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0" y="5733256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Are these fractions equal?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0" y="6156012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How do you get from one fraction to the next?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974170" y="227687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3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278426" y="227687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9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7582682" y="2276872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36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974170" y="341970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1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278426" y="341970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3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7582682" y="3419708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12</a:t>
            </a:r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auto">
          <a:xfrm>
            <a:off x="0" y="10858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0" y="14001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037" name="Rectangle 1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1038" name="Rectangle 14"/>
          <p:cNvSpPr>
            <a:spLocks noChangeArrowheads="1"/>
          </p:cNvSpPr>
          <p:nvPr/>
        </p:nvSpPr>
        <p:spPr bwMode="auto">
          <a:xfrm>
            <a:off x="0" y="8572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039" name="Rectangle 15"/>
          <p:cNvSpPr>
            <a:spLocks noChangeArrowheads="1"/>
          </p:cNvSpPr>
          <p:nvPr/>
        </p:nvSpPr>
        <p:spPr bwMode="auto">
          <a:xfrm>
            <a:off x="0" y="12573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040" name="Rectangle 16"/>
          <p:cNvSpPr>
            <a:spLocks noChangeArrowheads="1"/>
          </p:cNvSpPr>
          <p:nvPr/>
        </p:nvSpPr>
        <p:spPr bwMode="auto">
          <a:xfrm>
            <a:off x="0" y="16573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041" name="Rectangle 17"/>
          <p:cNvSpPr>
            <a:spLocks noChangeArrowheads="1"/>
          </p:cNvSpPr>
          <p:nvPr/>
        </p:nvSpPr>
        <p:spPr bwMode="auto">
          <a:xfrm>
            <a:off x="0" y="205740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046" name="Rectangle 2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1047" name="Rectangle 23"/>
          <p:cNvSpPr>
            <a:spLocks noChangeArrowheads="1"/>
          </p:cNvSpPr>
          <p:nvPr/>
        </p:nvSpPr>
        <p:spPr bwMode="auto">
          <a:xfrm>
            <a:off x="0" y="97155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048" name="Rectangle 24"/>
          <p:cNvSpPr>
            <a:spLocks noChangeArrowheads="1"/>
          </p:cNvSpPr>
          <p:nvPr/>
        </p:nvSpPr>
        <p:spPr bwMode="auto">
          <a:xfrm>
            <a:off x="0" y="194310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049" name="Rectangle 25"/>
          <p:cNvSpPr>
            <a:spLocks noChangeArrowheads="1"/>
          </p:cNvSpPr>
          <p:nvPr/>
        </p:nvSpPr>
        <p:spPr bwMode="auto">
          <a:xfrm>
            <a:off x="0" y="291465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050" name="Rectangle 26"/>
          <p:cNvSpPr>
            <a:spLocks noChangeArrowheads="1"/>
          </p:cNvSpPr>
          <p:nvPr/>
        </p:nvSpPr>
        <p:spPr bwMode="auto">
          <a:xfrm>
            <a:off x="0" y="3886200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grpSp>
        <p:nvGrpSpPr>
          <p:cNvPr id="2" name="Group 56"/>
          <p:cNvGrpSpPr/>
          <p:nvPr/>
        </p:nvGrpSpPr>
        <p:grpSpPr>
          <a:xfrm>
            <a:off x="3491880" y="4941168"/>
            <a:ext cx="1512168" cy="432048"/>
            <a:chOff x="2915816" y="4941168"/>
            <a:chExt cx="1512168" cy="432048"/>
          </a:xfrm>
        </p:grpSpPr>
        <p:sp>
          <p:nvSpPr>
            <p:cNvPr id="51" name="Curved Up Arrow 50"/>
            <p:cNvSpPr/>
            <p:nvPr/>
          </p:nvSpPr>
          <p:spPr>
            <a:xfrm>
              <a:off x="2915816" y="4941168"/>
              <a:ext cx="1512168" cy="432048"/>
            </a:xfrm>
            <a:prstGeom prst="curvedUp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3419872" y="4941168"/>
              <a:ext cx="40748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b="1" dirty="0"/>
                <a:t>x3</a:t>
              </a:r>
            </a:p>
          </p:txBody>
        </p:sp>
      </p:grpSp>
      <p:grpSp>
        <p:nvGrpSpPr>
          <p:cNvPr id="3" name="Group 57"/>
          <p:cNvGrpSpPr/>
          <p:nvPr/>
        </p:nvGrpSpPr>
        <p:grpSpPr>
          <a:xfrm>
            <a:off x="5940152" y="4941168"/>
            <a:ext cx="1512168" cy="432048"/>
            <a:chOff x="4860032" y="4941168"/>
            <a:chExt cx="1512168" cy="432048"/>
          </a:xfrm>
        </p:grpSpPr>
        <p:sp>
          <p:nvSpPr>
            <p:cNvPr id="52" name="Curved Up Arrow 51"/>
            <p:cNvSpPr/>
            <p:nvPr/>
          </p:nvSpPr>
          <p:spPr>
            <a:xfrm>
              <a:off x="4860032" y="4941168"/>
              <a:ext cx="1512168" cy="432048"/>
            </a:xfrm>
            <a:prstGeom prst="curvedUp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5364088" y="4941168"/>
              <a:ext cx="40748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b="1" dirty="0"/>
                <a:t>x4</a:t>
              </a:r>
            </a:p>
          </p:txBody>
        </p:sp>
      </p:grpSp>
      <p:graphicFrame>
        <p:nvGraphicFramePr>
          <p:cNvPr id="47" name="Table 46"/>
          <p:cNvGraphicFramePr>
            <a:graphicFrameLocks noGrp="1"/>
          </p:cNvGraphicFramePr>
          <p:nvPr/>
        </p:nvGraphicFramePr>
        <p:xfrm>
          <a:off x="2123728" y="188640"/>
          <a:ext cx="1752600" cy="1714500"/>
        </p:xfrm>
        <a:graphic>
          <a:graphicData uri="http://schemas.openxmlformats.org/drawingml/2006/table">
            <a:tbl>
              <a:tblPr/>
              <a:tblGrid>
                <a:gridCol w="2921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2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21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921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921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921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85750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5750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5750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5750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5750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85750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48" name="Table 47"/>
          <p:cNvGraphicFramePr>
            <a:graphicFrameLocks noGrp="1"/>
          </p:cNvGraphicFramePr>
          <p:nvPr/>
        </p:nvGraphicFramePr>
        <p:xfrm>
          <a:off x="4499992" y="188640"/>
          <a:ext cx="1752600" cy="1714500"/>
        </p:xfrm>
        <a:graphic>
          <a:graphicData uri="http://schemas.openxmlformats.org/drawingml/2006/table">
            <a:tbl>
              <a:tblPr/>
              <a:tblGrid>
                <a:gridCol w="2921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2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21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921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921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921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85750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5750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5750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5750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5750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85750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49" name="Table 48"/>
          <p:cNvGraphicFramePr>
            <a:graphicFrameLocks noGrp="1"/>
          </p:cNvGraphicFramePr>
          <p:nvPr/>
        </p:nvGraphicFramePr>
        <p:xfrm>
          <a:off x="6851848" y="188640"/>
          <a:ext cx="1752600" cy="1714500"/>
        </p:xfrm>
        <a:graphic>
          <a:graphicData uri="http://schemas.openxmlformats.org/drawingml/2006/table">
            <a:tbl>
              <a:tblPr/>
              <a:tblGrid>
                <a:gridCol w="2921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2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21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921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921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921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85750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5750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5750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5750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5750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85750"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059832" y="4293096"/>
            <a:ext cx="133350" cy="514350"/>
          </a:xfrm>
          <a:prstGeom prst="rect">
            <a:avLst/>
          </a:prstGeom>
          <a:noFill/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64088" y="4293096"/>
            <a:ext cx="133350" cy="514350"/>
          </a:xfrm>
          <a:prstGeom prst="rect">
            <a:avLst/>
          </a:prstGeom>
          <a:noFill/>
        </p:spPr>
      </p:pic>
      <p:pic>
        <p:nvPicPr>
          <p:cNvPr id="4097" name="Picture 1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680151" y="4293096"/>
            <a:ext cx="276225" cy="51435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97155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4102" name="Rectangle 6"/>
          <p:cNvSpPr>
            <a:spLocks noChangeArrowheads="1"/>
          </p:cNvSpPr>
          <p:nvPr/>
        </p:nvSpPr>
        <p:spPr bwMode="auto">
          <a:xfrm>
            <a:off x="0" y="19431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4103" name="Rectangle 7"/>
          <p:cNvSpPr>
            <a:spLocks noChangeArrowheads="1"/>
          </p:cNvSpPr>
          <p:nvPr/>
        </p:nvSpPr>
        <p:spPr bwMode="auto">
          <a:xfrm>
            <a:off x="0" y="291465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0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40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1" grpId="0"/>
      <p:bldP spid="22" grpId="0"/>
      <p:bldP spid="2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3529" y="332656"/>
            <a:ext cx="85689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So to find </a:t>
            </a:r>
            <a:r>
              <a:rPr lang="en-GB" sz="2000" b="1" u="sng" dirty="0"/>
              <a:t>equivalent fractions</a:t>
            </a:r>
            <a:r>
              <a:rPr lang="en-GB" sz="2000" b="1" dirty="0"/>
              <a:t> you multiply the </a:t>
            </a:r>
            <a:r>
              <a:rPr lang="en-GB" sz="2000" b="1" u="sng" dirty="0"/>
              <a:t>numerator</a:t>
            </a:r>
            <a:r>
              <a:rPr lang="en-GB" sz="2000" b="1" dirty="0"/>
              <a:t> (the top number) and the </a:t>
            </a:r>
            <a:r>
              <a:rPr lang="en-GB" sz="2000" b="1" u="sng" dirty="0"/>
              <a:t>denominator</a:t>
            </a:r>
            <a:r>
              <a:rPr lang="en-GB" sz="2000" b="1" dirty="0"/>
              <a:t> (the bottom number) by the same number.</a:t>
            </a:r>
          </a:p>
        </p:txBody>
      </p:sp>
      <p:sp>
        <p:nvSpPr>
          <p:cNvPr id="16396" name="Rectangle 1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16397" name="Rectangle 13"/>
          <p:cNvSpPr>
            <a:spLocks noChangeArrowheads="1"/>
          </p:cNvSpPr>
          <p:nvPr/>
        </p:nvSpPr>
        <p:spPr bwMode="auto">
          <a:xfrm>
            <a:off x="0" y="97155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6398" name="Rectangle 14"/>
          <p:cNvSpPr>
            <a:spLocks noChangeArrowheads="1"/>
          </p:cNvSpPr>
          <p:nvPr/>
        </p:nvSpPr>
        <p:spPr bwMode="auto">
          <a:xfrm>
            <a:off x="0" y="19431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23528" y="1124744"/>
            <a:ext cx="41044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/>
              <a:t>E.g. Find 3 equivalent fractions to     :</a:t>
            </a:r>
          </a:p>
        </p:txBody>
      </p:sp>
      <p:pic>
        <p:nvPicPr>
          <p:cNvPr id="16395" name="Picture 1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95536" y="1700808"/>
            <a:ext cx="133350" cy="514350"/>
          </a:xfrm>
          <a:prstGeom prst="rect">
            <a:avLst/>
          </a:prstGeom>
          <a:noFill/>
        </p:spPr>
      </p:pic>
      <p:pic>
        <p:nvPicPr>
          <p:cNvPr id="16394" name="Picture 10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127423" y="1700808"/>
            <a:ext cx="276225" cy="514350"/>
          </a:xfrm>
          <a:prstGeom prst="rect">
            <a:avLst/>
          </a:prstGeom>
          <a:noFill/>
        </p:spPr>
      </p:pic>
      <p:pic>
        <p:nvPicPr>
          <p:cNvPr id="16393" name="Picture 9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67583" y="1700808"/>
            <a:ext cx="276225" cy="514350"/>
          </a:xfrm>
          <a:prstGeom prst="rect">
            <a:avLst/>
          </a:prstGeom>
          <a:noFill/>
        </p:spPr>
      </p:pic>
      <p:pic>
        <p:nvPicPr>
          <p:cNvPr id="16392" name="Picture 8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090417" y="1700808"/>
            <a:ext cx="409575" cy="514350"/>
          </a:xfrm>
          <a:prstGeom prst="rect">
            <a:avLst/>
          </a:prstGeom>
          <a:noFill/>
        </p:spPr>
      </p:pic>
      <p:sp>
        <p:nvSpPr>
          <p:cNvPr id="20" name="TextBox 19"/>
          <p:cNvSpPr txBox="1"/>
          <p:nvPr/>
        </p:nvSpPr>
        <p:spPr>
          <a:xfrm>
            <a:off x="683568" y="1772816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=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195736" y="1772816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=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707904" y="1772816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=</a:t>
            </a:r>
          </a:p>
        </p:txBody>
      </p:sp>
      <p:pic>
        <p:nvPicPr>
          <p:cNvPr id="23" name="Picture 1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006602" y="1052736"/>
            <a:ext cx="133350" cy="514350"/>
          </a:xfrm>
          <a:prstGeom prst="rect">
            <a:avLst/>
          </a:prstGeom>
          <a:noFill/>
        </p:spPr>
      </p:pic>
      <p:grpSp>
        <p:nvGrpSpPr>
          <p:cNvPr id="24" name="Group 23"/>
          <p:cNvGrpSpPr/>
          <p:nvPr/>
        </p:nvGrpSpPr>
        <p:grpSpPr>
          <a:xfrm>
            <a:off x="467544" y="2348880"/>
            <a:ext cx="936104" cy="504056"/>
            <a:chOff x="2915816" y="4941168"/>
            <a:chExt cx="1512168" cy="432048"/>
          </a:xfrm>
        </p:grpSpPr>
        <p:sp>
          <p:nvSpPr>
            <p:cNvPr id="25" name="Curved Up Arrow 24"/>
            <p:cNvSpPr/>
            <p:nvPr/>
          </p:nvSpPr>
          <p:spPr>
            <a:xfrm>
              <a:off x="2915816" y="4941168"/>
              <a:ext cx="1512168" cy="432048"/>
            </a:xfrm>
            <a:prstGeom prst="curvedUp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3381098" y="4941168"/>
              <a:ext cx="40748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b="1" dirty="0"/>
                <a:t>x2</a:t>
              </a:r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2051720" y="2348880"/>
            <a:ext cx="792088" cy="504056"/>
            <a:chOff x="2915816" y="4941168"/>
            <a:chExt cx="1512168" cy="432048"/>
          </a:xfrm>
        </p:grpSpPr>
        <p:sp>
          <p:nvSpPr>
            <p:cNvPr id="34" name="Curved Up Arrow 33"/>
            <p:cNvSpPr/>
            <p:nvPr/>
          </p:nvSpPr>
          <p:spPr>
            <a:xfrm>
              <a:off x="2915816" y="4941168"/>
              <a:ext cx="1512168" cy="432048"/>
            </a:xfrm>
            <a:prstGeom prst="curvedUp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3190756" y="4941168"/>
              <a:ext cx="777924" cy="31657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b="1" dirty="0"/>
                <a:t>x6</a:t>
              </a: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3491880" y="2348880"/>
            <a:ext cx="1008112" cy="504056"/>
            <a:chOff x="2915816" y="4941168"/>
            <a:chExt cx="1512168" cy="432048"/>
          </a:xfrm>
        </p:grpSpPr>
        <p:sp>
          <p:nvSpPr>
            <p:cNvPr id="37" name="Curved Up Arrow 36"/>
            <p:cNvSpPr/>
            <p:nvPr/>
          </p:nvSpPr>
          <p:spPr>
            <a:xfrm>
              <a:off x="2915816" y="4941168"/>
              <a:ext cx="1512168" cy="432048"/>
            </a:xfrm>
            <a:prstGeom prst="curvedUp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3239852" y="4941168"/>
              <a:ext cx="786755" cy="31657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b="1" dirty="0"/>
                <a:t>x24</a:t>
              </a:r>
            </a:p>
          </p:txBody>
        </p:sp>
      </p:grpSp>
      <p:sp>
        <p:nvSpPr>
          <p:cNvPr id="39" name="Cloud 38"/>
          <p:cNvSpPr/>
          <p:nvPr/>
        </p:nvSpPr>
        <p:spPr>
          <a:xfrm>
            <a:off x="5940152" y="1412776"/>
            <a:ext cx="2880320" cy="1368152"/>
          </a:xfrm>
          <a:prstGeom prst="cloud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FF0000"/>
                </a:solidFill>
              </a:rPr>
              <a:t>Remember you can multiply by any number!!!</a:t>
            </a:r>
          </a:p>
        </p:txBody>
      </p:sp>
      <p:sp>
        <p:nvSpPr>
          <p:cNvPr id="16411" name="Rectangle 2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16412" name="Rectangle 28"/>
          <p:cNvSpPr>
            <a:spLocks noChangeArrowheads="1"/>
          </p:cNvSpPr>
          <p:nvPr/>
        </p:nvSpPr>
        <p:spPr bwMode="auto">
          <a:xfrm>
            <a:off x="0" y="97155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6414" name="Rectangle 30"/>
          <p:cNvSpPr>
            <a:spLocks noChangeArrowheads="1"/>
          </p:cNvSpPr>
          <p:nvPr/>
        </p:nvSpPr>
        <p:spPr bwMode="auto">
          <a:xfrm>
            <a:off x="0" y="291465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6415" name="Rectangle 31"/>
          <p:cNvSpPr>
            <a:spLocks noChangeArrowheads="1"/>
          </p:cNvSpPr>
          <p:nvPr/>
        </p:nvSpPr>
        <p:spPr bwMode="auto">
          <a:xfrm>
            <a:off x="-1188640" y="3356992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6419" name="Rectangle 35"/>
          <p:cNvSpPr>
            <a:spLocks noChangeArrowheads="1"/>
          </p:cNvSpPr>
          <p:nvPr/>
        </p:nvSpPr>
        <p:spPr bwMode="auto">
          <a:xfrm>
            <a:off x="0" y="77724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6420" name="Rectangle 36"/>
          <p:cNvSpPr>
            <a:spLocks noChangeArrowheads="1"/>
          </p:cNvSpPr>
          <p:nvPr/>
        </p:nvSpPr>
        <p:spPr bwMode="auto">
          <a:xfrm>
            <a:off x="0" y="874395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6421" name="Rectangle 37"/>
          <p:cNvSpPr>
            <a:spLocks noChangeArrowheads="1"/>
          </p:cNvSpPr>
          <p:nvPr/>
        </p:nvSpPr>
        <p:spPr bwMode="auto">
          <a:xfrm>
            <a:off x="0" y="97155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grpSp>
        <p:nvGrpSpPr>
          <p:cNvPr id="67" name="Group 66"/>
          <p:cNvGrpSpPr/>
          <p:nvPr/>
        </p:nvGrpSpPr>
        <p:grpSpPr>
          <a:xfrm>
            <a:off x="0" y="3068960"/>
            <a:ext cx="9144000" cy="4189090"/>
            <a:chOff x="0" y="3068960"/>
            <a:chExt cx="9144000" cy="4189090"/>
          </a:xfrm>
        </p:grpSpPr>
        <p:sp>
          <p:nvSpPr>
            <p:cNvPr id="16399" name="Rectangle 15"/>
            <p:cNvSpPr>
              <a:spLocks noChangeArrowheads="1"/>
            </p:cNvSpPr>
            <p:nvPr/>
          </p:nvSpPr>
          <p:spPr bwMode="auto">
            <a:xfrm>
              <a:off x="0" y="3789040"/>
              <a:ext cx="9144000" cy="31393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3" anchor="ctr" anchorCtr="0" compatLnSpc="1">
              <a:prstTxWarp prst="textNoShape">
                <a:avLst/>
              </a:prstTxWarp>
              <a:spAutoFit/>
            </a:bodyPr>
            <a:lstStyle/>
            <a:p>
              <a:pPr marL="342900" marR="0" lvl="0" indent="-34290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tabLst/>
              </a:pPr>
              <a:r>
                <a:rPr lang="en-US" b="1" dirty="0">
                  <a:latin typeface="Arial" pitchFamily="34" charset="0"/>
                </a:rPr>
                <a:t>a)</a:t>
              </a:r>
            </a:p>
            <a:p>
              <a:pPr marL="342900" marR="0" lvl="0" indent="-34290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tabLst/>
              </a:pPr>
              <a:endParaRPr lang="en-US" b="1" dirty="0">
                <a:latin typeface="Arial" pitchFamily="34" charset="0"/>
              </a:endParaRPr>
            </a:p>
            <a:p>
              <a:pPr marL="342900" marR="0" lvl="0" indent="-34290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tabLst/>
              </a:pPr>
              <a:endParaRPr lang="en-US" b="1" dirty="0">
                <a:latin typeface="Arial" pitchFamily="34" charset="0"/>
              </a:endParaRPr>
            </a:p>
            <a:p>
              <a:pPr marL="342900" marR="0" lvl="0" indent="-34290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tabLst/>
              </a:pPr>
              <a:r>
                <a:rPr lang="en-US" b="1" dirty="0">
                  <a:latin typeface="Arial" pitchFamily="34" charset="0"/>
                </a:rPr>
                <a:t>b)</a:t>
              </a:r>
            </a:p>
            <a:p>
              <a:pPr marL="342900" marR="0" lvl="0" indent="-34290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tabLst/>
              </a:pPr>
              <a:endParaRPr lang="en-US" b="1" dirty="0">
                <a:latin typeface="Arial" pitchFamily="34" charset="0"/>
              </a:endParaRPr>
            </a:p>
            <a:p>
              <a:pPr marL="342900" marR="0" lvl="0" indent="-34290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tabLst/>
              </a:pPr>
              <a:endParaRPr lang="en-US" b="1" dirty="0">
                <a:latin typeface="Arial" pitchFamily="34" charset="0"/>
              </a:endParaRPr>
            </a:p>
            <a:p>
              <a:pPr marL="342900" marR="0" lvl="0" indent="-34290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tabLst/>
              </a:pPr>
              <a:r>
                <a:rPr lang="en-US" b="1" dirty="0">
                  <a:latin typeface="Arial" pitchFamily="34" charset="0"/>
                </a:rPr>
                <a:t>c)</a:t>
              </a:r>
            </a:p>
            <a:p>
              <a:pPr marL="342900" marR="0" lvl="0" indent="-34290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tabLst/>
              </a:pPr>
              <a:endParaRPr lang="en-US" b="1" dirty="0">
                <a:latin typeface="Arial" pitchFamily="34" charset="0"/>
              </a:endParaRPr>
            </a:p>
            <a:p>
              <a:pPr marL="342900" marR="0" lvl="0" indent="-34290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tabLst/>
              </a:pPr>
              <a:endParaRPr lang="en-US" b="1" dirty="0">
                <a:latin typeface="Arial" pitchFamily="34" charset="0"/>
              </a:endParaRPr>
            </a:p>
            <a:p>
              <a:pPr marL="342900" marR="0" lvl="0" indent="-34290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tabLst/>
              </a:pPr>
              <a:r>
                <a:rPr lang="en-US" b="1" dirty="0">
                  <a:latin typeface="Arial" pitchFamily="34" charset="0"/>
                </a:rPr>
                <a:t>d)</a:t>
              </a:r>
            </a:p>
            <a:p>
              <a:pPr marL="342900" marR="0" lvl="0" indent="-34290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tabLst/>
              </a:pPr>
              <a:endParaRPr lang="en-US" b="1" dirty="0">
                <a:latin typeface="Arial" pitchFamily="34" charset="0"/>
              </a:endParaRPr>
            </a:p>
            <a:p>
              <a:pPr marL="342900" marR="0" lvl="0" indent="-34290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tabLst/>
              </a:pPr>
              <a:r>
                <a:rPr lang="en-US" b="1" dirty="0">
                  <a:latin typeface="Arial" pitchFamily="34" charset="0"/>
                </a:rPr>
                <a:t>e)</a:t>
              </a:r>
            </a:p>
            <a:p>
              <a:pPr marL="342900" marR="0" lvl="0" indent="-34290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tabLst/>
              </a:pPr>
              <a:endParaRPr lang="en-US" b="1" dirty="0">
                <a:latin typeface="Arial" pitchFamily="34" charset="0"/>
              </a:endParaRPr>
            </a:p>
            <a:p>
              <a:pPr marL="342900" marR="0" lvl="0" indent="-34290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tabLst/>
              </a:pPr>
              <a:endParaRPr lang="en-US" b="1" dirty="0">
                <a:latin typeface="Arial" pitchFamily="34" charset="0"/>
              </a:endParaRPr>
            </a:p>
            <a:p>
              <a:pPr marL="342900" marR="0" lvl="0" indent="-34290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tabLst/>
              </a:pPr>
              <a:r>
                <a:rPr lang="en-US" b="1" dirty="0">
                  <a:latin typeface="Arial" pitchFamily="34" charset="0"/>
                </a:rPr>
                <a:t>f)</a:t>
              </a:r>
            </a:p>
            <a:p>
              <a:pPr marL="342900" marR="0" lvl="0" indent="-34290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tabLst/>
              </a:pPr>
              <a:endParaRPr lang="en-US" b="1" dirty="0">
                <a:latin typeface="Arial" pitchFamily="34" charset="0"/>
              </a:endParaRPr>
            </a:p>
            <a:p>
              <a:pPr marL="342900" marR="0" lvl="0" indent="-34290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tabLst/>
              </a:pPr>
              <a:endParaRPr lang="en-US" b="1" dirty="0">
                <a:latin typeface="Arial" pitchFamily="34" charset="0"/>
              </a:endParaRPr>
            </a:p>
            <a:p>
              <a:pPr marL="342900" marR="0" lvl="0" indent="-34290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tabLst/>
              </a:pPr>
              <a:r>
                <a:rPr lang="en-US" b="1" dirty="0">
                  <a:latin typeface="Arial" pitchFamily="34" charset="0"/>
                </a:rPr>
                <a:t>g)</a:t>
              </a:r>
            </a:p>
            <a:p>
              <a:pPr marL="342900" marR="0" lvl="0" indent="-34290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tabLst/>
              </a:pPr>
              <a:endParaRPr lang="en-US" b="1" dirty="0">
                <a:latin typeface="Arial" pitchFamily="34" charset="0"/>
              </a:endParaRPr>
            </a:p>
            <a:p>
              <a:pPr marL="342900" marR="0" lvl="0" indent="-34290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tabLst/>
              </a:pPr>
              <a:endParaRPr lang="en-US" b="1" dirty="0">
                <a:latin typeface="Arial" pitchFamily="34" charset="0"/>
              </a:endParaRPr>
            </a:p>
            <a:p>
              <a:pPr marL="342900" marR="0" lvl="0" indent="-34290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tabLst/>
              </a:pPr>
              <a:r>
                <a:rPr lang="en-US" b="1" dirty="0">
                  <a:latin typeface="Arial" pitchFamily="34" charset="0"/>
                </a:rPr>
                <a:t>h)</a:t>
              </a:r>
            </a:p>
            <a:p>
              <a:pPr marL="342900" marR="0" lvl="0" indent="-34290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tabLst/>
              </a:pPr>
              <a:endParaRPr lang="en-US" b="1" dirty="0">
                <a:latin typeface="Arial" pitchFamily="34" charset="0"/>
              </a:endParaRPr>
            </a:p>
            <a:p>
              <a:pPr marL="342900" marR="0" lvl="0" indent="-34290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tabLst/>
              </a:pPr>
              <a:r>
                <a:rPr lang="en-US" b="1" dirty="0" err="1">
                  <a:latin typeface="Arial" pitchFamily="34" charset="0"/>
                </a:rPr>
                <a:t>i</a:t>
              </a:r>
              <a:r>
                <a:rPr lang="en-US" b="1" dirty="0">
                  <a:latin typeface="Arial" pitchFamily="34" charset="0"/>
                </a:rPr>
                <a:t>)</a:t>
              </a:r>
            </a:p>
            <a:p>
              <a:pPr marL="342900" marR="0" lvl="0" indent="-34290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tabLst/>
              </a:pPr>
              <a:endParaRPr lang="en-US" b="1" dirty="0">
                <a:latin typeface="Arial" pitchFamily="34" charset="0"/>
              </a:endParaRPr>
            </a:p>
            <a:p>
              <a:pPr marL="342900" marR="0" lvl="0" indent="-34290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tabLst/>
              </a:pPr>
              <a:endParaRPr lang="en-US" b="1" dirty="0">
                <a:latin typeface="Arial" pitchFamily="34" charset="0"/>
              </a:endParaRPr>
            </a:p>
            <a:p>
              <a:pPr marL="342900" marR="0" lvl="0" indent="-34290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tabLst/>
              </a:pPr>
              <a:r>
                <a:rPr lang="en-US" b="1" dirty="0">
                  <a:latin typeface="Arial" pitchFamily="34" charset="0"/>
                </a:rPr>
                <a:t>j)</a:t>
              </a:r>
            </a:p>
            <a:p>
              <a:pPr marL="342900" marR="0" lvl="0" indent="-34290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tabLst/>
              </a:pPr>
              <a:endParaRPr lang="en-US" b="1" dirty="0">
                <a:latin typeface="Arial" pitchFamily="34" charset="0"/>
              </a:endParaRPr>
            </a:p>
            <a:p>
              <a:pPr marL="342900" marR="0" lvl="0" indent="-34290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tabLst/>
              </a:pPr>
              <a:endParaRPr lang="en-US" b="1" dirty="0">
                <a:latin typeface="Arial" pitchFamily="34" charset="0"/>
              </a:endParaRPr>
            </a:p>
            <a:p>
              <a:pPr marL="342900" marR="0" lvl="0" indent="-34290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tabLst/>
              </a:pPr>
              <a:r>
                <a:rPr lang="en-US" b="1" dirty="0">
                  <a:latin typeface="Arial" pitchFamily="34" charset="0"/>
                </a:rPr>
                <a:t>k)</a:t>
              </a:r>
            </a:p>
            <a:p>
              <a:pPr marL="342900" marR="0" lvl="0" indent="-34290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tabLst/>
              </a:pPr>
              <a:endParaRPr lang="en-US" b="1" dirty="0">
                <a:latin typeface="Arial" pitchFamily="34" charset="0"/>
              </a:endParaRPr>
            </a:p>
            <a:p>
              <a:pPr marL="342900" marR="0" lvl="0" indent="-34290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tabLst/>
              </a:pPr>
              <a:endParaRPr lang="en-US" b="1" dirty="0">
                <a:latin typeface="Arial" pitchFamily="34" charset="0"/>
              </a:endParaRPr>
            </a:p>
            <a:p>
              <a:pPr marL="342900" marR="0" lvl="0" indent="-34290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tabLst/>
              </a:pPr>
              <a:r>
                <a:rPr lang="en-US" b="1" dirty="0">
                  <a:latin typeface="Arial" pitchFamily="34" charset="0"/>
                </a:rPr>
                <a:t>l)</a:t>
              </a:r>
            </a:p>
            <a:p>
              <a:pPr marL="342900" marR="0" lvl="0" indent="-34290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tabLst/>
              </a:pPr>
              <a:endParaRPr lang="en-US" b="1" dirty="0">
                <a:latin typeface="Arial" pitchFamily="34" charset="0"/>
              </a:endParaRPr>
            </a:p>
          </p:txBody>
        </p:sp>
        <p:sp>
          <p:nvSpPr>
            <p:cNvPr id="16400" name="Rectangle 16"/>
            <p:cNvSpPr>
              <a:spLocks noChangeArrowheads="1"/>
            </p:cNvSpPr>
            <p:nvPr/>
          </p:nvSpPr>
          <p:spPr bwMode="auto">
            <a:xfrm>
              <a:off x="0" y="3886200"/>
              <a:ext cx="9144000" cy="457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pic>
          <p:nvPicPr>
            <p:cNvPr id="16410" name="Picture 26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467544" y="3850754"/>
              <a:ext cx="133350" cy="514350"/>
            </a:xfrm>
            <a:prstGeom prst="rect">
              <a:avLst/>
            </a:prstGeom>
            <a:noFill/>
          </p:spPr>
        </p:pic>
        <p:pic>
          <p:nvPicPr>
            <p:cNvPr id="16409" name="Picture 25"/>
            <p:cNvPicPr>
              <a:picLocks noChangeAspect="1" noChangeArrowheads="1"/>
            </p:cNvPicPr>
            <p:nvPr/>
          </p:nvPicPr>
          <p:blipFill>
            <a:blip r:embed="rId7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467544" y="4653136"/>
              <a:ext cx="133350" cy="514350"/>
            </a:xfrm>
            <a:prstGeom prst="rect">
              <a:avLst/>
            </a:prstGeom>
            <a:noFill/>
          </p:spPr>
        </p:pic>
        <p:pic>
          <p:nvPicPr>
            <p:cNvPr id="16408" name="Picture 24"/>
            <p:cNvPicPr>
              <a:picLocks noChangeAspect="1" noChangeArrowheads="1"/>
            </p:cNvPicPr>
            <p:nvPr/>
          </p:nvPicPr>
          <p:blipFill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467544" y="5506938"/>
              <a:ext cx="133350" cy="514350"/>
            </a:xfrm>
            <a:prstGeom prst="rect">
              <a:avLst/>
            </a:prstGeom>
            <a:noFill/>
          </p:spPr>
        </p:pic>
        <p:pic>
          <p:nvPicPr>
            <p:cNvPr id="16407" name="Picture 23"/>
            <p:cNvPicPr>
              <a:picLocks noChangeAspect="1" noChangeArrowheads="1"/>
            </p:cNvPicPr>
            <p:nvPr/>
          </p:nvPicPr>
          <p:blipFill>
            <a:blip r:embed="rId9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95536" y="6309320"/>
              <a:ext cx="276225" cy="514350"/>
            </a:xfrm>
            <a:prstGeom prst="rect">
              <a:avLst/>
            </a:prstGeom>
            <a:noFill/>
          </p:spPr>
        </p:pic>
        <p:pic>
          <p:nvPicPr>
            <p:cNvPr id="16406" name="Picture 22"/>
            <p:cNvPicPr>
              <a:picLocks noChangeAspect="1" noChangeArrowheads="1"/>
            </p:cNvPicPr>
            <p:nvPr/>
          </p:nvPicPr>
          <p:blipFill>
            <a:blip r:embed="rId10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563888" y="3850754"/>
              <a:ext cx="133350" cy="514350"/>
            </a:xfrm>
            <a:prstGeom prst="rect">
              <a:avLst/>
            </a:prstGeom>
            <a:noFill/>
          </p:spPr>
        </p:pic>
        <p:pic>
          <p:nvPicPr>
            <p:cNvPr id="16405" name="Picture 21"/>
            <p:cNvPicPr>
              <a:picLocks noChangeAspect="1" noChangeArrowheads="1"/>
            </p:cNvPicPr>
            <p:nvPr/>
          </p:nvPicPr>
          <p:blipFill>
            <a:blip r:embed="rId11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491880" y="4653136"/>
              <a:ext cx="276225" cy="514350"/>
            </a:xfrm>
            <a:prstGeom prst="rect">
              <a:avLst/>
            </a:prstGeom>
            <a:noFill/>
          </p:spPr>
        </p:pic>
        <p:pic>
          <p:nvPicPr>
            <p:cNvPr id="16404" name="Picture 20"/>
            <p:cNvPicPr>
              <a:picLocks noChangeAspect="1" noChangeArrowheads="1"/>
            </p:cNvPicPr>
            <p:nvPr/>
          </p:nvPicPr>
          <p:blipFill>
            <a:blip r:embed="rId1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563888" y="5517232"/>
              <a:ext cx="133350" cy="514350"/>
            </a:xfrm>
            <a:prstGeom prst="rect">
              <a:avLst/>
            </a:prstGeom>
            <a:noFill/>
          </p:spPr>
        </p:pic>
        <p:pic>
          <p:nvPicPr>
            <p:cNvPr id="16403" name="Picture 19"/>
            <p:cNvPicPr>
              <a:picLocks noChangeAspect="1" noChangeArrowheads="1"/>
            </p:cNvPicPr>
            <p:nvPr/>
          </p:nvPicPr>
          <p:blipFill>
            <a:blip r:embed="rId1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563888" y="6309320"/>
              <a:ext cx="133350" cy="514350"/>
            </a:xfrm>
            <a:prstGeom prst="rect">
              <a:avLst/>
            </a:prstGeom>
            <a:noFill/>
          </p:spPr>
        </p:pic>
        <p:pic>
          <p:nvPicPr>
            <p:cNvPr id="16402" name="Picture 18"/>
            <p:cNvPicPr>
              <a:picLocks noChangeAspect="1" noChangeArrowheads="1"/>
            </p:cNvPicPr>
            <p:nvPr/>
          </p:nvPicPr>
          <p:blipFill>
            <a:blip r:embed="rId1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6372200" y="3861048"/>
              <a:ext cx="276225" cy="514350"/>
            </a:xfrm>
            <a:prstGeom prst="rect">
              <a:avLst/>
            </a:prstGeom>
            <a:noFill/>
          </p:spPr>
        </p:pic>
        <p:pic>
          <p:nvPicPr>
            <p:cNvPr id="16401" name="Picture 17"/>
            <p:cNvPicPr>
              <a:picLocks noChangeAspect="1" noChangeArrowheads="1"/>
            </p:cNvPicPr>
            <p:nvPr/>
          </p:nvPicPr>
          <p:blipFill>
            <a:blip r:embed="rId1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6444208" y="4653136"/>
              <a:ext cx="133350" cy="514350"/>
            </a:xfrm>
            <a:prstGeom prst="rect">
              <a:avLst/>
            </a:prstGeom>
            <a:noFill/>
          </p:spPr>
        </p:pic>
        <p:sp>
          <p:nvSpPr>
            <p:cNvPr id="16416" name="Rectangle 32"/>
            <p:cNvSpPr>
              <a:spLocks noChangeArrowheads="1"/>
            </p:cNvSpPr>
            <p:nvPr/>
          </p:nvSpPr>
          <p:spPr bwMode="auto">
            <a:xfrm>
              <a:off x="0" y="4857750"/>
              <a:ext cx="9144000" cy="457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16417" name="Rectangle 33"/>
            <p:cNvSpPr>
              <a:spLocks noChangeArrowheads="1"/>
            </p:cNvSpPr>
            <p:nvPr/>
          </p:nvSpPr>
          <p:spPr bwMode="auto">
            <a:xfrm>
              <a:off x="0" y="5829300"/>
              <a:ext cx="9144000" cy="457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16418" name="Rectangle 34"/>
            <p:cNvSpPr>
              <a:spLocks noChangeArrowheads="1"/>
            </p:cNvSpPr>
            <p:nvPr/>
          </p:nvSpPr>
          <p:spPr bwMode="auto">
            <a:xfrm>
              <a:off x="0" y="6800850"/>
              <a:ext cx="9144000" cy="457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61" name="Rectangle 60"/>
            <p:cNvSpPr/>
            <p:nvPr/>
          </p:nvSpPr>
          <p:spPr>
            <a:xfrm>
              <a:off x="0" y="3068960"/>
              <a:ext cx="9144000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b="1" u="sng" dirty="0">
                  <a:latin typeface="Arial" pitchFamily="34" charset="0"/>
                </a:rPr>
                <a:t>Practice Questions:</a:t>
              </a:r>
            </a:p>
            <a:p>
              <a:pPr lvl="0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b="1" dirty="0">
                  <a:latin typeface="Arial" pitchFamily="34" charset="0"/>
                </a:rPr>
                <a:t>Find 3 equivalent fractions for each question</a:t>
              </a:r>
            </a:p>
          </p:txBody>
        </p:sp>
        <p:pic>
          <p:nvPicPr>
            <p:cNvPr id="16423" name="Picture 39"/>
            <p:cNvPicPr>
              <a:picLocks noChangeAspect="1" noChangeArrowheads="1"/>
            </p:cNvPicPr>
            <p:nvPr/>
          </p:nvPicPr>
          <p:blipFill>
            <a:blip r:embed="rId1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6444208" y="5445224"/>
              <a:ext cx="133350" cy="514350"/>
            </a:xfrm>
            <a:prstGeom prst="rect">
              <a:avLst/>
            </a:prstGeom>
            <a:noFill/>
          </p:spPr>
        </p:pic>
        <p:pic>
          <p:nvPicPr>
            <p:cNvPr id="16422" name="Picture 38"/>
            <p:cNvPicPr>
              <a:picLocks noChangeAspect="1" noChangeArrowheads="1"/>
            </p:cNvPicPr>
            <p:nvPr/>
          </p:nvPicPr>
          <p:blipFill>
            <a:blip r:embed="rId1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6372200" y="6309320"/>
              <a:ext cx="276225" cy="514350"/>
            </a:xfrm>
            <a:prstGeom prst="rect">
              <a:avLst/>
            </a:prstGeom>
            <a:noFill/>
          </p:spPr>
        </p:pic>
      </p:grpSp>
      <p:sp>
        <p:nvSpPr>
          <p:cNvPr id="16424" name="Rectangle 4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16425" name="Rectangle 41"/>
          <p:cNvSpPr>
            <a:spLocks noChangeArrowheads="1"/>
          </p:cNvSpPr>
          <p:nvPr/>
        </p:nvSpPr>
        <p:spPr bwMode="auto">
          <a:xfrm>
            <a:off x="0" y="97155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56" name="Picture 1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990378" y="1700808"/>
            <a:ext cx="133350" cy="514350"/>
          </a:xfrm>
          <a:prstGeom prst="rect">
            <a:avLst/>
          </a:prstGeom>
          <a:noFill/>
        </p:spPr>
      </p:pic>
      <p:pic>
        <p:nvPicPr>
          <p:cNvPr id="57" name="Picture 1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502546" y="1700808"/>
            <a:ext cx="133350" cy="5143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332656"/>
            <a:ext cx="914399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Simplifying fractions is the opposites instead of multiplying the </a:t>
            </a:r>
            <a:r>
              <a:rPr lang="en-GB" sz="2000" b="1" u="sng" dirty="0"/>
              <a:t>numerator</a:t>
            </a:r>
            <a:r>
              <a:rPr lang="en-GB" sz="2000" b="1" dirty="0"/>
              <a:t> and the </a:t>
            </a:r>
            <a:r>
              <a:rPr lang="en-GB" sz="2000" b="1" u="sng" dirty="0"/>
              <a:t>denominator</a:t>
            </a:r>
            <a:r>
              <a:rPr lang="en-GB" sz="2000" b="1" dirty="0"/>
              <a:t> by the same number you divide it until you cant divide it anymore.</a:t>
            </a:r>
          </a:p>
        </p:txBody>
      </p:sp>
      <p:sp>
        <p:nvSpPr>
          <p:cNvPr id="16396" name="Rectangle 1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16397" name="Rectangle 13"/>
          <p:cNvSpPr>
            <a:spLocks noChangeArrowheads="1"/>
          </p:cNvSpPr>
          <p:nvPr/>
        </p:nvSpPr>
        <p:spPr bwMode="auto">
          <a:xfrm>
            <a:off x="0" y="97155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6398" name="Rectangle 14"/>
          <p:cNvSpPr>
            <a:spLocks noChangeArrowheads="1"/>
          </p:cNvSpPr>
          <p:nvPr/>
        </p:nvSpPr>
        <p:spPr bwMode="auto">
          <a:xfrm>
            <a:off x="0" y="19431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grpSp>
        <p:nvGrpSpPr>
          <p:cNvPr id="4" name="Group 23"/>
          <p:cNvGrpSpPr/>
          <p:nvPr/>
        </p:nvGrpSpPr>
        <p:grpSpPr>
          <a:xfrm>
            <a:off x="971600" y="2348880"/>
            <a:ext cx="1440160" cy="504056"/>
            <a:chOff x="2915816" y="4941168"/>
            <a:chExt cx="1512168" cy="432048"/>
          </a:xfrm>
        </p:grpSpPr>
        <p:sp>
          <p:nvSpPr>
            <p:cNvPr id="25" name="Curved Up Arrow 24"/>
            <p:cNvSpPr/>
            <p:nvPr/>
          </p:nvSpPr>
          <p:spPr>
            <a:xfrm>
              <a:off x="2915816" y="4941168"/>
              <a:ext cx="1512168" cy="432048"/>
            </a:xfrm>
            <a:prstGeom prst="curvedUp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3419872" y="4941168"/>
              <a:ext cx="437957" cy="31657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b="1" dirty="0"/>
                <a:t>÷3</a:t>
              </a:r>
            </a:p>
          </p:txBody>
        </p:sp>
      </p:grpSp>
      <p:sp>
        <p:nvSpPr>
          <p:cNvPr id="39" name="Cloud 38"/>
          <p:cNvSpPr/>
          <p:nvPr/>
        </p:nvSpPr>
        <p:spPr>
          <a:xfrm>
            <a:off x="5940152" y="1124744"/>
            <a:ext cx="2880320" cy="1656184"/>
          </a:xfrm>
          <a:prstGeom prst="cloud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FF0000"/>
                </a:solidFill>
              </a:rPr>
              <a:t>Remember you can only divide by a common factor!!!</a:t>
            </a:r>
          </a:p>
        </p:txBody>
      </p:sp>
      <p:sp>
        <p:nvSpPr>
          <p:cNvPr id="16411" name="Rectangle 2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16412" name="Rectangle 28"/>
          <p:cNvSpPr>
            <a:spLocks noChangeArrowheads="1"/>
          </p:cNvSpPr>
          <p:nvPr/>
        </p:nvSpPr>
        <p:spPr bwMode="auto">
          <a:xfrm>
            <a:off x="0" y="97155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6413" name="Rectangle 29"/>
          <p:cNvSpPr>
            <a:spLocks noChangeArrowheads="1"/>
          </p:cNvSpPr>
          <p:nvPr/>
        </p:nvSpPr>
        <p:spPr bwMode="auto">
          <a:xfrm>
            <a:off x="0" y="19431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6415" name="Rectangle 31"/>
          <p:cNvSpPr>
            <a:spLocks noChangeArrowheads="1"/>
          </p:cNvSpPr>
          <p:nvPr/>
        </p:nvSpPr>
        <p:spPr bwMode="auto">
          <a:xfrm>
            <a:off x="-1188640" y="3356992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6419" name="Rectangle 35"/>
          <p:cNvSpPr>
            <a:spLocks noChangeArrowheads="1"/>
          </p:cNvSpPr>
          <p:nvPr/>
        </p:nvSpPr>
        <p:spPr bwMode="auto">
          <a:xfrm>
            <a:off x="0" y="77724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6420" name="Rectangle 36"/>
          <p:cNvSpPr>
            <a:spLocks noChangeArrowheads="1"/>
          </p:cNvSpPr>
          <p:nvPr/>
        </p:nvSpPr>
        <p:spPr bwMode="auto">
          <a:xfrm>
            <a:off x="0" y="874395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6421" name="Rectangle 37"/>
          <p:cNvSpPr>
            <a:spLocks noChangeArrowheads="1"/>
          </p:cNvSpPr>
          <p:nvPr/>
        </p:nvSpPr>
        <p:spPr bwMode="auto">
          <a:xfrm>
            <a:off x="0" y="97155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6424" name="Rectangle 4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16425" name="Rectangle 41"/>
          <p:cNvSpPr>
            <a:spLocks noChangeArrowheads="1"/>
          </p:cNvSpPr>
          <p:nvPr/>
        </p:nvSpPr>
        <p:spPr bwMode="auto">
          <a:xfrm>
            <a:off x="0" y="97155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6426" name="Rectangle 42"/>
          <p:cNvSpPr>
            <a:spLocks noChangeArrowheads="1"/>
          </p:cNvSpPr>
          <p:nvPr/>
        </p:nvSpPr>
        <p:spPr bwMode="auto">
          <a:xfrm>
            <a:off x="0" y="1916832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grpSp>
        <p:nvGrpSpPr>
          <p:cNvPr id="85" name="Group 84"/>
          <p:cNvGrpSpPr/>
          <p:nvPr/>
        </p:nvGrpSpPr>
        <p:grpSpPr>
          <a:xfrm>
            <a:off x="323528" y="1052736"/>
            <a:ext cx="4104456" cy="1162422"/>
            <a:chOff x="323528" y="1052736"/>
            <a:chExt cx="4104456" cy="1162422"/>
          </a:xfrm>
        </p:grpSpPr>
        <p:grpSp>
          <p:nvGrpSpPr>
            <p:cNvPr id="3" name="Group 67"/>
            <p:cNvGrpSpPr/>
            <p:nvPr/>
          </p:nvGrpSpPr>
          <p:grpSpPr>
            <a:xfrm>
              <a:off x="323528" y="1124744"/>
              <a:ext cx="4104456" cy="1090414"/>
              <a:chOff x="323528" y="1124744"/>
              <a:chExt cx="4104456" cy="1090414"/>
            </a:xfrm>
          </p:grpSpPr>
          <p:sp>
            <p:nvSpPr>
              <p:cNvPr id="10" name="TextBox 9"/>
              <p:cNvSpPr txBox="1"/>
              <p:nvPr/>
            </p:nvSpPr>
            <p:spPr>
              <a:xfrm>
                <a:off x="323528" y="1124744"/>
                <a:ext cx="4104456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000" b="1" dirty="0"/>
                  <a:t>E.g. Simplify the fraction       :</a:t>
                </a:r>
              </a:p>
            </p:txBody>
          </p:sp>
          <p:pic>
            <p:nvPicPr>
              <p:cNvPr id="16395" name="Picture 11"/>
              <p:cNvPicPr>
                <a:picLocks noChangeAspect="1" noChangeArrowheads="1"/>
              </p:cNvPicPr>
              <p:nvPr/>
            </p:nvPicPr>
            <p:blipFill>
              <a:blip r:embed="rId2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>
                <a:off x="3635896" y="1690514"/>
                <a:ext cx="133350" cy="514350"/>
              </a:xfrm>
              <a:prstGeom prst="rect">
                <a:avLst/>
              </a:prstGeom>
              <a:noFill/>
            </p:spPr>
          </p:pic>
          <p:pic>
            <p:nvPicPr>
              <p:cNvPr id="16394" name="Picture 10"/>
              <p:cNvPicPr>
                <a:picLocks noChangeAspect="1" noChangeArrowheads="1"/>
              </p:cNvPicPr>
              <p:nvPr/>
            </p:nvPicPr>
            <p:blipFill>
              <a:blip r:embed="rId3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>
                <a:off x="2207543" y="1700808"/>
                <a:ext cx="276225" cy="514350"/>
              </a:xfrm>
              <a:prstGeom prst="rect">
                <a:avLst/>
              </a:prstGeom>
              <a:noFill/>
            </p:spPr>
          </p:pic>
          <p:pic>
            <p:nvPicPr>
              <p:cNvPr id="16393" name="Picture 9"/>
              <p:cNvPicPr>
                <a:picLocks noChangeAspect="1" noChangeArrowheads="1"/>
              </p:cNvPicPr>
              <p:nvPr/>
            </p:nvPicPr>
            <p:blipFill>
              <a:blip r:embed="rId4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>
                <a:off x="911399" y="1690514"/>
                <a:ext cx="276225" cy="514350"/>
              </a:xfrm>
              <a:prstGeom prst="rect">
                <a:avLst/>
              </a:prstGeom>
              <a:noFill/>
            </p:spPr>
          </p:pic>
          <p:sp>
            <p:nvSpPr>
              <p:cNvPr id="20" name="TextBox 19"/>
              <p:cNvSpPr txBox="1"/>
              <p:nvPr/>
            </p:nvSpPr>
            <p:spPr>
              <a:xfrm>
                <a:off x="1547664" y="1772816"/>
                <a:ext cx="30008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dirty="0"/>
                  <a:t>=</a:t>
                </a:r>
              </a:p>
            </p:txBody>
          </p:sp>
          <p:sp>
            <p:nvSpPr>
              <p:cNvPr id="21" name="TextBox 20"/>
              <p:cNvSpPr txBox="1"/>
              <p:nvPr/>
            </p:nvSpPr>
            <p:spPr>
              <a:xfrm>
                <a:off x="2903766" y="1772816"/>
                <a:ext cx="30008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dirty="0"/>
                  <a:t>=</a:t>
                </a:r>
              </a:p>
            </p:txBody>
          </p:sp>
        </p:grpSp>
        <p:pic>
          <p:nvPicPr>
            <p:cNvPr id="56" name="Picture 9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071639" y="1052736"/>
              <a:ext cx="276225" cy="514350"/>
            </a:xfrm>
            <a:prstGeom prst="rect">
              <a:avLst/>
            </a:prstGeom>
            <a:noFill/>
          </p:spPr>
        </p:pic>
      </p:grpSp>
      <p:grpSp>
        <p:nvGrpSpPr>
          <p:cNvPr id="58" name="Group 57"/>
          <p:cNvGrpSpPr/>
          <p:nvPr/>
        </p:nvGrpSpPr>
        <p:grpSpPr>
          <a:xfrm>
            <a:off x="2411760" y="2348880"/>
            <a:ext cx="1440160" cy="504056"/>
            <a:chOff x="2411760" y="2348880"/>
            <a:chExt cx="1440160" cy="504056"/>
          </a:xfrm>
        </p:grpSpPr>
        <p:sp>
          <p:nvSpPr>
            <p:cNvPr id="34" name="Curved Up Arrow 33"/>
            <p:cNvSpPr/>
            <p:nvPr/>
          </p:nvSpPr>
          <p:spPr>
            <a:xfrm>
              <a:off x="2411760" y="2348880"/>
              <a:ext cx="1440160" cy="504056"/>
            </a:xfrm>
            <a:prstGeom prst="curvedUp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57" name="TextBox 56"/>
            <p:cNvSpPr txBox="1"/>
            <p:nvPr/>
          </p:nvSpPr>
          <p:spPr>
            <a:xfrm>
              <a:off x="2843808" y="2348880"/>
              <a:ext cx="41710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b="1" dirty="0"/>
                <a:t>÷2</a:t>
              </a:r>
            </a:p>
          </p:txBody>
        </p:sp>
      </p:grpSp>
      <p:sp>
        <p:nvSpPr>
          <p:cNvPr id="17421" name="Rectangle 1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17422" name="Rectangle 14"/>
          <p:cNvSpPr>
            <a:spLocks noChangeArrowheads="1"/>
          </p:cNvSpPr>
          <p:nvPr/>
        </p:nvSpPr>
        <p:spPr bwMode="auto">
          <a:xfrm>
            <a:off x="0" y="97155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7423" name="Rectangle 15"/>
          <p:cNvSpPr>
            <a:spLocks noChangeArrowheads="1"/>
          </p:cNvSpPr>
          <p:nvPr/>
        </p:nvSpPr>
        <p:spPr bwMode="auto">
          <a:xfrm>
            <a:off x="0" y="19431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grpSp>
        <p:nvGrpSpPr>
          <p:cNvPr id="84" name="Group 83"/>
          <p:cNvGrpSpPr/>
          <p:nvPr/>
        </p:nvGrpSpPr>
        <p:grpSpPr>
          <a:xfrm>
            <a:off x="0" y="2914650"/>
            <a:ext cx="9144000" cy="4352925"/>
            <a:chOff x="0" y="2914650"/>
            <a:chExt cx="9144000" cy="4352925"/>
          </a:xfrm>
        </p:grpSpPr>
        <p:sp>
          <p:nvSpPr>
            <p:cNvPr id="16414" name="Rectangle 30"/>
            <p:cNvSpPr>
              <a:spLocks noChangeArrowheads="1"/>
            </p:cNvSpPr>
            <p:nvPr/>
          </p:nvSpPr>
          <p:spPr bwMode="auto">
            <a:xfrm>
              <a:off x="0" y="2914650"/>
              <a:ext cx="9144000" cy="457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grpSp>
          <p:nvGrpSpPr>
            <p:cNvPr id="7" name="Group 66"/>
            <p:cNvGrpSpPr/>
            <p:nvPr/>
          </p:nvGrpSpPr>
          <p:grpSpPr>
            <a:xfrm>
              <a:off x="0" y="3068960"/>
              <a:ext cx="9144000" cy="4189090"/>
              <a:chOff x="0" y="3068960"/>
              <a:chExt cx="9144000" cy="4189090"/>
            </a:xfrm>
          </p:grpSpPr>
          <p:sp>
            <p:nvSpPr>
              <p:cNvPr id="16399" name="Rectangle 15"/>
              <p:cNvSpPr>
                <a:spLocks noChangeArrowheads="1"/>
              </p:cNvSpPr>
              <p:nvPr/>
            </p:nvSpPr>
            <p:spPr bwMode="auto">
              <a:xfrm>
                <a:off x="0" y="3789040"/>
                <a:ext cx="9144000" cy="313932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3" anchor="ctr" anchorCtr="0" compatLnSpc="1">
                <a:prstTxWarp prst="textNoShape">
                  <a:avLst/>
                </a:prstTxWarp>
                <a:spAutoFit/>
              </a:bodyPr>
              <a:lstStyle/>
              <a:p>
                <a:pPr marL="342900" marR="0" lvl="0" indent="-34290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tabLst/>
                </a:pPr>
                <a:r>
                  <a:rPr lang="en-US" b="1" dirty="0">
                    <a:latin typeface="Arial" pitchFamily="34" charset="0"/>
                  </a:rPr>
                  <a:t>a)</a:t>
                </a:r>
              </a:p>
              <a:p>
                <a:pPr marL="342900" marR="0" lvl="0" indent="-34290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tabLst/>
                </a:pPr>
                <a:endParaRPr lang="en-US" b="1" dirty="0">
                  <a:latin typeface="Arial" pitchFamily="34" charset="0"/>
                </a:endParaRPr>
              </a:p>
              <a:p>
                <a:pPr marL="342900" marR="0" lvl="0" indent="-34290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tabLst/>
                </a:pPr>
                <a:endParaRPr lang="en-US" b="1" dirty="0">
                  <a:latin typeface="Arial" pitchFamily="34" charset="0"/>
                </a:endParaRPr>
              </a:p>
              <a:p>
                <a:pPr marL="342900" marR="0" lvl="0" indent="-34290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tabLst/>
                </a:pPr>
                <a:r>
                  <a:rPr lang="en-US" b="1" dirty="0">
                    <a:latin typeface="Arial" pitchFamily="34" charset="0"/>
                  </a:rPr>
                  <a:t>b)</a:t>
                </a:r>
              </a:p>
              <a:p>
                <a:pPr marL="342900" marR="0" lvl="0" indent="-34290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tabLst/>
                </a:pPr>
                <a:endParaRPr lang="en-US" b="1" dirty="0">
                  <a:latin typeface="Arial" pitchFamily="34" charset="0"/>
                </a:endParaRPr>
              </a:p>
              <a:p>
                <a:pPr marL="342900" marR="0" lvl="0" indent="-34290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tabLst/>
                </a:pPr>
                <a:endParaRPr lang="en-US" b="1" dirty="0">
                  <a:latin typeface="Arial" pitchFamily="34" charset="0"/>
                </a:endParaRPr>
              </a:p>
              <a:p>
                <a:pPr marL="342900" marR="0" lvl="0" indent="-34290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tabLst/>
                </a:pPr>
                <a:r>
                  <a:rPr lang="en-US" b="1" dirty="0">
                    <a:latin typeface="Arial" pitchFamily="34" charset="0"/>
                  </a:rPr>
                  <a:t>c)</a:t>
                </a:r>
              </a:p>
              <a:p>
                <a:pPr marL="342900" marR="0" lvl="0" indent="-34290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tabLst/>
                </a:pPr>
                <a:endParaRPr lang="en-US" b="1" dirty="0">
                  <a:latin typeface="Arial" pitchFamily="34" charset="0"/>
                </a:endParaRPr>
              </a:p>
              <a:p>
                <a:pPr marL="342900" marR="0" lvl="0" indent="-34290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tabLst/>
                </a:pPr>
                <a:endParaRPr lang="en-US" b="1" dirty="0">
                  <a:latin typeface="Arial" pitchFamily="34" charset="0"/>
                </a:endParaRPr>
              </a:p>
              <a:p>
                <a:pPr marL="342900" marR="0" lvl="0" indent="-34290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tabLst/>
                </a:pPr>
                <a:r>
                  <a:rPr lang="en-US" b="1" dirty="0">
                    <a:latin typeface="Arial" pitchFamily="34" charset="0"/>
                  </a:rPr>
                  <a:t>d)</a:t>
                </a:r>
              </a:p>
              <a:p>
                <a:pPr marL="342900" marR="0" lvl="0" indent="-34290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tabLst/>
                </a:pPr>
                <a:endParaRPr lang="en-US" b="1" dirty="0">
                  <a:latin typeface="Arial" pitchFamily="34" charset="0"/>
                </a:endParaRPr>
              </a:p>
              <a:p>
                <a:pPr marL="342900" marR="0" lvl="0" indent="-34290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tabLst/>
                </a:pPr>
                <a:r>
                  <a:rPr lang="en-US" b="1" dirty="0">
                    <a:latin typeface="Arial" pitchFamily="34" charset="0"/>
                  </a:rPr>
                  <a:t>e)</a:t>
                </a:r>
              </a:p>
              <a:p>
                <a:pPr marL="342900" marR="0" lvl="0" indent="-34290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tabLst/>
                </a:pPr>
                <a:endParaRPr lang="en-US" b="1" dirty="0">
                  <a:latin typeface="Arial" pitchFamily="34" charset="0"/>
                </a:endParaRPr>
              </a:p>
              <a:p>
                <a:pPr marL="342900" marR="0" lvl="0" indent="-34290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tabLst/>
                </a:pPr>
                <a:endParaRPr lang="en-US" b="1" dirty="0">
                  <a:latin typeface="Arial" pitchFamily="34" charset="0"/>
                </a:endParaRPr>
              </a:p>
              <a:p>
                <a:pPr marL="342900" marR="0" lvl="0" indent="-34290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tabLst/>
                </a:pPr>
                <a:r>
                  <a:rPr lang="en-US" b="1" dirty="0">
                    <a:latin typeface="Arial" pitchFamily="34" charset="0"/>
                  </a:rPr>
                  <a:t>f)</a:t>
                </a:r>
              </a:p>
              <a:p>
                <a:pPr marL="342900" marR="0" lvl="0" indent="-34290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tabLst/>
                </a:pPr>
                <a:endParaRPr lang="en-US" b="1" dirty="0">
                  <a:latin typeface="Arial" pitchFamily="34" charset="0"/>
                </a:endParaRPr>
              </a:p>
              <a:p>
                <a:pPr marL="342900" marR="0" lvl="0" indent="-34290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tabLst/>
                </a:pPr>
                <a:endParaRPr lang="en-US" b="1" dirty="0">
                  <a:latin typeface="Arial" pitchFamily="34" charset="0"/>
                </a:endParaRPr>
              </a:p>
              <a:p>
                <a:pPr marL="342900" marR="0" lvl="0" indent="-34290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tabLst/>
                </a:pPr>
                <a:r>
                  <a:rPr lang="en-US" b="1" dirty="0">
                    <a:latin typeface="Arial" pitchFamily="34" charset="0"/>
                  </a:rPr>
                  <a:t>g)</a:t>
                </a:r>
              </a:p>
              <a:p>
                <a:pPr marL="342900" marR="0" lvl="0" indent="-34290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tabLst/>
                </a:pPr>
                <a:endParaRPr lang="en-US" b="1" dirty="0">
                  <a:latin typeface="Arial" pitchFamily="34" charset="0"/>
                </a:endParaRPr>
              </a:p>
              <a:p>
                <a:pPr marL="342900" marR="0" lvl="0" indent="-34290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tabLst/>
                </a:pPr>
                <a:endParaRPr lang="en-US" b="1" dirty="0">
                  <a:latin typeface="Arial" pitchFamily="34" charset="0"/>
                </a:endParaRPr>
              </a:p>
              <a:p>
                <a:pPr marL="342900" marR="0" lvl="0" indent="-34290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tabLst/>
                </a:pPr>
                <a:r>
                  <a:rPr lang="en-US" b="1" dirty="0">
                    <a:latin typeface="Arial" pitchFamily="34" charset="0"/>
                  </a:rPr>
                  <a:t>h)</a:t>
                </a:r>
              </a:p>
              <a:p>
                <a:pPr marL="342900" marR="0" lvl="0" indent="-34290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tabLst/>
                </a:pPr>
                <a:endParaRPr lang="en-US" b="1" dirty="0">
                  <a:latin typeface="Arial" pitchFamily="34" charset="0"/>
                </a:endParaRPr>
              </a:p>
              <a:p>
                <a:pPr marL="342900" marR="0" lvl="0" indent="-34290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tabLst/>
                </a:pPr>
                <a:r>
                  <a:rPr lang="en-US" b="1" dirty="0" err="1">
                    <a:latin typeface="Arial" pitchFamily="34" charset="0"/>
                  </a:rPr>
                  <a:t>i</a:t>
                </a:r>
                <a:r>
                  <a:rPr lang="en-US" b="1" dirty="0">
                    <a:latin typeface="Arial" pitchFamily="34" charset="0"/>
                  </a:rPr>
                  <a:t>)</a:t>
                </a:r>
              </a:p>
              <a:p>
                <a:pPr marL="342900" marR="0" lvl="0" indent="-34290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tabLst/>
                </a:pPr>
                <a:endParaRPr lang="en-US" b="1" dirty="0">
                  <a:latin typeface="Arial" pitchFamily="34" charset="0"/>
                </a:endParaRPr>
              </a:p>
              <a:p>
                <a:pPr marL="342900" marR="0" lvl="0" indent="-34290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tabLst/>
                </a:pPr>
                <a:endParaRPr lang="en-US" b="1" dirty="0">
                  <a:latin typeface="Arial" pitchFamily="34" charset="0"/>
                </a:endParaRPr>
              </a:p>
              <a:p>
                <a:pPr marL="342900" marR="0" lvl="0" indent="-34290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tabLst/>
                </a:pPr>
                <a:r>
                  <a:rPr lang="en-US" b="1" dirty="0">
                    <a:latin typeface="Arial" pitchFamily="34" charset="0"/>
                  </a:rPr>
                  <a:t>j)</a:t>
                </a:r>
              </a:p>
              <a:p>
                <a:pPr marL="342900" marR="0" lvl="0" indent="-34290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tabLst/>
                </a:pPr>
                <a:endParaRPr lang="en-US" b="1" dirty="0">
                  <a:latin typeface="Arial" pitchFamily="34" charset="0"/>
                </a:endParaRPr>
              </a:p>
              <a:p>
                <a:pPr marL="342900" marR="0" lvl="0" indent="-34290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tabLst/>
                </a:pPr>
                <a:endParaRPr lang="en-US" b="1" dirty="0">
                  <a:latin typeface="Arial" pitchFamily="34" charset="0"/>
                </a:endParaRPr>
              </a:p>
              <a:p>
                <a:pPr marL="342900" marR="0" lvl="0" indent="-34290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tabLst/>
                </a:pPr>
                <a:r>
                  <a:rPr lang="en-US" b="1" dirty="0">
                    <a:latin typeface="Arial" pitchFamily="34" charset="0"/>
                  </a:rPr>
                  <a:t>k)</a:t>
                </a:r>
              </a:p>
              <a:p>
                <a:pPr marL="342900" marR="0" lvl="0" indent="-34290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tabLst/>
                </a:pPr>
                <a:endParaRPr lang="en-US" b="1" dirty="0">
                  <a:latin typeface="Arial" pitchFamily="34" charset="0"/>
                </a:endParaRPr>
              </a:p>
              <a:p>
                <a:pPr marL="342900" marR="0" lvl="0" indent="-34290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tabLst/>
                </a:pPr>
                <a:endParaRPr lang="en-US" b="1" dirty="0">
                  <a:latin typeface="Arial" pitchFamily="34" charset="0"/>
                </a:endParaRPr>
              </a:p>
              <a:p>
                <a:pPr marL="342900" marR="0" lvl="0" indent="-34290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tabLst/>
                </a:pPr>
                <a:r>
                  <a:rPr lang="en-US" b="1" dirty="0">
                    <a:latin typeface="Arial" pitchFamily="34" charset="0"/>
                  </a:rPr>
                  <a:t>l)</a:t>
                </a:r>
              </a:p>
              <a:p>
                <a:pPr marL="342900" marR="0" lvl="0" indent="-34290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tabLst/>
                </a:pPr>
                <a:endParaRPr lang="en-US" b="1" dirty="0">
                  <a:latin typeface="Arial" pitchFamily="34" charset="0"/>
                </a:endParaRPr>
              </a:p>
            </p:txBody>
          </p:sp>
          <p:sp>
            <p:nvSpPr>
              <p:cNvPr id="16400" name="Rectangle 16"/>
              <p:cNvSpPr>
                <a:spLocks noChangeArrowheads="1"/>
              </p:cNvSpPr>
              <p:nvPr/>
            </p:nvSpPr>
            <p:spPr bwMode="auto">
              <a:xfrm>
                <a:off x="0" y="3886200"/>
                <a:ext cx="9144000" cy="45720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horz" wrap="none" lIns="91440" tIns="45720" rIns="91440" bIns="45720" numCol="1" anchor="ctr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</a:endParaRPr>
              </a:p>
            </p:txBody>
          </p:sp>
          <p:sp>
            <p:nvSpPr>
              <p:cNvPr id="16418" name="Rectangle 34"/>
              <p:cNvSpPr>
                <a:spLocks noChangeArrowheads="1"/>
              </p:cNvSpPr>
              <p:nvPr/>
            </p:nvSpPr>
            <p:spPr bwMode="auto">
              <a:xfrm>
                <a:off x="0" y="6800850"/>
                <a:ext cx="9144000" cy="45720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vert="horz" wrap="none" lIns="91440" tIns="45720" rIns="91440" bIns="45720" numCol="1" anchor="ctr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</a:endParaRPr>
              </a:p>
            </p:txBody>
          </p:sp>
          <p:sp>
            <p:nvSpPr>
              <p:cNvPr id="61" name="Rectangle 60"/>
              <p:cNvSpPr/>
              <p:nvPr/>
            </p:nvSpPr>
            <p:spPr>
              <a:xfrm>
                <a:off x="0" y="3068960"/>
                <a:ext cx="9144000" cy="64633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b="1" u="sng" dirty="0">
                    <a:latin typeface="Arial" pitchFamily="34" charset="0"/>
                  </a:rPr>
                  <a:t>Practice Questions:</a:t>
                </a:r>
              </a:p>
              <a:p>
                <a:pPr lvl="0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b="1" dirty="0">
                    <a:latin typeface="Arial" pitchFamily="34" charset="0"/>
                  </a:rPr>
                  <a:t>Simplify the following fractions</a:t>
                </a:r>
              </a:p>
            </p:txBody>
          </p:sp>
        </p:grpSp>
        <p:pic>
          <p:nvPicPr>
            <p:cNvPr id="17420" name="Picture 12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467544" y="3861048"/>
              <a:ext cx="133350" cy="514350"/>
            </a:xfrm>
            <a:prstGeom prst="rect">
              <a:avLst/>
            </a:prstGeom>
            <a:noFill/>
          </p:spPr>
        </p:pic>
        <p:pic>
          <p:nvPicPr>
            <p:cNvPr id="17419" name="Picture 11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467544" y="4653136"/>
              <a:ext cx="133350" cy="514350"/>
            </a:xfrm>
            <a:prstGeom prst="rect">
              <a:avLst/>
            </a:prstGeom>
            <a:noFill/>
          </p:spPr>
        </p:pic>
        <p:pic>
          <p:nvPicPr>
            <p:cNvPr id="17418" name="Picture 10"/>
            <p:cNvPicPr>
              <a:picLocks noChangeAspect="1" noChangeArrowheads="1"/>
            </p:cNvPicPr>
            <p:nvPr/>
          </p:nvPicPr>
          <p:blipFill>
            <a:blip r:embed="rId7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95536" y="5445224"/>
              <a:ext cx="276225" cy="514350"/>
            </a:xfrm>
            <a:prstGeom prst="rect">
              <a:avLst/>
            </a:prstGeom>
            <a:noFill/>
          </p:spPr>
        </p:pic>
        <p:pic>
          <p:nvPicPr>
            <p:cNvPr id="17417" name="Picture 9"/>
            <p:cNvPicPr>
              <a:picLocks noChangeAspect="1" noChangeArrowheads="1"/>
            </p:cNvPicPr>
            <p:nvPr/>
          </p:nvPicPr>
          <p:blipFill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95536" y="6309320"/>
              <a:ext cx="276225" cy="514350"/>
            </a:xfrm>
            <a:prstGeom prst="rect">
              <a:avLst/>
            </a:prstGeom>
            <a:noFill/>
          </p:spPr>
        </p:pic>
        <p:pic>
          <p:nvPicPr>
            <p:cNvPr id="17416" name="Picture 8"/>
            <p:cNvPicPr>
              <a:picLocks noChangeAspect="1" noChangeArrowheads="1"/>
            </p:cNvPicPr>
            <p:nvPr/>
          </p:nvPicPr>
          <p:blipFill>
            <a:blip r:embed="rId9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491880" y="3861048"/>
              <a:ext cx="276225" cy="523875"/>
            </a:xfrm>
            <a:prstGeom prst="rect">
              <a:avLst/>
            </a:prstGeom>
            <a:noFill/>
          </p:spPr>
        </p:pic>
        <p:pic>
          <p:nvPicPr>
            <p:cNvPr id="17415" name="Picture 7"/>
            <p:cNvPicPr>
              <a:picLocks noChangeAspect="1" noChangeArrowheads="1"/>
            </p:cNvPicPr>
            <p:nvPr/>
          </p:nvPicPr>
          <p:blipFill>
            <a:blip r:embed="rId10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491880" y="4653136"/>
              <a:ext cx="276225" cy="514350"/>
            </a:xfrm>
            <a:prstGeom prst="rect">
              <a:avLst/>
            </a:prstGeom>
            <a:noFill/>
          </p:spPr>
        </p:pic>
        <p:pic>
          <p:nvPicPr>
            <p:cNvPr id="17414" name="Picture 6"/>
            <p:cNvPicPr>
              <a:picLocks noChangeAspect="1" noChangeArrowheads="1"/>
            </p:cNvPicPr>
            <p:nvPr/>
          </p:nvPicPr>
          <p:blipFill>
            <a:blip r:embed="rId11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491880" y="5445224"/>
              <a:ext cx="276225" cy="514350"/>
            </a:xfrm>
            <a:prstGeom prst="rect">
              <a:avLst/>
            </a:prstGeom>
            <a:noFill/>
          </p:spPr>
        </p:pic>
        <p:pic>
          <p:nvPicPr>
            <p:cNvPr id="17413" name="Picture 5"/>
            <p:cNvPicPr>
              <a:picLocks noChangeAspect="1" noChangeArrowheads="1"/>
            </p:cNvPicPr>
            <p:nvPr/>
          </p:nvPicPr>
          <p:blipFill>
            <a:blip r:embed="rId1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491880" y="6309320"/>
              <a:ext cx="276225" cy="514350"/>
            </a:xfrm>
            <a:prstGeom prst="rect">
              <a:avLst/>
            </a:prstGeom>
            <a:noFill/>
          </p:spPr>
        </p:pic>
        <p:pic>
          <p:nvPicPr>
            <p:cNvPr id="17412" name="Picture 4"/>
            <p:cNvPicPr>
              <a:picLocks noChangeAspect="1" noChangeArrowheads="1"/>
            </p:cNvPicPr>
            <p:nvPr/>
          </p:nvPicPr>
          <p:blipFill>
            <a:blip r:embed="rId1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6444208" y="3789040"/>
              <a:ext cx="409575" cy="514350"/>
            </a:xfrm>
            <a:prstGeom prst="rect">
              <a:avLst/>
            </a:prstGeom>
            <a:noFill/>
          </p:spPr>
        </p:pic>
        <p:pic>
          <p:nvPicPr>
            <p:cNvPr id="17411" name="Picture 3"/>
            <p:cNvPicPr>
              <a:picLocks noChangeAspect="1" noChangeArrowheads="1"/>
            </p:cNvPicPr>
            <p:nvPr/>
          </p:nvPicPr>
          <p:blipFill>
            <a:blip r:embed="rId1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6516216" y="4653136"/>
              <a:ext cx="276225" cy="514350"/>
            </a:xfrm>
            <a:prstGeom prst="rect">
              <a:avLst/>
            </a:prstGeom>
            <a:noFill/>
          </p:spPr>
        </p:pic>
        <p:pic>
          <p:nvPicPr>
            <p:cNvPr id="17410" name="Picture 2"/>
            <p:cNvPicPr>
              <a:picLocks noChangeAspect="1" noChangeArrowheads="1"/>
            </p:cNvPicPr>
            <p:nvPr/>
          </p:nvPicPr>
          <p:blipFill>
            <a:blip r:embed="rId1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6516216" y="5517232"/>
              <a:ext cx="276225" cy="514350"/>
            </a:xfrm>
            <a:prstGeom prst="rect">
              <a:avLst/>
            </a:prstGeom>
            <a:noFill/>
          </p:spPr>
        </p:pic>
        <p:pic>
          <p:nvPicPr>
            <p:cNvPr id="17409" name="Picture 1"/>
            <p:cNvPicPr>
              <a:picLocks noChangeAspect="1" noChangeArrowheads="1"/>
            </p:cNvPicPr>
            <p:nvPr/>
          </p:nvPicPr>
          <p:blipFill>
            <a:blip r:embed="rId1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6444208" y="6343650"/>
              <a:ext cx="409575" cy="514350"/>
            </a:xfrm>
            <a:prstGeom prst="rect">
              <a:avLst/>
            </a:prstGeom>
            <a:noFill/>
          </p:spPr>
        </p:pic>
        <p:sp>
          <p:nvSpPr>
            <p:cNvPr id="17424" name="Rectangle 16"/>
            <p:cNvSpPr>
              <a:spLocks noChangeArrowheads="1"/>
            </p:cNvSpPr>
            <p:nvPr/>
          </p:nvSpPr>
          <p:spPr bwMode="auto">
            <a:xfrm>
              <a:off x="0" y="2914650"/>
              <a:ext cx="9144000" cy="457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17425" name="Rectangle 17"/>
            <p:cNvSpPr>
              <a:spLocks noChangeArrowheads="1"/>
            </p:cNvSpPr>
            <p:nvPr/>
          </p:nvSpPr>
          <p:spPr bwMode="auto">
            <a:xfrm>
              <a:off x="0" y="3886200"/>
              <a:ext cx="9144000" cy="457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17426" name="Rectangle 18"/>
            <p:cNvSpPr>
              <a:spLocks noChangeArrowheads="1"/>
            </p:cNvSpPr>
            <p:nvPr/>
          </p:nvSpPr>
          <p:spPr bwMode="auto">
            <a:xfrm>
              <a:off x="0" y="4867275"/>
              <a:ext cx="9144000" cy="457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17427" name="Rectangle 19"/>
            <p:cNvSpPr>
              <a:spLocks noChangeArrowheads="1"/>
            </p:cNvSpPr>
            <p:nvPr/>
          </p:nvSpPr>
          <p:spPr bwMode="auto">
            <a:xfrm>
              <a:off x="0" y="5838825"/>
              <a:ext cx="9144000" cy="457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17428" name="Rectangle 20"/>
            <p:cNvSpPr>
              <a:spLocks noChangeArrowheads="1"/>
            </p:cNvSpPr>
            <p:nvPr/>
          </p:nvSpPr>
          <p:spPr bwMode="auto">
            <a:xfrm>
              <a:off x="0" y="6810375"/>
              <a:ext cx="9144000" cy="457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</p:grpSp>
      <p:sp>
        <p:nvSpPr>
          <p:cNvPr id="17429" name="Rectangle 21"/>
          <p:cNvSpPr>
            <a:spLocks noChangeArrowheads="1"/>
          </p:cNvSpPr>
          <p:nvPr/>
        </p:nvSpPr>
        <p:spPr bwMode="auto">
          <a:xfrm>
            <a:off x="0" y="778192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7430" name="Rectangle 22"/>
          <p:cNvSpPr>
            <a:spLocks noChangeArrowheads="1"/>
          </p:cNvSpPr>
          <p:nvPr/>
        </p:nvSpPr>
        <p:spPr bwMode="auto">
          <a:xfrm>
            <a:off x="0" y="875347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7431" name="Rectangle 23"/>
          <p:cNvSpPr>
            <a:spLocks noChangeArrowheads="1"/>
          </p:cNvSpPr>
          <p:nvPr/>
        </p:nvSpPr>
        <p:spPr bwMode="auto">
          <a:xfrm>
            <a:off x="0" y="972502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7432" name="Rectangle 24"/>
          <p:cNvSpPr>
            <a:spLocks noChangeArrowheads="1"/>
          </p:cNvSpPr>
          <p:nvPr/>
        </p:nvSpPr>
        <p:spPr bwMode="auto">
          <a:xfrm>
            <a:off x="0" y="1069657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7433" name="Rectangle 25"/>
          <p:cNvSpPr>
            <a:spLocks noChangeArrowheads="1"/>
          </p:cNvSpPr>
          <p:nvPr/>
        </p:nvSpPr>
        <p:spPr bwMode="auto">
          <a:xfrm>
            <a:off x="0" y="1166812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73</TotalTime>
  <Words>439</Words>
  <Application>Microsoft Macintosh PowerPoint</Application>
  <PresentationFormat>On-screen Show (4:3)</PresentationFormat>
  <Paragraphs>279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8" baseType="lpstr">
      <vt:lpstr>Arial</vt:lpstr>
      <vt:lpstr>Calibri</vt:lpstr>
      <vt:lpstr>Office Theme</vt:lpstr>
      <vt:lpstr>Equivalent and Simplified Fractions</vt:lpstr>
      <vt:lpstr>PowerPoint Presentation</vt:lpstr>
      <vt:lpstr>PowerPoint Presentation</vt:lpstr>
      <vt:lpstr>PowerPoint Presentation</vt:lpstr>
      <vt:lpstr>PowerPoint Presentation</vt:lpstr>
    </vt:vector>
  </TitlesOfParts>
  <Company>RM plc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RM Terminal Server</dc:creator>
  <cp:lastModifiedBy>Microsoft Office User</cp:lastModifiedBy>
  <cp:revision>10</cp:revision>
  <dcterms:created xsi:type="dcterms:W3CDTF">2012-01-02T20:13:23Z</dcterms:created>
  <dcterms:modified xsi:type="dcterms:W3CDTF">2020-04-17T13:01:06Z</dcterms:modified>
</cp:coreProperties>
</file>