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79" r:id="rId2"/>
    <p:sldId id="258" r:id="rId3"/>
    <p:sldId id="263" r:id="rId4"/>
    <p:sldId id="264" r:id="rId5"/>
    <p:sldId id="280" r:id="rId6"/>
    <p:sldId id="281" r:id="rId7"/>
    <p:sldId id="282" r:id="rId8"/>
    <p:sldId id="284" r:id="rId9"/>
    <p:sldId id="283" r:id="rId10"/>
    <p:sldId id="285" r:id="rId11"/>
    <p:sldId id="286" r:id="rId12"/>
    <p:sldId id="287" r:id="rId13"/>
    <p:sldId id="288" r:id="rId14"/>
    <p:sldId id="289" r:id="rId15"/>
    <p:sldId id="290" r:id="rId16"/>
    <p:sldId id="291" r:id="rId17"/>
    <p:sldId id="267" r:id="rId18"/>
  </p:sldIdLst>
  <p:sldSz cx="9144000" cy="6858000" type="screen4x3"/>
  <p:notesSz cx="6858000" cy="9144000"/>
  <p:embeddedFontLst>
    <p:embeddedFont>
      <p:font typeface="BPreplay" panose="02000503000000020004" pitchFamily="2"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Tuffy" panose="020B0603060100000000" pitchFamily="34" charset="0"/>
      <p:regular r:id="rId29"/>
      <p:bold r:id="rId30"/>
      <p:italic r:id="rId31"/>
      <p:boldItalic r:id="rId32"/>
    </p:embeddedFont>
    <p:embeddedFont>
      <p:font typeface="Tuffy-TTF" panose="020B0603060100000000" pitchFamily="34" charset="0"/>
      <p:regular r:id="rId33"/>
      <p:bold r:id="rId34"/>
      <p:italic r:id="rId35"/>
      <p:boldItalic r:id="rId36"/>
    </p:embeddedFont>
    <p:embeddedFont>
      <p:font typeface="Twinkl" pitchFamily="2" charset="77"/>
      <p:regular r:id="rId37"/>
      <p:bold r:id="rId38"/>
    </p:embeddedFont>
    <p:embeddedFont>
      <p:font typeface="Twinkl SemiBold" pitchFamily="2" charset="77"/>
      <p:regular r:id="rId39"/>
      <p:bold r:id="rId40"/>
      <p:italic r:id="rId41"/>
      <p:boldItalic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7D16"/>
    <a:srgbClr val="18A0DB"/>
    <a:srgbClr val="92D050"/>
    <a:srgbClr val="C4186E"/>
    <a:srgbClr val="32B3A2"/>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showGuides="1">
      <p:cViewPr varScale="1">
        <p:scale>
          <a:sx n="114" d="100"/>
          <a:sy n="114" d="100"/>
        </p:scale>
        <p:origin x="1536" y="176"/>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font" Target="fonts/font2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openxmlformats.org/officeDocument/2006/relationships/tableStyles" Target="tableStyles.xml"/><Relationship Id="rId20" Type="http://schemas.openxmlformats.org/officeDocument/2006/relationships/handoutMaster" Target="handoutMasters/handoutMaster1.xml"/><Relationship Id="rId41" Type="http://schemas.openxmlformats.org/officeDocument/2006/relationships/font" Target="fonts/font2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7713B8D3-1E9C-48B4-8B8A-462ED35404A8}"/>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0" r:id="rId6"/>
    <p:sldLayoutId id="2147483671"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9D39A6F-E0E4-4F8B-B6E9-B624407483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rPr>
              <a:t>Science</a:t>
            </a:r>
            <a:r>
              <a:rPr lang="en-GB" sz="800" dirty="0">
                <a:solidFill>
                  <a:schemeClr val="bg1"/>
                </a:solidFill>
                <a:latin typeface="Tuffy-TTF" panose="020B0603060100000000" pitchFamily="34" charset="0"/>
              </a:rPr>
              <a:t> | Year 4 | Scientists and Inventors | </a:t>
            </a:r>
            <a:r>
              <a:rPr lang="en-GB" sz="800" dirty="0">
                <a:solidFill>
                  <a:schemeClr val="bg1"/>
                </a:solidFill>
                <a:latin typeface="Tuffy-TTF" panose="020B0603060100000000" pitchFamily="34" charset="0"/>
                <a:ea typeface="Tuffy" panose="020B0603060100000000" pitchFamily="34" charset="0"/>
              </a:rPr>
              <a:t>Discovering Oxygen | Lesson 5</a:t>
            </a:r>
          </a:p>
        </p:txBody>
      </p:sp>
      <p:sp>
        <p:nvSpPr>
          <p:cNvPr id="17" name="Text Placeholder 16"/>
          <p:cNvSpPr>
            <a:spLocks noGrp="1"/>
          </p:cNvSpPr>
          <p:nvPr>
            <p:ph type="body" sz="quarter" idx="10"/>
          </p:nvPr>
        </p:nvSpPr>
        <p:spPr/>
        <p:txBody>
          <a:bodyPr/>
          <a:lstStyle/>
          <a:p>
            <a:r>
              <a:rPr lang="en-GB" dirty="0"/>
              <a:t>Scientists and Inventors</a:t>
            </a:r>
          </a:p>
        </p:txBody>
      </p:sp>
      <p:sp>
        <p:nvSpPr>
          <p:cNvPr id="18" name="Title 17"/>
          <p:cNvSpPr>
            <a:spLocks noGrp="1"/>
          </p:cNvSpPr>
          <p:nvPr>
            <p:ph type="title"/>
          </p:nvPr>
        </p:nvSpPr>
        <p:spPr/>
        <p:txBody>
          <a:bodyPr/>
          <a:lstStyle/>
          <a:p>
            <a:r>
              <a:rPr lang="en-GB" dirty="0"/>
              <a:t>Science</a:t>
            </a:r>
            <a:endParaRPr lang="en-GB" dirty="0">
              <a:latin typeface="Tuffy-TTF" panose="020B0603060100000000" pitchFamily="34"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995589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US" altLang="en-US" dirty="0">
                <a:latin typeface="+mn-lt"/>
              </a:rPr>
              <a:t>I can describe the properties of oxygen gas</a:t>
            </a:r>
            <a:r>
              <a:rPr lang="en-GB" altLang="en-US" dirty="0">
                <a:latin typeface="+mn-lt"/>
              </a:rPr>
              <a:t>.</a:t>
            </a:r>
            <a:endParaRPr lang="en-US" altLang="en-US" dirty="0">
              <a:latin typeface="+mn-lt"/>
            </a:endParaRPr>
          </a:p>
          <a:p>
            <a:pPr>
              <a:lnSpc>
                <a:spcPct val="100000"/>
              </a:lnSpc>
            </a:pPr>
            <a:r>
              <a:rPr lang="en-US" altLang="en-US" dirty="0">
                <a:latin typeface="+mn-lt"/>
              </a:rPr>
              <a:t>I can explain how oxygen was discovered.</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dirty="0">
                <a:latin typeface="+mn-lt"/>
                <a:ea typeface="SimSun" panose="02010600030101010101" pitchFamily="2" charset="-122"/>
              </a:rPr>
              <a:t>I can describe the scientists who discovered oxygen.</a:t>
            </a:r>
          </a:p>
          <a:p>
            <a:pPr>
              <a:lnSpc>
                <a:spcPct val="120000"/>
              </a:lnSpc>
            </a:pPr>
            <a:r>
              <a:rPr lang="en-US" altLang="zh-CN" dirty="0">
                <a:latin typeface="+mn-lt"/>
                <a:ea typeface="SimSun" panose="02010600030101010101" pitchFamily="2" charset="-122"/>
              </a:rPr>
              <a:t>I can explain how the discovery of oxygen changed scientific ideas.</a:t>
            </a:r>
          </a:p>
          <a:p>
            <a:pPr>
              <a:lnSpc>
                <a:spcPct val="120000"/>
              </a:lnSpc>
            </a:pPr>
            <a:r>
              <a:rPr lang="en-US" altLang="zh-CN" dirty="0">
                <a:latin typeface="+mn-lt"/>
                <a:ea typeface="SimSun" panose="02010600030101010101" pitchFamily="2" charset="-122"/>
              </a:rPr>
              <a:t>I can conduct an experiment to demonstrate oxygen’s properties.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28F389C-B65A-4744-895A-827CBF34273D}"/>
              </a:ext>
            </a:extLst>
          </p:cNvPr>
          <p:cNvGrpSpPr/>
          <p:nvPr/>
        </p:nvGrpSpPr>
        <p:grpSpPr>
          <a:xfrm>
            <a:off x="858740" y="2854517"/>
            <a:ext cx="5764696" cy="3140766"/>
            <a:chOff x="818985" y="2830664"/>
            <a:chExt cx="5764696" cy="3140766"/>
          </a:xfrm>
        </p:grpSpPr>
        <p:sp>
          <p:nvSpPr>
            <p:cNvPr id="10" name="Rectangle: Rounded Corners 9">
              <a:extLst>
                <a:ext uri="{FF2B5EF4-FFF2-40B4-BE49-F238E27FC236}">
                  <a16:creationId xmlns:a16="http://schemas.microsoft.com/office/drawing/2014/main" id="{543B8FB3-D434-4A35-B8D6-14B1888849FD}"/>
                </a:ext>
              </a:extLst>
            </p:cNvPr>
            <p:cNvSpPr/>
            <p:nvPr/>
          </p:nvSpPr>
          <p:spPr>
            <a:xfrm>
              <a:off x="818985" y="2830664"/>
              <a:ext cx="5764696" cy="3140766"/>
            </a:xfrm>
            <a:prstGeom prst="roundRect">
              <a:avLst>
                <a:gd name="adj" fmla="val 6911"/>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75CD04E-ECF6-4C47-8F72-BFD2E2C97013}"/>
                </a:ext>
              </a:extLst>
            </p:cNvPr>
            <p:cNvSpPr/>
            <p:nvPr/>
          </p:nvSpPr>
          <p:spPr>
            <a:xfrm>
              <a:off x="967918" y="3044817"/>
              <a:ext cx="5446367" cy="1477328"/>
            </a:xfrm>
            <a:prstGeom prst="rect">
              <a:avLst/>
            </a:prstGeom>
          </p:spPr>
          <p:txBody>
            <a:bodyPr wrap="square">
              <a:spAutoFit/>
            </a:bodyPr>
            <a:lstStyle/>
            <a:p>
              <a:r>
                <a:rPr lang="en-GB" altLang="en-US" dirty="0"/>
                <a:t>Oxygen is a gas at room temperature. It is the third most common element and is needed by most forms of life on Earth. Animals and plants take in oxygen for respiration. Oxygen makes up around 21% of the air around us.</a:t>
              </a:r>
            </a:p>
          </p:txBody>
        </p:sp>
      </p:grpSp>
      <p:sp>
        <p:nvSpPr>
          <p:cNvPr id="7" name="Rectangle 6">
            <a:extLst>
              <a:ext uri="{FF2B5EF4-FFF2-40B4-BE49-F238E27FC236}">
                <a16:creationId xmlns:a16="http://schemas.microsoft.com/office/drawing/2014/main" id="{364DF24D-B669-4511-8131-C0DB4BBAB52A}"/>
              </a:ext>
            </a:extLst>
          </p:cNvPr>
          <p:cNvSpPr/>
          <p:nvPr/>
        </p:nvSpPr>
        <p:spPr>
          <a:xfrm>
            <a:off x="445273" y="1408465"/>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38E3AA4-4D35-4F06-A6BB-B1E547F14550}"/>
              </a:ext>
            </a:extLst>
          </p:cNvPr>
          <p:cNvSpPr/>
          <p:nvPr/>
        </p:nvSpPr>
        <p:spPr>
          <a:xfrm>
            <a:off x="755650" y="1734697"/>
            <a:ext cx="7632700" cy="422405"/>
          </a:xfrm>
          <a:prstGeom prst="rect">
            <a:avLst/>
          </a:prstGeom>
        </p:spPr>
        <p:txBody>
          <a:bodyPr wrap="square" lIns="0" tIns="72000" rIns="0" bIns="72000">
            <a:spAutoFit/>
          </a:bodyPr>
          <a:lstStyle/>
          <a:p>
            <a:pPr algn="ctr"/>
            <a:r>
              <a:rPr lang="en-GB" altLang="en-US" b="1" dirty="0">
                <a:solidFill>
                  <a:schemeClr val="bg1"/>
                </a:solidFill>
              </a:rPr>
              <a:t>What is oxygen? </a:t>
            </a:r>
            <a:r>
              <a:rPr lang="en-GB" altLang="en-US" dirty="0">
                <a:solidFill>
                  <a:schemeClr val="bg1"/>
                </a:solidFill>
              </a:rPr>
              <a:t>What is it useful for?</a:t>
            </a:r>
          </a:p>
        </p:txBody>
      </p:sp>
      <p:sp>
        <p:nvSpPr>
          <p:cNvPr id="21" name="Title 20"/>
          <p:cNvSpPr>
            <a:spLocks noGrp="1"/>
          </p:cNvSpPr>
          <p:nvPr>
            <p:ph type="title"/>
          </p:nvPr>
        </p:nvSpPr>
        <p:spPr/>
        <p:txBody>
          <a:bodyPr/>
          <a:lstStyle/>
          <a:p>
            <a:r>
              <a:rPr lang="en-GB" altLang="en-US" sz="3600" dirty="0"/>
              <a:t>Oxygen</a:t>
            </a:r>
            <a:endParaRPr lang="en-GB" sz="3600" dirty="0"/>
          </a:p>
        </p:txBody>
      </p:sp>
      <p:pic>
        <p:nvPicPr>
          <p:cNvPr id="4" name="Picture 3">
            <a:extLst>
              <a:ext uri="{FF2B5EF4-FFF2-40B4-BE49-F238E27FC236}">
                <a16:creationId xmlns:a16="http://schemas.microsoft.com/office/drawing/2014/main" id="{02BFBDF6-7165-4D1A-A5EB-AF559E05E9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24391" y="1669774"/>
            <a:ext cx="1265646" cy="4488510"/>
          </a:xfrm>
          <a:prstGeom prst="rect">
            <a:avLst/>
          </a:prstGeom>
        </p:spPr>
      </p:pic>
      <p:pic>
        <p:nvPicPr>
          <p:cNvPr id="13" name="Picture 12">
            <a:extLst>
              <a:ext uri="{FF2B5EF4-FFF2-40B4-BE49-F238E27FC236}">
                <a16:creationId xmlns:a16="http://schemas.microsoft.com/office/drawing/2014/main" id="{C1E05DAF-A8BA-43D7-9908-D66DC388D1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37563">
            <a:off x="3013579" y="3977792"/>
            <a:ext cx="3018590" cy="2573991"/>
          </a:xfrm>
          <a:prstGeom prst="rect">
            <a:avLst/>
          </a:prstGeom>
        </p:spPr>
      </p:pic>
      <p:pic>
        <p:nvPicPr>
          <p:cNvPr id="17" name="Talking Partners">
            <a:extLst>
              <a:ext uri="{FF2B5EF4-FFF2-40B4-BE49-F238E27FC236}">
                <a16:creationId xmlns:a16="http://schemas.microsoft.com/office/drawing/2014/main" id="{8514A3B5-C856-4DAE-819C-6CF6DEE94A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08750"/>
            <a:ext cx="864000" cy="86400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26" presetClass="entr" presetSubtype="0" fill="hold" nodeType="withEffect">
                                  <p:stCondLst>
                                    <p:cond delay="100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80">
                                          <p:stCondLst>
                                            <p:cond delay="0"/>
                                          </p:stCondLst>
                                        </p:cTn>
                                        <p:tgtEl>
                                          <p:spTgt spid="13"/>
                                        </p:tgtEl>
                                      </p:cBhvr>
                                    </p:animEffect>
                                    <p:anim calcmode="lin" valueType="num">
                                      <p:cBhvr>
                                        <p:cTn id="20"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5" dur="26">
                                          <p:stCondLst>
                                            <p:cond delay="650"/>
                                          </p:stCondLst>
                                        </p:cTn>
                                        <p:tgtEl>
                                          <p:spTgt spid="13"/>
                                        </p:tgtEl>
                                      </p:cBhvr>
                                      <p:to x="100000" y="60000"/>
                                    </p:animScale>
                                    <p:animScale>
                                      <p:cBhvr>
                                        <p:cTn id="26" dur="166" decel="50000">
                                          <p:stCondLst>
                                            <p:cond delay="676"/>
                                          </p:stCondLst>
                                        </p:cTn>
                                        <p:tgtEl>
                                          <p:spTgt spid="13"/>
                                        </p:tgtEl>
                                      </p:cBhvr>
                                      <p:to x="100000" y="100000"/>
                                    </p:animScale>
                                    <p:animScale>
                                      <p:cBhvr>
                                        <p:cTn id="27" dur="26">
                                          <p:stCondLst>
                                            <p:cond delay="1312"/>
                                          </p:stCondLst>
                                        </p:cTn>
                                        <p:tgtEl>
                                          <p:spTgt spid="13"/>
                                        </p:tgtEl>
                                      </p:cBhvr>
                                      <p:to x="100000" y="80000"/>
                                    </p:animScale>
                                    <p:animScale>
                                      <p:cBhvr>
                                        <p:cTn id="28" dur="166" decel="50000">
                                          <p:stCondLst>
                                            <p:cond delay="1338"/>
                                          </p:stCondLst>
                                        </p:cTn>
                                        <p:tgtEl>
                                          <p:spTgt spid="13"/>
                                        </p:tgtEl>
                                      </p:cBhvr>
                                      <p:to x="100000" y="100000"/>
                                    </p:animScale>
                                    <p:animScale>
                                      <p:cBhvr>
                                        <p:cTn id="29" dur="26">
                                          <p:stCondLst>
                                            <p:cond delay="1642"/>
                                          </p:stCondLst>
                                        </p:cTn>
                                        <p:tgtEl>
                                          <p:spTgt spid="13"/>
                                        </p:tgtEl>
                                      </p:cBhvr>
                                      <p:to x="100000" y="90000"/>
                                    </p:animScale>
                                    <p:animScale>
                                      <p:cBhvr>
                                        <p:cTn id="30" dur="166" decel="50000">
                                          <p:stCondLst>
                                            <p:cond delay="1668"/>
                                          </p:stCondLst>
                                        </p:cTn>
                                        <p:tgtEl>
                                          <p:spTgt spid="13"/>
                                        </p:tgtEl>
                                      </p:cBhvr>
                                      <p:to x="100000" y="100000"/>
                                    </p:animScale>
                                    <p:animScale>
                                      <p:cBhvr>
                                        <p:cTn id="31" dur="26">
                                          <p:stCondLst>
                                            <p:cond delay="1808"/>
                                          </p:stCondLst>
                                        </p:cTn>
                                        <p:tgtEl>
                                          <p:spTgt spid="13"/>
                                        </p:tgtEl>
                                      </p:cBhvr>
                                      <p:to x="100000" y="95000"/>
                                    </p:animScale>
                                    <p:animScale>
                                      <p:cBhvr>
                                        <p:cTn id="32"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28F389C-B65A-4744-895A-827CBF34273D}"/>
              </a:ext>
            </a:extLst>
          </p:cNvPr>
          <p:cNvGrpSpPr/>
          <p:nvPr/>
        </p:nvGrpSpPr>
        <p:grpSpPr>
          <a:xfrm>
            <a:off x="858740" y="2854517"/>
            <a:ext cx="5764696" cy="3140766"/>
            <a:chOff x="818985" y="2830664"/>
            <a:chExt cx="5764696" cy="3140766"/>
          </a:xfrm>
          <a:solidFill>
            <a:srgbClr val="C4186E"/>
          </a:solidFill>
        </p:grpSpPr>
        <p:sp>
          <p:nvSpPr>
            <p:cNvPr id="10" name="Rectangle: Rounded Corners 9">
              <a:extLst>
                <a:ext uri="{FF2B5EF4-FFF2-40B4-BE49-F238E27FC236}">
                  <a16:creationId xmlns:a16="http://schemas.microsoft.com/office/drawing/2014/main" id="{543B8FB3-D434-4A35-B8D6-14B1888849FD}"/>
                </a:ext>
              </a:extLst>
            </p:cNvPr>
            <p:cNvSpPr/>
            <p:nvPr/>
          </p:nvSpPr>
          <p:spPr>
            <a:xfrm>
              <a:off x="818985" y="2830664"/>
              <a:ext cx="5764696" cy="3140766"/>
            </a:xfrm>
            <a:prstGeom prst="roundRect">
              <a:avLst>
                <a:gd name="adj" fmla="val 69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75CD04E-ECF6-4C47-8F72-BFD2E2C97013}"/>
                </a:ext>
              </a:extLst>
            </p:cNvPr>
            <p:cNvSpPr/>
            <p:nvPr/>
          </p:nvSpPr>
          <p:spPr>
            <a:xfrm>
              <a:off x="967918" y="2957353"/>
              <a:ext cx="5446367" cy="2862322"/>
            </a:xfrm>
            <a:prstGeom prst="rect">
              <a:avLst/>
            </a:prstGeom>
            <a:noFill/>
          </p:spPr>
          <p:txBody>
            <a:bodyPr wrap="square">
              <a:spAutoFit/>
            </a:bodyPr>
            <a:lstStyle/>
            <a:p>
              <a:r>
                <a:rPr lang="en-GB" altLang="en-US" sz="2000" b="1" dirty="0">
                  <a:solidFill>
                    <a:schemeClr val="bg1"/>
                  </a:solidFill>
                </a:rPr>
                <a:t>Antoine Lavoisier 1743-1794</a:t>
              </a:r>
            </a:p>
            <a:p>
              <a:r>
                <a:rPr lang="en-GB" altLang="en-US" sz="1600" dirty="0">
                  <a:solidFill>
                    <a:schemeClr val="bg1"/>
                  </a:solidFill>
                </a:rPr>
                <a:t>Antoine Lavoisier was born into a wealthy French family. His father was a lawyer and Lavoisier inherited a large fortune at the age of five when his mother died. He was very interested in science at school and although he received a law degree, he never became a lawyer. Instead, he worked in various government jobs and was elected to the Royal Academy of Science in 1764. In 1775, he set up a laboratory in Paris where he could conduct experiments. It was in this lab that Lavoisier made many of his important discoveries to do with chemistry.</a:t>
              </a:r>
            </a:p>
          </p:txBody>
        </p:sp>
      </p:grpSp>
      <p:sp>
        <p:nvSpPr>
          <p:cNvPr id="7" name="Rectangle 6">
            <a:extLst>
              <a:ext uri="{FF2B5EF4-FFF2-40B4-BE49-F238E27FC236}">
                <a16:creationId xmlns:a16="http://schemas.microsoft.com/office/drawing/2014/main" id="{364DF24D-B669-4511-8131-C0DB4BBAB52A}"/>
              </a:ext>
            </a:extLst>
          </p:cNvPr>
          <p:cNvSpPr/>
          <p:nvPr/>
        </p:nvSpPr>
        <p:spPr>
          <a:xfrm>
            <a:off x="445273" y="1408465"/>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38E3AA4-4D35-4F06-A6BB-B1E547F14550}"/>
              </a:ext>
            </a:extLst>
          </p:cNvPr>
          <p:cNvSpPr/>
          <p:nvPr/>
        </p:nvSpPr>
        <p:spPr>
          <a:xfrm>
            <a:off x="755650" y="1591573"/>
            <a:ext cx="7632700" cy="699404"/>
          </a:xfrm>
          <a:prstGeom prst="rect">
            <a:avLst/>
          </a:prstGeom>
        </p:spPr>
        <p:txBody>
          <a:bodyPr wrap="square" lIns="0" tIns="72000" rIns="0" bIns="72000">
            <a:spAutoFit/>
          </a:bodyPr>
          <a:lstStyle/>
          <a:p>
            <a:pPr algn="ctr"/>
            <a:r>
              <a:rPr lang="en-GB" altLang="en-US" dirty="0">
                <a:solidFill>
                  <a:schemeClr val="bg1"/>
                </a:solidFill>
              </a:rPr>
              <a:t>Two scientists were mainly responsible for the discovery of oxygen:</a:t>
            </a:r>
            <a:br>
              <a:rPr lang="en-GB" altLang="en-US" dirty="0">
                <a:solidFill>
                  <a:schemeClr val="bg1"/>
                </a:solidFill>
              </a:rPr>
            </a:br>
            <a:r>
              <a:rPr lang="en-GB" altLang="en-US" dirty="0">
                <a:solidFill>
                  <a:schemeClr val="bg1"/>
                </a:solidFill>
              </a:rPr>
              <a:t> Antoine Lavoisier and Joseph Priestley.</a:t>
            </a:r>
          </a:p>
        </p:txBody>
      </p:sp>
      <p:sp>
        <p:nvSpPr>
          <p:cNvPr id="21" name="Title 20"/>
          <p:cNvSpPr>
            <a:spLocks noGrp="1"/>
          </p:cNvSpPr>
          <p:nvPr>
            <p:ph type="title"/>
          </p:nvPr>
        </p:nvSpPr>
        <p:spPr/>
        <p:txBody>
          <a:bodyPr/>
          <a:lstStyle/>
          <a:p>
            <a:r>
              <a:rPr lang="en-GB" altLang="en-US" sz="3600" dirty="0"/>
              <a:t>Who Discovered Oxygen?</a:t>
            </a:r>
            <a:endParaRPr lang="en-GB" sz="3600" dirty="0"/>
          </a:p>
        </p:txBody>
      </p:sp>
      <p:sp>
        <p:nvSpPr>
          <p:cNvPr id="11" name="Oval 10">
            <a:extLst>
              <a:ext uri="{FF2B5EF4-FFF2-40B4-BE49-F238E27FC236}">
                <a16:creationId xmlns:a16="http://schemas.microsoft.com/office/drawing/2014/main" id="{A86C4431-F7C1-40EB-B135-86DFD8D3C22D}"/>
              </a:ext>
            </a:extLst>
          </p:cNvPr>
          <p:cNvSpPr/>
          <p:nvPr/>
        </p:nvSpPr>
        <p:spPr>
          <a:xfrm rot="21004189">
            <a:off x="6896847" y="2723371"/>
            <a:ext cx="1547564" cy="1547564"/>
          </a:xfrm>
          <a:prstGeom prst="ellipse">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7FF4A9DF-91F3-4A29-85C9-7668948EE48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386"/>
          <a:stretch/>
        </p:blipFill>
        <p:spPr>
          <a:xfrm flipH="1">
            <a:off x="6902612" y="1950604"/>
            <a:ext cx="1535935" cy="2319249"/>
          </a:xfrm>
          <a:prstGeom prst="roundRect">
            <a:avLst>
              <a:gd name="adj" fmla="val 50000"/>
            </a:avLst>
          </a:prstGeom>
        </p:spPr>
      </p:pic>
    </p:spTree>
    <p:extLst>
      <p:ext uri="{BB962C8B-B14F-4D97-AF65-F5344CB8AC3E}">
        <p14:creationId xmlns:p14="http://schemas.microsoft.com/office/powerpoint/2010/main" val="39529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80423EE-193E-46A6-8D3A-52732F18C18B}"/>
              </a:ext>
            </a:extLst>
          </p:cNvPr>
          <p:cNvGrpSpPr/>
          <p:nvPr/>
        </p:nvGrpSpPr>
        <p:grpSpPr>
          <a:xfrm>
            <a:off x="683814" y="2776447"/>
            <a:ext cx="5983206" cy="3299411"/>
            <a:chOff x="683814" y="2776447"/>
            <a:chExt cx="5983206" cy="3299411"/>
          </a:xfrm>
        </p:grpSpPr>
        <p:sp>
          <p:nvSpPr>
            <p:cNvPr id="10" name="Rectangle: Rounded Corners 9">
              <a:extLst>
                <a:ext uri="{FF2B5EF4-FFF2-40B4-BE49-F238E27FC236}">
                  <a16:creationId xmlns:a16="http://schemas.microsoft.com/office/drawing/2014/main" id="{543B8FB3-D434-4A35-B8D6-14B1888849FD}"/>
                </a:ext>
              </a:extLst>
            </p:cNvPr>
            <p:cNvSpPr/>
            <p:nvPr/>
          </p:nvSpPr>
          <p:spPr>
            <a:xfrm>
              <a:off x="683814" y="2776447"/>
              <a:ext cx="5983206" cy="3299411"/>
            </a:xfrm>
            <a:prstGeom prst="roundRect">
              <a:avLst>
                <a:gd name="adj" fmla="val 6911"/>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75CD04E-ECF6-4C47-8F72-BFD2E2C97013}"/>
                </a:ext>
              </a:extLst>
            </p:cNvPr>
            <p:cNvSpPr/>
            <p:nvPr/>
          </p:nvSpPr>
          <p:spPr>
            <a:xfrm>
              <a:off x="811180" y="2868730"/>
              <a:ext cx="5779083" cy="3159422"/>
            </a:xfrm>
            <a:prstGeom prst="rect">
              <a:avLst/>
            </a:prstGeom>
            <a:noFill/>
          </p:spPr>
          <p:txBody>
            <a:bodyPr wrap="square">
              <a:spAutoFit/>
            </a:bodyPr>
            <a:lstStyle/>
            <a:p>
              <a:r>
                <a:rPr lang="en-GB" altLang="en-US" sz="2000" b="1" dirty="0">
                  <a:solidFill>
                    <a:schemeClr val="bg1"/>
                  </a:solidFill>
                </a:rPr>
                <a:t>Joseph Priestley 1733-1804</a:t>
              </a:r>
            </a:p>
            <a:p>
              <a:r>
                <a:rPr lang="en-GB" altLang="en-US" sz="1600" dirty="0">
                  <a:solidFill>
                    <a:schemeClr val="bg1"/>
                  </a:solidFill>
                </a:rPr>
                <a:t>Joseph Priestley was an English chemist and theologian (someone who studies God and religion). He was born in Yorkshire and was the eldest of six children. From the age of one, he lived with his grandfather and then his aunt and uncle. He attended the best local schools. In 1755, he became a religious minister in Suffolk. He became interested in the sciences and conducted experiments while he was working as a minister. Between 1767 and 1770, he presented five papers to the Royal Society explaining his experiments. In the 1770s, he began his experiments into what he called 'different airs' and this is when he made most of his discoveries.</a:t>
              </a:r>
            </a:p>
          </p:txBody>
        </p:sp>
      </p:grpSp>
      <p:sp>
        <p:nvSpPr>
          <p:cNvPr id="7" name="Rectangle 6">
            <a:extLst>
              <a:ext uri="{FF2B5EF4-FFF2-40B4-BE49-F238E27FC236}">
                <a16:creationId xmlns:a16="http://schemas.microsoft.com/office/drawing/2014/main" id="{364DF24D-B669-4511-8131-C0DB4BBAB52A}"/>
              </a:ext>
            </a:extLst>
          </p:cNvPr>
          <p:cNvSpPr/>
          <p:nvPr/>
        </p:nvSpPr>
        <p:spPr>
          <a:xfrm>
            <a:off x="445273" y="1408465"/>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38E3AA4-4D35-4F06-A6BB-B1E547F14550}"/>
              </a:ext>
            </a:extLst>
          </p:cNvPr>
          <p:cNvSpPr/>
          <p:nvPr/>
        </p:nvSpPr>
        <p:spPr>
          <a:xfrm>
            <a:off x="755650" y="1591573"/>
            <a:ext cx="7632700" cy="699404"/>
          </a:xfrm>
          <a:prstGeom prst="rect">
            <a:avLst/>
          </a:prstGeom>
        </p:spPr>
        <p:txBody>
          <a:bodyPr wrap="square" lIns="0" tIns="72000" rIns="0" bIns="72000">
            <a:spAutoFit/>
          </a:bodyPr>
          <a:lstStyle/>
          <a:p>
            <a:pPr algn="ctr"/>
            <a:r>
              <a:rPr lang="en-GB" altLang="en-US" dirty="0">
                <a:solidFill>
                  <a:schemeClr val="bg1"/>
                </a:solidFill>
              </a:rPr>
              <a:t>Two scientists were mainly responsible for the discovery of oxygen:</a:t>
            </a:r>
            <a:br>
              <a:rPr lang="en-GB" altLang="en-US" dirty="0">
                <a:solidFill>
                  <a:schemeClr val="bg1"/>
                </a:solidFill>
              </a:rPr>
            </a:br>
            <a:r>
              <a:rPr lang="en-GB" altLang="en-US" dirty="0">
                <a:solidFill>
                  <a:schemeClr val="bg1"/>
                </a:solidFill>
              </a:rPr>
              <a:t> Antoine Lavoisier and Joseph Priestley.</a:t>
            </a:r>
          </a:p>
        </p:txBody>
      </p:sp>
      <p:sp>
        <p:nvSpPr>
          <p:cNvPr id="21" name="Title 20"/>
          <p:cNvSpPr>
            <a:spLocks noGrp="1"/>
          </p:cNvSpPr>
          <p:nvPr>
            <p:ph type="title"/>
          </p:nvPr>
        </p:nvSpPr>
        <p:spPr/>
        <p:txBody>
          <a:bodyPr/>
          <a:lstStyle/>
          <a:p>
            <a:r>
              <a:rPr lang="en-GB" altLang="en-US" sz="3600" dirty="0"/>
              <a:t>Who Discovered Oxygen?</a:t>
            </a:r>
            <a:endParaRPr lang="en-GB" sz="3600" dirty="0"/>
          </a:p>
        </p:txBody>
      </p:sp>
      <p:sp>
        <p:nvSpPr>
          <p:cNvPr id="11" name="Oval 10">
            <a:extLst>
              <a:ext uri="{FF2B5EF4-FFF2-40B4-BE49-F238E27FC236}">
                <a16:creationId xmlns:a16="http://schemas.microsoft.com/office/drawing/2014/main" id="{A86C4431-F7C1-40EB-B135-86DFD8D3C22D}"/>
              </a:ext>
            </a:extLst>
          </p:cNvPr>
          <p:cNvSpPr/>
          <p:nvPr/>
        </p:nvSpPr>
        <p:spPr>
          <a:xfrm rot="21004189">
            <a:off x="6896847" y="2723371"/>
            <a:ext cx="1547564" cy="1547564"/>
          </a:xfrm>
          <a:prstGeom prst="ellipse">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7886B81A-8596-41FB-98A1-95794B2F3E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522"/>
          <a:stretch/>
        </p:blipFill>
        <p:spPr>
          <a:xfrm flipH="1">
            <a:off x="6904211" y="1979874"/>
            <a:ext cx="1543822" cy="2287602"/>
          </a:xfrm>
          <a:prstGeom prst="roundRect">
            <a:avLst>
              <a:gd name="adj" fmla="val 50000"/>
            </a:avLst>
          </a:prstGeom>
        </p:spPr>
      </p:pic>
    </p:spTree>
    <p:extLst>
      <p:ext uri="{BB962C8B-B14F-4D97-AF65-F5344CB8AC3E}">
        <p14:creationId xmlns:p14="http://schemas.microsoft.com/office/powerpoint/2010/main" val="908639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5" name="Rectangle: Top Corners Rounded 3">
            <a:extLst>
              <a:ext uri="{FF2B5EF4-FFF2-40B4-BE49-F238E27FC236}">
                <a16:creationId xmlns:a16="http://schemas.microsoft.com/office/drawing/2014/main" id="{CE7B93DD-63D1-49EE-A353-78CEEA02CDEB}"/>
              </a:ext>
            </a:extLst>
          </p:cNvPr>
          <p:cNvSpPr/>
          <p:nvPr/>
        </p:nvSpPr>
        <p:spPr>
          <a:xfrm rot="10800000">
            <a:off x="442913" y="5065123"/>
            <a:ext cx="8256162" cy="1345394"/>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15947 w 8250598"/>
              <a:gd name="connsiteY0" fmla="*/ 0 h 1433391"/>
              <a:gd name="connsiteX1" fmla="*/ 8134240 w 8250598"/>
              <a:gd name="connsiteY1" fmla="*/ 0 h 1433391"/>
              <a:gd name="connsiteX2" fmla="*/ 8249834 w 8250598"/>
              <a:gd name="connsiteY2" fmla="*/ 115594 h 1433391"/>
              <a:gd name="connsiteX3" fmla="*/ 8249833 w 8250598"/>
              <a:gd name="connsiteY3" fmla="*/ 916557 h 1433391"/>
              <a:gd name="connsiteX4" fmla="*/ 4854626 w 8250598"/>
              <a:gd name="connsiteY4" fmla="*/ 1131241 h 1433391"/>
              <a:gd name="connsiteX5" fmla="*/ 353 w 8250598"/>
              <a:gd name="connsiteY5" fmla="*/ 1433391 h 1433391"/>
              <a:gd name="connsiteX6" fmla="*/ 8304 w 8250598"/>
              <a:gd name="connsiteY6" fmla="*/ 1416598 h 1433391"/>
              <a:gd name="connsiteX7" fmla="*/ 353 w 8250598"/>
              <a:gd name="connsiteY7" fmla="*/ 115594 h 1433391"/>
              <a:gd name="connsiteX8" fmla="*/ 115947 w 8250598"/>
              <a:gd name="connsiteY8" fmla="*/ 0 h 14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0598" h="1433391">
                <a:moveTo>
                  <a:pt x="115947" y="0"/>
                </a:moveTo>
                <a:lnTo>
                  <a:pt x="8134240" y="0"/>
                </a:lnTo>
                <a:cubicBezTo>
                  <a:pt x="8198081" y="0"/>
                  <a:pt x="8249834" y="51753"/>
                  <a:pt x="8249834" y="115594"/>
                </a:cubicBezTo>
                <a:cubicBezTo>
                  <a:pt x="8252484" y="382582"/>
                  <a:pt x="8247183" y="649569"/>
                  <a:pt x="8249833" y="916557"/>
                </a:cubicBezTo>
                <a:lnTo>
                  <a:pt x="4854626" y="1131241"/>
                </a:lnTo>
                <a:lnTo>
                  <a:pt x="353" y="1433391"/>
                </a:lnTo>
                <a:lnTo>
                  <a:pt x="8304" y="1416598"/>
                </a:lnTo>
                <a:cubicBezTo>
                  <a:pt x="10955" y="934925"/>
                  <a:pt x="-2298" y="597267"/>
                  <a:pt x="353" y="115594"/>
                </a:cubicBezTo>
                <a:cubicBezTo>
                  <a:pt x="353" y="51753"/>
                  <a:pt x="52106" y="0"/>
                  <a:pt x="115947" y="0"/>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364DF24D-B669-4511-8131-C0DB4BBAB52A}"/>
              </a:ext>
            </a:extLst>
          </p:cNvPr>
          <p:cNvSpPr/>
          <p:nvPr/>
        </p:nvSpPr>
        <p:spPr>
          <a:xfrm>
            <a:off x="445273" y="1408465"/>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338E3AA4-4D35-4F06-A6BB-B1E547F14550}"/>
              </a:ext>
            </a:extLst>
          </p:cNvPr>
          <p:cNvSpPr/>
          <p:nvPr/>
        </p:nvSpPr>
        <p:spPr>
          <a:xfrm>
            <a:off x="755650" y="1591573"/>
            <a:ext cx="7632700" cy="699404"/>
          </a:xfrm>
          <a:prstGeom prst="rect">
            <a:avLst/>
          </a:prstGeom>
        </p:spPr>
        <p:txBody>
          <a:bodyPr wrap="square" lIns="0" tIns="72000" rIns="0" bIns="72000">
            <a:spAutoFit/>
          </a:bodyPr>
          <a:lstStyle/>
          <a:p>
            <a:pPr algn="ctr"/>
            <a:r>
              <a:rPr lang="en-GB" altLang="en-US" dirty="0">
                <a:solidFill>
                  <a:schemeClr val="bg1"/>
                </a:solidFill>
              </a:rPr>
              <a:t>Sort the statements on your </a:t>
            </a:r>
            <a:r>
              <a:rPr lang="en-GB" altLang="en-US" b="1" dirty="0">
                <a:solidFill>
                  <a:schemeClr val="bg1"/>
                </a:solidFill>
              </a:rPr>
              <a:t>Fact Match Activity Sheet </a:t>
            </a:r>
            <a:r>
              <a:rPr lang="en-GB" altLang="en-US" dirty="0">
                <a:solidFill>
                  <a:schemeClr val="bg1"/>
                </a:solidFill>
              </a:rPr>
              <a:t>according to whether they are about Joseph Priestley or Antoine Lavoisier.</a:t>
            </a:r>
          </a:p>
        </p:txBody>
      </p:sp>
      <p:sp>
        <p:nvSpPr>
          <p:cNvPr id="21" name="Title 20"/>
          <p:cNvSpPr>
            <a:spLocks noGrp="1"/>
          </p:cNvSpPr>
          <p:nvPr>
            <p:ph type="title"/>
          </p:nvPr>
        </p:nvSpPr>
        <p:spPr/>
        <p:txBody>
          <a:bodyPr/>
          <a:lstStyle/>
          <a:p>
            <a:r>
              <a:rPr lang="en-GB" altLang="en-US" sz="3600" dirty="0"/>
              <a:t>Fact Match</a:t>
            </a:r>
            <a:endParaRPr lang="en-GB" sz="3600" dirty="0"/>
          </a:p>
        </p:txBody>
      </p:sp>
      <p:pic>
        <p:nvPicPr>
          <p:cNvPr id="6" name="Picture 5">
            <a:extLst>
              <a:ext uri="{FF2B5EF4-FFF2-40B4-BE49-F238E27FC236}">
                <a16:creationId xmlns:a16="http://schemas.microsoft.com/office/drawing/2014/main" id="{56EA55B3-716B-4709-A65B-1356612FF4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04452" y="2703443"/>
            <a:ext cx="2097262" cy="2965837"/>
          </a:xfrm>
          <a:prstGeom prst="rect">
            <a:avLst/>
          </a:prstGeom>
          <a:effectLst>
            <a:outerShdw blurRad="63500" sx="102000" sy="102000" algn="ctr" rotWithShape="0">
              <a:prstClr val="black">
                <a:alpha val="40000"/>
              </a:prstClr>
            </a:outerShdw>
          </a:effectLst>
        </p:spPr>
      </p:pic>
      <p:pic>
        <p:nvPicPr>
          <p:cNvPr id="3" name="Picture 2">
            <a:extLst>
              <a:ext uri="{FF2B5EF4-FFF2-40B4-BE49-F238E27FC236}">
                <a16:creationId xmlns:a16="http://schemas.microsoft.com/office/drawing/2014/main" id="{2DB07941-EF79-4FDE-9D0C-B9C07D9AA4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85084" y="3054745"/>
            <a:ext cx="2097262" cy="2965837"/>
          </a:xfrm>
          <a:prstGeom prst="rect">
            <a:avLst/>
          </a:prstGeom>
          <a:effectLst>
            <a:outerShdw blurRad="63500" sx="102000" sy="102000" algn="ctr" rotWithShape="0">
              <a:prstClr val="black">
                <a:alpha val="40000"/>
              </a:prstClr>
            </a:outerShdw>
          </a:effectLst>
        </p:spPr>
      </p:pic>
      <p:pic>
        <p:nvPicPr>
          <p:cNvPr id="18" name="Picture 17">
            <a:extLst>
              <a:ext uri="{FF2B5EF4-FFF2-40B4-BE49-F238E27FC236}">
                <a16:creationId xmlns:a16="http://schemas.microsoft.com/office/drawing/2014/main" id="{02995E8E-804F-4ED9-ACD8-3795B0CCF6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6311" y="2687541"/>
            <a:ext cx="2346541" cy="2535272"/>
          </a:xfrm>
          <a:prstGeom prst="rect">
            <a:avLst/>
          </a:prstGeom>
        </p:spPr>
      </p:pic>
      <p:pic>
        <p:nvPicPr>
          <p:cNvPr id="16" name="Picture 15">
            <a:extLst>
              <a:ext uri="{FF2B5EF4-FFF2-40B4-BE49-F238E27FC236}">
                <a16:creationId xmlns:a16="http://schemas.microsoft.com/office/drawing/2014/main" id="{9EE81F01-CA06-453C-B00C-52F9EB30B1D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33784">
            <a:off x="959019" y="4277502"/>
            <a:ext cx="3713003" cy="2070935"/>
          </a:xfrm>
          <a:prstGeom prst="rect">
            <a:avLst/>
          </a:prstGeom>
        </p:spPr>
      </p:pic>
      <p:pic>
        <p:nvPicPr>
          <p:cNvPr id="20" name="Individual Work">
            <a:extLst>
              <a:ext uri="{FF2B5EF4-FFF2-40B4-BE49-F238E27FC236}">
                <a16:creationId xmlns:a16="http://schemas.microsoft.com/office/drawing/2014/main" id="{BECBA5F4-E417-4E1D-AB1C-28DE6FE931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6816"/>
            <a:ext cx="864000" cy="864000"/>
          </a:xfrm>
          <a:prstGeom prst="rect">
            <a:avLst/>
          </a:prstGeom>
        </p:spPr>
      </p:pic>
    </p:spTree>
    <p:extLst>
      <p:ext uri="{BB962C8B-B14F-4D97-AF65-F5344CB8AC3E}">
        <p14:creationId xmlns:p14="http://schemas.microsoft.com/office/powerpoint/2010/main" val="88408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6" name="Rectangle: Single Corner Rounded 11">
            <a:extLst>
              <a:ext uri="{FF2B5EF4-FFF2-40B4-BE49-F238E27FC236}">
                <a16:creationId xmlns:a16="http://schemas.microsoft.com/office/drawing/2014/main" id="{6051F037-530B-456F-8DAE-8C7D5992B195}"/>
              </a:ext>
            </a:extLst>
          </p:cNvPr>
          <p:cNvSpPr/>
          <p:nvPr/>
        </p:nvSpPr>
        <p:spPr>
          <a:xfrm rot="10800000" flipH="1">
            <a:off x="5923723" y="4768976"/>
            <a:ext cx="2766758" cy="1640172"/>
          </a:xfrm>
          <a:custGeom>
            <a:avLst/>
            <a:gdLst>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0 w 2766758"/>
              <a:gd name="connsiteY4" fmla="*/ 1640172 h 1640172"/>
              <a:gd name="connsiteX5" fmla="*/ 0 w 2766758"/>
              <a:gd name="connsiteY5" fmla="*/ 0 h 1640172"/>
              <a:gd name="connsiteX0" fmla="*/ 0 w 2766758"/>
              <a:gd name="connsiteY0" fmla="*/ 0 h 1640172"/>
              <a:gd name="connsiteX1" fmla="*/ 2600576 w 2766758"/>
              <a:gd name="connsiteY1" fmla="*/ 0 h 1640172"/>
              <a:gd name="connsiteX2" fmla="*/ 2766758 w 2766758"/>
              <a:gd name="connsiteY2" fmla="*/ 166182 h 1640172"/>
              <a:gd name="connsiteX3" fmla="*/ 2766758 w 2766758"/>
              <a:gd name="connsiteY3" fmla="*/ 1640172 h 1640172"/>
              <a:gd name="connsiteX4" fmla="*/ 1781093 w 2766758"/>
              <a:gd name="connsiteY4" fmla="*/ 988165 h 1640172"/>
              <a:gd name="connsiteX5" fmla="*/ 0 w 2766758"/>
              <a:gd name="connsiteY5" fmla="*/ 0 h 164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6758" h="1640172">
                <a:moveTo>
                  <a:pt x="0" y="0"/>
                </a:moveTo>
                <a:lnTo>
                  <a:pt x="2600576" y="0"/>
                </a:lnTo>
                <a:cubicBezTo>
                  <a:pt x="2692356" y="0"/>
                  <a:pt x="2766758" y="74402"/>
                  <a:pt x="2766758" y="166182"/>
                </a:cubicBezTo>
                <a:lnTo>
                  <a:pt x="2766758" y="1640172"/>
                </a:lnTo>
                <a:lnTo>
                  <a:pt x="1781093" y="988165"/>
                </a:lnTo>
                <a:lnTo>
                  <a:pt x="0" y="0"/>
                </a:lnTo>
                <a:close/>
              </a:path>
            </a:pathLst>
          </a:cu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Phlogiston Theory</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0" y="1301362"/>
            <a:ext cx="4750579" cy="2084399"/>
          </a:xfrm>
          <a:prstGeom prst="rect">
            <a:avLst/>
          </a:prstGeom>
        </p:spPr>
        <p:txBody>
          <a:bodyPr wrap="square" lIns="0" tIns="72000" rIns="0" bIns="72000">
            <a:spAutoFit/>
          </a:bodyPr>
          <a:lstStyle/>
          <a:p>
            <a:r>
              <a:rPr lang="en-GB" altLang="en-US" dirty="0"/>
              <a:t>In the 1700s, scientists believed in a theory called the 'phlogiston theory'. They thought that flammable objects contained a substance called phlogiston that caused the objects to burn. The theory also stated that when objects burned, the phlogiston inside them left the object, so the object should become lighter.</a:t>
            </a:r>
          </a:p>
        </p:txBody>
      </p:sp>
      <p:pic>
        <p:nvPicPr>
          <p:cNvPr id="3" name="Picture 2">
            <a:extLst>
              <a:ext uri="{FF2B5EF4-FFF2-40B4-BE49-F238E27FC236}">
                <a16:creationId xmlns:a16="http://schemas.microsoft.com/office/drawing/2014/main" id="{39FD5196-7BFA-41F1-8261-B0858C3C6D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9492" y="1046731"/>
            <a:ext cx="2465978" cy="4981491"/>
          </a:xfrm>
          <a:prstGeom prst="rect">
            <a:avLst/>
          </a:prstGeom>
        </p:spPr>
      </p:pic>
      <p:sp>
        <p:nvSpPr>
          <p:cNvPr id="4" name="Rectangle 3">
            <a:extLst>
              <a:ext uri="{FF2B5EF4-FFF2-40B4-BE49-F238E27FC236}">
                <a16:creationId xmlns:a16="http://schemas.microsoft.com/office/drawing/2014/main" id="{8C1AFF0D-3D54-4807-8B2E-0A2EB34428D0}"/>
              </a:ext>
            </a:extLst>
          </p:cNvPr>
          <p:cNvSpPr/>
          <p:nvPr/>
        </p:nvSpPr>
        <p:spPr>
          <a:xfrm>
            <a:off x="737991" y="4912027"/>
            <a:ext cx="4572000" cy="1200329"/>
          </a:xfrm>
          <a:prstGeom prst="rect">
            <a:avLst/>
          </a:prstGeom>
        </p:spPr>
        <p:txBody>
          <a:bodyPr>
            <a:spAutoFit/>
          </a:bodyPr>
          <a:lstStyle/>
          <a:p>
            <a:endParaRPr lang="en-GB" altLang="en-US" b="1" dirty="0">
              <a:solidFill>
                <a:srgbClr val="F07D16"/>
              </a:solidFill>
            </a:endParaRPr>
          </a:p>
          <a:p>
            <a:r>
              <a:rPr lang="en-GB" altLang="en-US" b="1" dirty="0">
                <a:solidFill>
                  <a:srgbClr val="F07D16"/>
                </a:solidFill>
              </a:rPr>
              <a:t>It was not until Antoine Lavoisier's work that the problems of phlogiston theory were solved.</a:t>
            </a:r>
          </a:p>
        </p:txBody>
      </p:sp>
      <p:grpSp>
        <p:nvGrpSpPr>
          <p:cNvPr id="5" name="Group 4">
            <a:extLst>
              <a:ext uri="{FF2B5EF4-FFF2-40B4-BE49-F238E27FC236}">
                <a16:creationId xmlns:a16="http://schemas.microsoft.com/office/drawing/2014/main" id="{3308CB83-00FE-443C-B9E8-91AB946F0B85}"/>
              </a:ext>
            </a:extLst>
          </p:cNvPr>
          <p:cNvGrpSpPr/>
          <p:nvPr/>
        </p:nvGrpSpPr>
        <p:grpSpPr>
          <a:xfrm>
            <a:off x="447462" y="3537477"/>
            <a:ext cx="5058766" cy="1495699"/>
            <a:chOff x="447462" y="3537477"/>
            <a:chExt cx="5058766" cy="1495699"/>
          </a:xfrm>
        </p:grpSpPr>
        <p:sp>
          <p:nvSpPr>
            <p:cNvPr id="14" name="Rectangle: Top Corners Rounded 13">
              <a:extLst>
                <a:ext uri="{FF2B5EF4-FFF2-40B4-BE49-F238E27FC236}">
                  <a16:creationId xmlns:a16="http://schemas.microsoft.com/office/drawing/2014/main" id="{86AFE090-4EEE-407E-87B4-044E6300B732}"/>
                </a:ext>
              </a:extLst>
            </p:cNvPr>
            <p:cNvSpPr/>
            <p:nvPr/>
          </p:nvSpPr>
          <p:spPr>
            <a:xfrm rot="5400000">
              <a:off x="2228995" y="1755944"/>
              <a:ext cx="1495699" cy="5058766"/>
            </a:xfrm>
            <a:prstGeom prst="round2Same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936DF4F5-3A2D-46C8-8B43-0EBBA5FCB4FA}"/>
                </a:ext>
              </a:extLst>
            </p:cNvPr>
            <p:cNvSpPr/>
            <p:nvPr/>
          </p:nvSpPr>
          <p:spPr>
            <a:xfrm>
              <a:off x="737991" y="3658625"/>
              <a:ext cx="4681453" cy="1253402"/>
            </a:xfrm>
            <a:prstGeom prst="rect">
              <a:avLst/>
            </a:prstGeom>
          </p:spPr>
          <p:txBody>
            <a:bodyPr wrap="square" lIns="0" tIns="72000" rIns="0" bIns="72000">
              <a:spAutoFit/>
            </a:bodyPr>
            <a:lstStyle/>
            <a:p>
              <a:r>
                <a:rPr lang="en-GB" altLang="en-US" dirty="0">
                  <a:solidFill>
                    <a:schemeClr val="bg1"/>
                  </a:solidFill>
                </a:rPr>
                <a:t>However, experiments showed that actually, some objects gain mass when they burn, becoming slightly heavier. Phlogiston theory could not explain this.</a:t>
              </a:r>
            </a:p>
          </p:txBody>
        </p:sp>
      </p:grpSp>
    </p:spTree>
    <p:extLst>
      <p:ext uri="{BB962C8B-B14F-4D97-AF65-F5344CB8AC3E}">
        <p14:creationId xmlns:p14="http://schemas.microsoft.com/office/powerpoint/2010/main" val="98668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8" name="Rectangle: Top Corners Rounded 7">
            <a:extLst>
              <a:ext uri="{FF2B5EF4-FFF2-40B4-BE49-F238E27FC236}">
                <a16:creationId xmlns:a16="http://schemas.microsoft.com/office/drawing/2014/main" id="{FB3ADCE7-B3A2-4E70-9F2C-13D904025597}"/>
              </a:ext>
            </a:extLst>
          </p:cNvPr>
          <p:cNvSpPr/>
          <p:nvPr/>
        </p:nvSpPr>
        <p:spPr>
          <a:xfrm rot="10800000">
            <a:off x="438150" y="5416602"/>
            <a:ext cx="8260577" cy="994306"/>
          </a:xfrm>
          <a:prstGeom prst="round2SameRect">
            <a:avLst>
              <a:gd name="adj1" fmla="val 15154"/>
              <a:gd name="adj2" fmla="val 0"/>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Discovering Oxygen</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0" y="1342339"/>
            <a:ext cx="7640927" cy="976403"/>
          </a:xfrm>
          <a:prstGeom prst="rect">
            <a:avLst/>
          </a:prstGeom>
        </p:spPr>
        <p:txBody>
          <a:bodyPr wrap="square" lIns="0" tIns="72000" rIns="0" bIns="72000">
            <a:spAutoFit/>
          </a:bodyPr>
          <a:lstStyle/>
          <a:p>
            <a:r>
              <a:rPr lang="en-GB" altLang="en-US" dirty="0"/>
              <a:t>In 1774, Joseph Priestley conducted his most famous experiment. He used a large glass lens to focus a ray of sunlight onto a piece of mercury </a:t>
            </a:r>
            <a:r>
              <a:rPr lang="en-GB" altLang="en-US" dirty="0" err="1"/>
              <a:t>calx</a:t>
            </a:r>
            <a:r>
              <a:rPr lang="en-GB" altLang="en-US" dirty="0"/>
              <a:t> (we now know this as mercury oxide) in a glass container.</a:t>
            </a:r>
          </a:p>
        </p:txBody>
      </p:sp>
      <p:sp>
        <p:nvSpPr>
          <p:cNvPr id="11" name="Rectangle 10">
            <a:extLst>
              <a:ext uri="{FF2B5EF4-FFF2-40B4-BE49-F238E27FC236}">
                <a16:creationId xmlns:a16="http://schemas.microsoft.com/office/drawing/2014/main" id="{11C0F99B-B69A-4DF4-99E4-2DF98999716A}"/>
              </a:ext>
            </a:extLst>
          </p:cNvPr>
          <p:cNvSpPr/>
          <p:nvPr/>
        </p:nvSpPr>
        <p:spPr>
          <a:xfrm>
            <a:off x="755650" y="5702552"/>
            <a:ext cx="4905679" cy="422405"/>
          </a:xfrm>
          <a:prstGeom prst="rect">
            <a:avLst/>
          </a:prstGeom>
        </p:spPr>
        <p:txBody>
          <a:bodyPr wrap="square" lIns="0" tIns="72000" rIns="0" bIns="72000">
            <a:spAutoFit/>
          </a:bodyPr>
          <a:lstStyle/>
          <a:p>
            <a:r>
              <a:rPr lang="en-GB" altLang="en-US" b="1" dirty="0">
                <a:solidFill>
                  <a:schemeClr val="bg1"/>
                </a:solidFill>
                <a:ea typeface="SimSun" panose="02010600030101010101" pitchFamily="2" charset="-122"/>
              </a:rPr>
              <a:t>Mercury </a:t>
            </a:r>
            <a:r>
              <a:rPr lang="en-GB" altLang="en-US" b="1" dirty="0" err="1">
                <a:solidFill>
                  <a:schemeClr val="bg1"/>
                </a:solidFill>
                <a:ea typeface="SimSun" panose="02010600030101010101" pitchFamily="2" charset="-122"/>
              </a:rPr>
              <a:t>calx</a:t>
            </a:r>
            <a:r>
              <a:rPr lang="en-GB" altLang="en-US" b="1" dirty="0">
                <a:solidFill>
                  <a:schemeClr val="bg1"/>
                </a:solidFill>
                <a:ea typeface="SimSun" panose="02010600030101010101" pitchFamily="2" charset="-122"/>
              </a:rPr>
              <a:t>, or oxide, looks like a red rock.</a:t>
            </a:r>
            <a:endParaRPr lang="en-GB" altLang="en-US" b="1" dirty="0">
              <a:solidFill>
                <a:schemeClr val="bg1"/>
              </a:solidFill>
            </a:endParaRPr>
          </a:p>
        </p:txBody>
      </p:sp>
      <p:sp>
        <p:nvSpPr>
          <p:cNvPr id="14" name="Rectangle 13">
            <a:extLst>
              <a:ext uri="{FF2B5EF4-FFF2-40B4-BE49-F238E27FC236}">
                <a16:creationId xmlns:a16="http://schemas.microsoft.com/office/drawing/2014/main" id="{4EFC9201-0C97-4C9E-8E19-4767AE8199AF}"/>
              </a:ext>
            </a:extLst>
          </p:cNvPr>
          <p:cNvSpPr/>
          <p:nvPr/>
        </p:nvSpPr>
        <p:spPr>
          <a:xfrm>
            <a:off x="755651" y="4414404"/>
            <a:ext cx="3935620" cy="699404"/>
          </a:xfrm>
          <a:prstGeom prst="rect">
            <a:avLst/>
          </a:prstGeom>
        </p:spPr>
        <p:txBody>
          <a:bodyPr wrap="square" lIns="0" tIns="72000" rIns="0" bIns="72000">
            <a:spAutoFit/>
          </a:bodyPr>
          <a:lstStyle/>
          <a:p>
            <a:r>
              <a:rPr lang="en-GB" altLang="en-US" b="1" dirty="0">
                <a:solidFill>
                  <a:srgbClr val="C4186E"/>
                </a:solidFill>
              </a:rPr>
              <a:t>He called the gas he discovered 'dephlogisticated air'.</a:t>
            </a:r>
          </a:p>
        </p:txBody>
      </p:sp>
      <p:sp>
        <p:nvSpPr>
          <p:cNvPr id="2" name="Rectangle 1">
            <a:extLst>
              <a:ext uri="{FF2B5EF4-FFF2-40B4-BE49-F238E27FC236}">
                <a16:creationId xmlns:a16="http://schemas.microsoft.com/office/drawing/2014/main" id="{BAEA991F-A497-445E-BC4E-B1A921DC9AC0}"/>
              </a:ext>
            </a:extLst>
          </p:cNvPr>
          <p:cNvSpPr/>
          <p:nvPr/>
        </p:nvSpPr>
        <p:spPr>
          <a:xfrm>
            <a:off x="678098" y="2425122"/>
            <a:ext cx="4442541" cy="1754326"/>
          </a:xfrm>
          <a:prstGeom prst="rect">
            <a:avLst/>
          </a:prstGeom>
        </p:spPr>
        <p:txBody>
          <a:bodyPr wrap="square">
            <a:spAutoFit/>
          </a:bodyPr>
          <a:lstStyle/>
          <a:p>
            <a:r>
              <a:rPr lang="en-GB" altLang="en-US" dirty="0"/>
              <a:t>The mercury </a:t>
            </a:r>
            <a:r>
              <a:rPr lang="en-GB" altLang="en-US" dirty="0" err="1"/>
              <a:t>calx</a:t>
            </a:r>
            <a:r>
              <a:rPr lang="en-GB" altLang="en-US" dirty="0"/>
              <a:t> emitted a gas that was captured in the glass jar. When tested, this gas caused a flame to burn intensely. Priestley breathed some of this gas in, and reported that it made his chest feel 'light and easy’. </a:t>
            </a:r>
          </a:p>
        </p:txBody>
      </p:sp>
      <p:pic>
        <p:nvPicPr>
          <p:cNvPr id="4" name="Picture 3">
            <a:extLst>
              <a:ext uri="{FF2B5EF4-FFF2-40B4-BE49-F238E27FC236}">
                <a16:creationId xmlns:a16="http://schemas.microsoft.com/office/drawing/2014/main" id="{1DF5CB6B-2745-41D1-95A6-E392D6F107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9141" y="2997642"/>
            <a:ext cx="3167436" cy="2970210"/>
          </a:xfrm>
          <a:prstGeom prst="rect">
            <a:avLst/>
          </a:prstGeom>
        </p:spPr>
      </p:pic>
    </p:spTree>
    <p:extLst>
      <p:ext uri="{BB962C8B-B14F-4D97-AF65-F5344CB8AC3E}">
        <p14:creationId xmlns:p14="http://schemas.microsoft.com/office/powerpoint/2010/main" val="211420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BED90EB-D14A-4421-992E-7BDCEA40F0B4}"/>
              </a:ext>
            </a:extLst>
          </p:cNvPr>
          <p:cNvSpPr/>
          <p:nvPr/>
        </p:nvSpPr>
        <p:spPr>
          <a:xfrm>
            <a:off x="445273" y="1408465"/>
            <a:ext cx="8239951" cy="916173"/>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6F8173AF-E997-43A6-9121-714D5BF15A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8319" y="234670"/>
            <a:ext cx="4440801" cy="6174119"/>
          </a:xfrm>
          <a:prstGeom prst="rect">
            <a:avLst/>
          </a:prstGeom>
        </p:spPr>
      </p:pic>
      <p:sp>
        <p:nvSpPr>
          <p:cNvPr id="21" name="Title 20"/>
          <p:cNvSpPr>
            <a:spLocks noGrp="1"/>
          </p:cNvSpPr>
          <p:nvPr>
            <p:ph type="title"/>
          </p:nvPr>
        </p:nvSpPr>
        <p:spPr/>
        <p:txBody>
          <a:bodyPr/>
          <a:lstStyle/>
          <a:p>
            <a:r>
              <a:rPr lang="en-GB" altLang="en-US" sz="3600" dirty="0"/>
              <a:t>Discovering Oxygen</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0" y="2412440"/>
            <a:ext cx="6211591" cy="976403"/>
          </a:xfrm>
          <a:prstGeom prst="rect">
            <a:avLst/>
          </a:prstGeom>
        </p:spPr>
        <p:txBody>
          <a:bodyPr wrap="square" lIns="0" tIns="72000" rIns="0" bIns="72000">
            <a:spAutoFit/>
          </a:bodyPr>
          <a:lstStyle/>
          <a:p>
            <a:r>
              <a:rPr lang="en-GB" altLang="en-US" dirty="0"/>
              <a:t>Lavoisier used this information as the basis for his own experiments and ideas. His work would finally disprove the phlogiston theory.</a:t>
            </a:r>
          </a:p>
        </p:txBody>
      </p:sp>
      <p:sp>
        <p:nvSpPr>
          <p:cNvPr id="13" name="Rectangle 12">
            <a:extLst>
              <a:ext uri="{FF2B5EF4-FFF2-40B4-BE49-F238E27FC236}">
                <a16:creationId xmlns:a16="http://schemas.microsoft.com/office/drawing/2014/main" id="{8CCBF68A-1391-49BC-9513-D25401B58968}"/>
              </a:ext>
            </a:extLst>
          </p:cNvPr>
          <p:cNvSpPr/>
          <p:nvPr/>
        </p:nvSpPr>
        <p:spPr>
          <a:xfrm>
            <a:off x="651408" y="5569408"/>
            <a:ext cx="5150580" cy="646331"/>
          </a:xfrm>
          <a:prstGeom prst="rect">
            <a:avLst/>
          </a:prstGeom>
        </p:spPr>
        <p:txBody>
          <a:bodyPr wrap="square">
            <a:spAutoFit/>
          </a:bodyPr>
          <a:lstStyle/>
          <a:p>
            <a:r>
              <a:rPr lang="en-GB" altLang="en-US" b="1" dirty="0">
                <a:solidFill>
                  <a:srgbClr val="F07D16"/>
                </a:solidFill>
              </a:rPr>
              <a:t>Priestley's and Lavoisier's work changed scientific ideas forever.</a:t>
            </a:r>
          </a:p>
        </p:txBody>
      </p:sp>
      <p:grpSp>
        <p:nvGrpSpPr>
          <p:cNvPr id="20" name="Group 19">
            <a:extLst>
              <a:ext uri="{FF2B5EF4-FFF2-40B4-BE49-F238E27FC236}">
                <a16:creationId xmlns:a16="http://schemas.microsoft.com/office/drawing/2014/main" id="{E290AA8C-76B7-4C74-8DE2-080D63D45692}"/>
              </a:ext>
            </a:extLst>
          </p:cNvPr>
          <p:cNvGrpSpPr/>
          <p:nvPr/>
        </p:nvGrpSpPr>
        <p:grpSpPr>
          <a:xfrm>
            <a:off x="445530" y="4806669"/>
            <a:ext cx="4644360" cy="646331"/>
            <a:chOff x="445530" y="4806669"/>
            <a:chExt cx="4644360" cy="646331"/>
          </a:xfrm>
        </p:grpSpPr>
        <p:sp>
          <p:nvSpPr>
            <p:cNvPr id="17" name="Rectangle: Top Corners Rounded 16">
              <a:extLst>
                <a:ext uri="{FF2B5EF4-FFF2-40B4-BE49-F238E27FC236}">
                  <a16:creationId xmlns:a16="http://schemas.microsoft.com/office/drawing/2014/main" id="{3E47B460-45E3-4307-8159-4A86DC973E48}"/>
                </a:ext>
              </a:extLst>
            </p:cNvPr>
            <p:cNvSpPr/>
            <p:nvPr/>
          </p:nvSpPr>
          <p:spPr>
            <a:xfrm rot="5400000">
              <a:off x="2444544" y="2807655"/>
              <a:ext cx="646331" cy="4644360"/>
            </a:xfrm>
            <a:prstGeom prst="round2SameRect">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A0562F8F-E1D8-4876-BD7E-8967AC09A0A2}"/>
                </a:ext>
              </a:extLst>
            </p:cNvPr>
            <p:cNvSpPr/>
            <p:nvPr/>
          </p:nvSpPr>
          <p:spPr>
            <a:xfrm>
              <a:off x="691869" y="4862085"/>
              <a:ext cx="4325223" cy="523220"/>
            </a:xfrm>
            <a:prstGeom prst="rect">
              <a:avLst/>
            </a:prstGeom>
          </p:spPr>
          <p:txBody>
            <a:bodyPr wrap="none">
              <a:spAutoFit/>
            </a:bodyPr>
            <a:lstStyle/>
            <a:p>
              <a:r>
                <a:rPr lang="en-GB" altLang="en-US" sz="2800" b="1" dirty="0">
                  <a:solidFill>
                    <a:schemeClr val="bg1"/>
                  </a:solidFill>
                </a:rPr>
                <a:t>He called the gas oxygen.</a:t>
              </a:r>
            </a:p>
          </p:txBody>
        </p:sp>
      </p:grpSp>
      <p:sp>
        <p:nvSpPr>
          <p:cNvPr id="15" name="Rectangle 14">
            <a:extLst>
              <a:ext uri="{FF2B5EF4-FFF2-40B4-BE49-F238E27FC236}">
                <a16:creationId xmlns:a16="http://schemas.microsoft.com/office/drawing/2014/main" id="{24E3384A-166F-4ECE-9080-94423407CC43}"/>
              </a:ext>
            </a:extLst>
          </p:cNvPr>
          <p:cNvSpPr/>
          <p:nvPr/>
        </p:nvSpPr>
        <p:spPr>
          <a:xfrm>
            <a:off x="651408" y="3445508"/>
            <a:ext cx="5951693" cy="1200329"/>
          </a:xfrm>
          <a:prstGeom prst="rect">
            <a:avLst/>
          </a:prstGeom>
        </p:spPr>
        <p:txBody>
          <a:bodyPr wrap="square">
            <a:spAutoFit/>
          </a:bodyPr>
          <a:lstStyle/>
          <a:p>
            <a:r>
              <a:rPr lang="en-GB" altLang="en-US" dirty="0"/>
              <a:t>He found that when objects burn, they do not lose phlogiston, they actually combine with the gas that Priestley had discovered. Lavoisier realised that phlogiston simply did not exist!</a:t>
            </a:r>
          </a:p>
        </p:txBody>
      </p:sp>
      <p:sp>
        <p:nvSpPr>
          <p:cNvPr id="19" name="Rectangle 18">
            <a:extLst>
              <a:ext uri="{FF2B5EF4-FFF2-40B4-BE49-F238E27FC236}">
                <a16:creationId xmlns:a16="http://schemas.microsoft.com/office/drawing/2014/main" id="{17CC37D4-E405-4C15-B59B-4FB3BD907AA4}"/>
              </a:ext>
            </a:extLst>
          </p:cNvPr>
          <p:cNvSpPr/>
          <p:nvPr/>
        </p:nvSpPr>
        <p:spPr>
          <a:xfrm>
            <a:off x="691868" y="1528618"/>
            <a:ext cx="6518135" cy="646331"/>
          </a:xfrm>
          <a:prstGeom prst="rect">
            <a:avLst/>
          </a:prstGeom>
        </p:spPr>
        <p:txBody>
          <a:bodyPr wrap="square">
            <a:spAutoFit/>
          </a:bodyPr>
          <a:lstStyle/>
          <a:p>
            <a:r>
              <a:rPr lang="en-GB" altLang="en-US" dirty="0">
                <a:solidFill>
                  <a:schemeClr val="bg1"/>
                </a:solidFill>
              </a:rPr>
              <a:t>Priestley met Lavoisier on a trip to France. He told Lavoisier about his experiments and the gas he had discovered.</a:t>
            </a:r>
          </a:p>
        </p:txBody>
      </p:sp>
    </p:spTree>
    <p:extLst>
      <p:ext uri="{BB962C8B-B14F-4D97-AF65-F5344CB8AC3E}">
        <p14:creationId xmlns:p14="http://schemas.microsoft.com/office/powerpoint/2010/main" val="384053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5"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1" name="Rectangle: Top Corners Rounded 3">
            <a:extLst>
              <a:ext uri="{FF2B5EF4-FFF2-40B4-BE49-F238E27FC236}">
                <a16:creationId xmlns:a16="http://schemas.microsoft.com/office/drawing/2014/main" id="{D7A7C5AD-8989-45AF-801D-4D6E60ACCA32}"/>
              </a:ext>
            </a:extLst>
          </p:cNvPr>
          <p:cNvSpPr/>
          <p:nvPr/>
        </p:nvSpPr>
        <p:spPr>
          <a:xfrm rot="10800000">
            <a:off x="442913" y="5065123"/>
            <a:ext cx="8256162" cy="1345394"/>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15947 w 8250598"/>
              <a:gd name="connsiteY0" fmla="*/ 0 h 1433391"/>
              <a:gd name="connsiteX1" fmla="*/ 8134240 w 8250598"/>
              <a:gd name="connsiteY1" fmla="*/ 0 h 1433391"/>
              <a:gd name="connsiteX2" fmla="*/ 8249834 w 8250598"/>
              <a:gd name="connsiteY2" fmla="*/ 115594 h 1433391"/>
              <a:gd name="connsiteX3" fmla="*/ 8249833 w 8250598"/>
              <a:gd name="connsiteY3" fmla="*/ 916557 h 1433391"/>
              <a:gd name="connsiteX4" fmla="*/ 4854626 w 8250598"/>
              <a:gd name="connsiteY4" fmla="*/ 1131241 h 1433391"/>
              <a:gd name="connsiteX5" fmla="*/ 353 w 8250598"/>
              <a:gd name="connsiteY5" fmla="*/ 1433391 h 1433391"/>
              <a:gd name="connsiteX6" fmla="*/ 8304 w 8250598"/>
              <a:gd name="connsiteY6" fmla="*/ 1416598 h 1433391"/>
              <a:gd name="connsiteX7" fmla="*/ 353 w 8250598"/>
              <a:gd name="connsiteY7" fmla="*/ 115594 h 1433391"/>
              <a:gd name="connsiteX8" fmla="*/ 115947 w 8250598"/>
              <a:gd name="connsiteY8" fmla="*/ 0 h 14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0598" h="1433391">
                <a:moveTo>
                  <a:pt x="115947" y="0"/>
                </a:moveTo>
                <a:lnTo>
                  <a:pt x="8134240" y="0"/>
                </a:lnTo>
                <a:cubicBezTo>
                  <a:pt x="8198081" y="0"/>
                  <a:pt x="8249834" y="51753"/>
                  <a:pt x="8249834" y="115594"/>
                </a:cubicBezTo>
                <a:cubicBezTo>
                  <a:pt x="8252484" y="382582"/>
                  <a:pt x="8247183" y="649569"/>
                  <a:pt x="8249833" y="916557"/>
                </a:cubicBezTo>
                <a:lnTo>
                  <a:pt x="4854626" y="1131241"/>
                </a:lnTo>
                <a:lnTo>
                  <a:pt x="353" y="1433391"/>
                </a:lnTo>
                <a:lnTo>
                  <a:pt x="8304" y="1416598"/>
                </a:lnTo>
                <a:cubicBezTo>
                  <a:pt x="10955" y="934925"/>
                  <a:pt x="-2298" y="597267"/>
                  <a:pt x="353" y="115594"/>
                </a:cubicBezTo>
                <a:cubicBezTo>
                  <a:pt x="353" y="51753"/>
                  <a:pt x="52106" y="0"/>
                  <a:pt x="115947" y="0"/>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Oxygen and Burning</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0" y="1465110"/>
            <a:ext cx="3771845" cy="976403"/>
          </a:xfrm>
          <a:prstGeom prst="rect">
            <a:avLst/>
          </a:prstGeom>
        </p:spPr>
        <p:txBody>
          <a:bodyPr wrap="square" lIns="0" tIns="72000" rIns="0" bIns="72000">
            <a:spAutoFit/>
          </a:bodyPr>
          <a:lstStyle/>
          <a:p>
            <a:r>
              <a:rPr lang="en-GB" altLang="en-US" dirty="0"/>
              <a:t>We now know that oxygen combines with a fuel to burn. Objects cannot burn without oxygen.</a:t>
            </a:r>
          </a:p>
        </p:txBody>
      </p:sp>
      <p:pic>
        <p:nvPicPr>
          <p:cNvPr id="4" name="Whole Class">
            <a:extLst>
              <a:ext uri="{FF2B5EF4-FFF2-40B4-BE49-F238E27FC236}">
                <a16:creationId xmlns:a16="http://schemas.microsoft.com/office/drawing/2014/main" id="{A0C8B0C4-619F-448B-AC88-DD071D4011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3" name="Picture 2">
            <a:extLst>
              <a:ext uri="{FF2B5EF4-FFF2-40B4-BE49-F238E27FC236}">
                <a16:creationId xmlns:a16="http://schemas.microsoft.com/office/drawing/2014/main" id="{CAB6FB16-4A63-4BE4-B234-E3FDCE5392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4875" y="1687681"/>
            <a:ext cx="3466631" cy="4384373"/>
          </a:xfrm>
          <a:prstGeom prst="rect">
            <a:avLst/>
          </a:prstGeom>
        </p:spPr>
      </p:pic>
      <p:sp>
        <p:nvSpPr>
          <p:cNvPr id="5" name="Rectangle 4">
            <a:extLst>
              <a:ext uri="{FF2B5EF4-FFF2-40B4-BE49-F238E27FC236}">
                <a16:creationId xmlns:a16="http://schemas.microsoft.com/office/drawing/2014/main" id="{88562F34-9DF7-4D37-9ACA-6DE619E616E8}"/>
              </a:ext>
            </a:extLst>
          </p:cNvPr>
          <p:cNvSpPr/>
          <p:nvPr/>
        </p:nvSpPr>
        <p:spPr>
          <a:xfrm>
            <a:off x="643316" y="4205335"/>
            <a:ext cx="3467438" cy="646331"/>
          </a:xfrm>
          <a:prstGeom prst="rect">
            <a:avLst/>
          </a:prstGeom>
        </p:spPr>
        <p:txBody>
          <a:bodyPr wrap="square">
            <a:spAutoFit/>
          </a:bodyPr>
          <a:lstStyle/>
          <a:p>
            <a:r>
              <a:rPr lang="en-GB" altLang="en-US" dirty="0"/>
              <a:t>Watch your teacher light a candle and place a glass over it.</a:t>
            </a:r>
          </a:p>
        </p:txBody>
      </p:sp>
      <p:sp>
        <p:nvSpPr>
          <p:cNvPr id="6" name="Rectangle 5">
            <a:extLst>
              <a:ext uri="{FF2B5EF4-FFF2-40B4-BE49-F238E27FC236}">
                <a16:creationId xmlns:a16="http://schemas.microsoft.com/office/drawing/2014/main" id="{06A6AA56-A086-4866-8C22-9026B9ABA8E1}"/>
              </a:ext>
            </a:extLst>
          </p:cNvPr>
          <p:cNvSpPr/>
          <p:nvPr/>
        </p:nvSpPr>
        <p:spPr>
          <a:xfrm>
            <a:off x="643316" y="5718906"/>
            <a:ext cx="3568606" cy="369332"/>
          </a:xfrm>
          <a:prstGeom prst="rect">
            <a:avLst/>
          </a:prstGeom>
        </p:spPr>
        <p:txBody>
          <a:bodyPr wrap="none">
            <a:spAutoFit/>
          </a:bodyPr>
          <a:lstStyle/>
          <a:p>
            <a:r>
              <a:rPr lang="en-GB" altLang="en-US" b="1" dirty="0">
                <a:solidFill>
                  <a:schemeClr val="bg1"/>
                </a:solidFill>
              </a:rPr>
              <a:t>What do you think will happen?</a:t>
            </a:r>
          </a:p>
        </p:txBody>
      </p:sp>
      <p:grpSp>
        <p:nvGrpSpPr>
          <p:cNvPr id="8" name="Group 7">
            <a:extLst>
              <a:ext uri="{FF2B5EF4-FFF2-40B4-BE49-F238E27FC236}">
                <a16:creationId xmlns:a16="http://schemas.microsoft.com/office/drawing/2014/main" id="{EF640F51-1626-4378-9D0E-47335B64286D}"/>
              </a:ext>
            </a:extLst>
          </p:cNvPr>
          <p:cNvGrpSpPr/>
          <p:nvPr/>
        </p:nvGrpSpPr>
        <p:grpSpPr>
          <a:xfrm>
            <a:off x="442913" y="2641296"/>
            <a:ext cx="3959986" cy="1394108"/>
            <a:chOff x="442913" y="2778860"/>
            <a:chExt cx="3959986" cy="1394108"/>
          </a:xfrm>
        </p:grpSpPr>
        <p:sp>
          <p:nvSpPr>
            <p:cNvPr id="13" name="Rectangle: Top Corners Rounded 12">
              <a:extLst>
                <a:ext uri="{FF2B5EF4-FFF2-40B4-BE49-F238E27FC236}">
                  <a16:creationId xmlns:a16="http://schemas.microsoft.com/office/drawing/2014/main" id="{B61E4B32-4CA4-4617-AA03-4F62C54EFE90}"/>
                </a:ext>
              </a:extLst>
            </p:cNvPr>
            <p:cNvSpPr/>
            <p:nvPr/>
          </p:nvSpPr>
          <p:spPr>
            <a:xfrm rot="5400000">
              <a:off x="1725852" y="1495921"/>
              <a:ext cx="1394108" cy="3959986"/>
            </a:xfrm>
            <a:prstGeom prst="round2Same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D6D6AD3-62C2-436C-98B9-F23BA4888C74}"/>
                </a:ext>
              </a:extLst>
            </p:cNvPr>
            <p:cNvSpPr/>
            <p:nvPr/>
          </p:nvSpPr>
          <p:spPr>
            <a:xfrm>
              <a:off x="643316" y="2861759"/>
              <a:ext cx="3572634" cy="1200329"/>
            </a:xfrm>
            <a:prstGeom prst="rect">
              <a:avLst/>
            </a:prstGeom>
          </p:spPr>
          <p:txBody>
            <a:bodyPr wrap="square">
              <a:spAutoFit/>
            </a:bodyPr>
            <a:lstStyle/>
            <a:p>
              <a:r>
                <a:rPr lang="en-GB" altLang="en-US" dirty="0">
                  <a:solidFill>
                    <a:schemeClr val="bg1"/>
                  </a:solidFill>
                </a:rPr>
                <a:t>You will conduct a mini investigation similar to Priestley's experiment to prove that objects need oxygen to burn.</a:t>
              </a:r>
            </a:p>
          </p:txBody>
        </p:sp>
      </p:grpSp>
    </p:spTree>
    <p:extLst>
      <p:ext uri="{BB962C8B-B14F-4D97-AF65-F5344CB8AC3E}">
        <p14:creationId xmlns:p14="http://schemas.microsoft.com/office/powerpoint/2010/main" val="81600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61F759E-309D-4253-A345-08BDBB30801C}"/>
              </a:ext>
            </a:extLst>
          </p:cNvPr>
          <p:cNvGrpSpPr/>
          <p:nvPr/>
        </p:nvGrpSpPr>
        <p:grpSpPr>
          <a:xfrm>
            <a:off x="1152332" y="3359847"/>
            <a:ext cx="4520936" cy="1754832"/>
            <a:chOff x="899924" y="2953695"/>
            <a:chExt cx="4603806" cy="1461430"/>
          </a:xfrm>
        </p:grpSpPr>
        <p:sp>
          <p:nvSpPr>
            <p:cNvPr id="16" name="Rectangle: Rounded Corners 15">
              <a:extLst>
                <a:ext uri="{FF2B5EF4-FFF2-40B4-BE49-F238E27FC236}">
                  <a16:creationId xmlns:a16="http://schemas.microsoft.com/office/drawing/2014/main" id="{F6A01BBB-E12F-4A73-80D1-2F5E61F0B9A8}"/>
                </a:ext>
              </a:extLst>
            </p:cNvPr>
            <p:cNvSpPr/>
            <p:nvPr/>
          </p:nvSpPr>
          <p:spPr>
            <a:xfrm>
              <a:off x="899924" y="2953695"/>
              <a:ext cx="4603806" cy="1461430"/>
            </a:xfrm>
            <a:prstGeom prst="roundRect">
              <a:avLst>
                <a:gd name="adj" fmla="val 6911"/>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6FCB5002-0C4E-4AF3-AEED-F3514EE0D2B6}"/>
                </a:ext>
              </a:extLst>
            </p:cNvPr>
            <p:cNvSpPr/>
            <p:nvPr/>
          </p:nvSpPr>
          <p:spPr>
            <a:xfrm>
              <a:off x="1704156" y="3046548"/>
              <a:ext cx="3611468" cy="1182185"/>
            </a:xfrm>
            <a:prstGeom prst="rect">
              <a:avLst/>
            </a:prstGeom>
          </p:spPr>
          <p:txBody>
            <a:bodyPr wrap="square" lIns="0" tIns="72000" rIns="0" bIns="72000">
              <a:spAutoFit/>
            </a:bodyPr>
            <a:lstStyle/>
            <a:p>
              <a:r>
                <a:rPr lang="en-GB" altLang="en-US" dirty="0">
                  <a:solidFill>
                    <a:schemeClr val="bg1"/>
                  </a:solidFill>
                </a:rPr>
                <a:t>The candle cannot burn without oxygen. When the glass covers it, the candle uses all the oxygen in the glass until it is all used up and the candle goes out.</a:t>
              </a:r>
            </a:p>
          </p:txBody>
        </p:sp>
      </p:grpSp>
      <p:sp>
        <p:nvSpPr>
          <p:cNvPr id="21" name="Title 20"/>
          <p:cNvSpPr>
            <a:spLocks noGrp="1"/>
          </p:cNvSpPr>
          <p:nvPr>
            <p:ph type="title"/>
          </p:nvPr>
        </p:nvSpPr>
        <p:spPr/>
        <p:txBody>
          <a:bodyPr/>
          <a:lstStyle/>
          <a:p>
            <a:r>
              <a:rPr lang="en-GB" altLang="en-US" sz="3600" dirty="0"/>
              <a:t>Oxygen and Burning</a:t>
            </a:r>
            <a:endParaRPr lang="en-GB" sz="3600" dirty="0"/>
          </a:p>
        </p:txBody>
      </p:sp>
      <p:sp>
        <p:nvSpPr>
          <p:cNvPr id="6" name="Rectangle 5">
            <a:extLst>
              <a:ext uri="{FF2B5EF4-FFF2-40B4-BE49-F238E27FC236}">
                <a16:creationId xmlns:a16="http://schemas.microsoft.com/office/drawing/2014/main" id="{611CB775-98AF-4702-95FE-B6256513D8D1}"/>
              </a:ext>
            </a:extLst>
          </p:cNvPr>
          <p:cNvSpPr/>
          <p:nvPr/>
        </p:nvSpPr>
        <p:spPr>
          <a:xfrm>
            <a:off x="1863846" y="5371623"/>
            <a:ext cx="6066348" cy="699404"/>
          </a:xfrm>
          <a:prstGeom prst="rect">
            <a:avLst/>
          </a:prstGeom>
        </p:spPr>
        <p:txBody>
          <a:bodyPr wrap="square" lIns="0" tIns="72000" rIns="0" bIns="72000">
            <a:spAutoFit/>
          </a:bodyPr>
          <a:lstStyle/>
          <a:p>
            <a:r>
              <a:rPr lang="en-GB" altLang="en-US" b="1" dirty="0">
                <a:solidFill>
                  <a:srgbClr val="C4186E"/>
                </a:solidFill>
              </a:rPr>
              <a:t>Watch your teacher again. This time, use your stopwatch to time how long it takes for the candle go out.</a:t>
            </a:r>
          </a:p>
        </p:txBody>
      </p:sp>
      <p:sp>
        <p:nvSpPr>
          <p:cNvPr id="13" name="Rectangle 12">
            <a:extLst>
              <a:ext uri="{FF2B5EF4-FFF2-40B4-BE49-F238E27FC236}">
                <a16:creationId xmlns:a16="http://schemas.microsoft.com/office/drawing/2014/main" id="{FFB2FF26-5B3B-44E7-A2DD-858CAD0AEB5E}"/>
              </a:ext>
            </a:extLst>
          </p:cNvPr>
          <p:cNvSpPr/>
          <p:nvPr/>
        </p:nvSpPr>
        <p:spPr>
          <a:xfrm>
            <a:off x="445273" y="1408465"/>
            <a:ext cx="8239951" cy="1074871"/>
          </a:xfrm>
          <a:prstGeom prst="rect">
            <a:avLst/>
          </a:prstGeom>
          <a:solidFill>
            <a:srgbClr val="C418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id="{EEA1D45A-0D56-45B7-BAEF-4323C96CAF03}"/>
              </a:ext>
            </a:extLst>
          </p:cNvPr>
          <p:cNvSpPr/>
          <p:nvPr/>
        </p:nvSpPr>
        <p:spPr>
          <a:xfrm>
            <a:off x="755650" y="1591573"/>
            <a:ext cx="7632700" cy="699404"/>
          </a:xfrm>
          <a:prstGeom prst="rect">
            <a:avLst/>
          </a:prstGeom>
        </p:spPr>
        <p:txBody>
          <a:bodyPr wrap="square" lIns="0" tIns="72000" rIns="0" bIns="72000">
            <a:spAutoFit/>
          </a:bodyPr>
          <a:lstStyle/>
          <a:p>
            <a:pPr algn="ctr"/>
            <a:r>
              <a:rPr lang="en-GB" altLang="en-US" b="1" dirty="0">
                <a:solidFill>
                  <a:schemeClr val="bg1"/>
                </a:solidFill>
              </a:rPr>
              <a:t>The candle went out!</a:t>
            </a:r>
          </a:p>
          <a:p>
            <a:pPr algn="ctr"/>
            <a:r>
              <a:rPr lang="en-GB" altLang="en-US" dirty="0">
                <a:solidFill>
                  <a:schemeClr val="bg1"/>
                </a:solidFill>
              </a:rPr>
              <a:t>Can you explain why this happened?</a:t>
            </a:r>
          </a:p>
        </p:txBody>
      </p:sp>
      <p:pic>
        <p:nvPicPr>
          <p:cNvPr id="8" name="Picture 7">
            <a:extLst>
              <a:ext uri="{FF2B5EF4-FFF2-40B4-BE49-F238E27FC236}">
                <a16:creationId xmlns:a16="http://schemas.microsoft.com/office/drawing/2014/main" id="{A0E55A51-655C-471C-A3F1-0A7DB0BBAD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6233" y="2093812"/>
            <a:ext cx="3488154" cy="3488154"/>
          </a:xfrm>
          <a:prstGeom prst="rect">
            <a:avLst/>
          </a:prstGeom>
        </p:spPr>
      </p:pic>
      <p:pic>
        <p:nvPicPr>
          <p:cNvPr id="3" name="Picture 2">
            <a:extLst>
              <a:ext uri="{FF2B5EF4-FFF2-40B4-BE49-F238E27FC236}">
                <a16:creationId xmlns:a16="http://schemas.microsoft.com/office/drawing/2014/main" id="{E9242220-1342-42F1-95F3-F16B19A7C0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4510" y="2711544"/>
            <a:ext cx="2191600" cy="2427618"/>
          </a:xfrm>
          <a:prstGeom prst="rect">
            <a:avLst/>
          </a:prstGeom>
        </p:spPr>
      </p:pic>
      <p:pic>
        <p:nvPicPr>
          <p:cNvPr id="4" name="Whole Class">
            <a:extLst>
              <a:ext uri="{FF2B5EF4-FFF2-40B4-BE49-F238E27FC236}">
                <a16:creationId xmlns:a16="http://schemas.microsoft.com/office/drawing/2014/main" id="{A0C8B0C4-619F-448B-AC88-DD071D40110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20" name="Picture 19">
            <a:extLst>
              <a:ext uri="{FF2B5EF4-FFF2-40B4-BE49-F238E27FC236}">
                <a16:creationId xmlns:a16="http://schemas.microsoft.com/office/drawing/2014/main" id="{78E2B502-6C31-4D50-88F6-BCCE49B46CE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0711" b="14205"/>
          <a:stretch/>
        </p:blipFill>
        <p:spPr>
          <a:xfrm>
            <a:off x="445273" y="1139434"/>
            <a:ext cx="2187987" cy="5269458"/>
          </a:xfrm>
          <a:prstGeom prst="rect">
            <a:avLst/>
          </a:prstGeom>
        </p:spPr>
      </p:pic>
    </p:spTree>
    <p:extLst>
      <p:ext uri="{BB962C8B-B14F-4D97-AF65-F5344CB8AC3E}">
        <p14:creationId xmlns:p14="http://schemas.microsoft.com/office/powerpoint/2010/main" val="301668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1" name="Rectangle: Top Corners Rounded 3">
            <a:extLst>
              <a:ext uri="{FF2B5EF4-FFF2-40B4-BE49-F238E27FC236}">
                <a16:creationId xmlns:a16="http://schemas.microsoft.com/office/drawing/2014/main" id="{94A7EE01-62DA-45AB-AF68-C8C15A17FEB9}"/>
              </a:ext>
            </a:extLst>
          </p:cNvPr>
          <p:cNvSpPr/>
          <p:nvPr/>
        </p:nvSpPr>
        <p:spPr>
          <a:xfrm rot="10800000">
            <a:off x="442913" y="5065123"/>
            <a:ext cx="8256162" cy="1345394"/>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15947 w 8250598"/>
              <a:gd name="connsiteY0" fmla="*/ 0 h 1433391"/>
              <a:gd name="connsiteX1" fmla="*/ 8134240 w 8250598"/>
              <a:gd name="connsiteY1" fmla="*/ 0 h 1433391"/>
              <a:gd name="connsiteX2" fmla="*/ 8249834 w 8250598"/>
              <a:gd name="connsiteY2" fmla="*/ 115594 h 1433391"/>
              <a:gd name="connsiteX3" fmla="*/ 8249833 w 8250598"/>
              <a:gd name="connsiteY3" fmla="*/ 916557 h 1433391"/>
              <a:gd name="connsiteX4" fmla="*/ 4854626 w 8250598"/>
              <a:gd name="connsiteY4" fmla="*/ 1131241 h 1433391"/>
              <a:gd name="connsiteX5" fmla="*/ 353 w 8250598"/>
              <a:gd name="connsiteY5" fmla="*/ 1433391 h 1433391"/>
              <a:gd name="connsiteX6" fmla="*/ 8304 w 8250598"/>
              <a:gd name="connsiteY6" fmla="*/ 1416598 h 1433391"/>
              <a:gd name="connsiteX7" fmla="*/ 353 w 8250598"/>
              <a:gd name="connsiteY7" fmla="*/ 115594 h 1433391"/>
              <a:gd name="connsiteX8" fmla="*/ 115947 w 8250598"/>
              <a:gd name="connsiteY8" fmla="*/ 0 h 14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0598" h="1433391">
                <a:moveTo>
                  <a:pt x="115947" y="0"/>
                </a:moveTo>
                <a:lnTo>
                  <a:pt x="8134240" y="0"/>
                </a:lnTo>
                <a:cubicBezTo>
                  <a:pt x="8198081" y="0"/>
                  <a:pt x="8249834" y="51753"/>
                  <a:pt x="8249834" y="115594"/>
                </a:cubicBezTo>
                <a:cubicBezTo>
                  <a:pt x="8252484" y="382582"/>
                  <a:pt x="8247183" y="649569"/>
                  <a:pt x="8249833" y="916557"/>
                </a:cubicBezTo>
                <a:lnTo>
                  <a:pt x="4854626" y="1131241"/>
                </a:lnTo>
                <a:lnTo>
                  <a:pt x="353" y="1433391"/>
                </a:lnTo>
                <a:lnTo>
                  <a:pt x="8304" y="1416598"/>
                </a:lnTo>
                <a:cubicBezTo>
                  <a:pt x="10955" y="934925"/>
                  <a:pt x="-2298" y="597267"/>
                  <a:pt x="353" y="115594"/>
                </a:cubicBezTo>
                <a:cubicBezTo>
                  <a:pt x="353" y="51753"/>
                  <a:pt x="52106" y="0"/>
                  <a:pt x="115947" y="0"/>
                </a:cubicBezTo>
                <a:close/>
              </a:path>
            </a:pathLst>
          </a:cu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Oxygen and Burning</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0" y="1473201"/>
            <a:ext cx="7640927" cy="1807400"/>
          </a:xfrm>
          <a:prstGeom prst="rect">
            <a:avLst/>
          </a:prstGeom>
        </p:spPr>
        <p:txBody>
          <a:bodyPr wrap="square" lIns="0" tIns="72000" rIns="0" bIns="72000">
            <a:spAutoFit/>
          </a:bodyPr>
          <a:lstStyle/>
          <a:p>
            <a:r>
              <a:rPr lang="en-GB" altLang="en-US" dirty="0"/>
              <a:t>Your teacher will have three glasses or jars of different sizes, numbered from 1 to 3. How long do you think it will take a candle to go out when covered by each glass?</a:t>
            </a:r>
          </a:p>
          <a:p>
            <a:endParaRPr lang="en-GB" altLang="en-US" dirty="0"/>
          </a:p>
          <a:p>
            <a:r>
              <a:rPr lang="en-GB" altLang="en-US" dirty="0"/>
              <a:t>Complete the table on your </a:t>
            </a:r>
            <a:r>
              <a:rPr lang="en-GB" altLang="en-US" b="1" dirty="0"/>
              <a:t>Oxygen and Burning Activity Sheet</a:t>
            </a:r>
            <a:r>
              <a:rPr lang="en-GB" altLang="en-US" dirty="0"/>
              <a:t> with your prediction for each glass.</a:t>
            </a:r>
          </a:p>
        </p:txBody>
      </p:sp>
      <p:pic>
        <p:nvPicPr>
          <p:cNvPr id="4" name="Whole Class">
            <a:extLst>
              <a:ext uri="{FF2B5EF4-FFF2-40B4-BE49-F238E27FC236}">
                <a16:creationId xmlns:a16="http://schemas.microsoft.com/office/drawing/2014/main" id="{A0C8B0C4-619F-448B-AC88-DD071D4011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9" name="Picture 8">
            <a:extLst>
              <a:ext uri="{FF2B5EF4-FFF2-40B4-BE49-F238E27FC236}">
                <a16:creationId xmlns:a16="http://schemas.microsoft.com/office/drawing/2014/main" id="{C5695E52-1557-460D-AB76-B444F05754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23511" y="3904529"/>
            <a:ext cx="1234106" cy="2042229"/>
          </a:xfrm>
          <a:prstGeom prst="rect">
            <a:avLst/>
          </a:prstGeom>
        </p:spPr>
      </p:pic>
      <p:pic>
        <p:nvPicPr>
          <p:cNvPr id="12" name="Picture 11">
            <a:extLst>
              <a:ext uri="{FF2B5EF4-FFF2-40B4-BE49-F238E27FC236}">
                <a16:creationId xmlns:a16="http://schemas.microsoft.com/office/drawing/2014/main" id="{07D94E40-570E-40CF-A54A-D6D9FA6043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27010" y="4295150"/>
            <a:ext cx="1045928" cy="1707193"/>
          </a:xfrm>
          <a:prstGeom prst="rect">
            <a:avLst/>
          </a:prstGeom>
        </p:spPr>
      </p:pic>
      <p:pic>
        <p:nvPicPr>
          <p:cNvPr id="14" name="Picture 13">
            <a:extLst>
              <a:ext uri="{FF2B5EF4-FFF2-40B4-BE49-F238E27FC236}">
                <a16:creationId xmlns:a16="http://schemas.microsoft.com/office/drawing/2014/main" id="{56AB5F4D-129F-4D1A-988A-069FEED8C1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2649" y="4846642"/>
            <a:ext cx="913789" cy="1155701"/>
          </a:xfrm>
          <a:prstGeom prst="rect">
            <a:avLst/>
          </a:prstGeom>
        </p:spPr>
      </p:pic>
      <p:pic>
        <p:nvPicPr>
          <p:cNvPr id="3" name="Picture 2">
            <a:extLst>
              <a:ext uri="{FF2B5EF4-FFF2-40B4-BE49-F238E27FC236}">
                <a16:creationId xmlns:a16="http://schemas.microsoft.com/office/drawing/2014/main" id="{C7FB738F-F8B0-467B-906C-049AB306112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33" t="35780" r="2683" b="43981"/>
          <a:stretch/>
        </p:blipFill>
        <p:spPr>
          <a:xfrm>
            <a:off x="766970" y="4928261"/>
            <a:ext cx="3530712" cy="1066290"/>
          </a:xfrm>
          <a:prstGeom prst="rect">
            <a:avLst/>
          </a:prstGeom>
          <a:effectLst>
            <a:outerShdw blurRad="63500" sx="102000" sy="102000" algn="ctr" rotWithShape="0">
              <a:prstClr val="black">
                <a:alpha val="40000"/>
              </a:prstClr>
            </a:outerShdw>
          </a:effectLst>
        </p:spPr>
      </p:pic>
      <p:grpSp>
        <p:nvGrpSpPr>
          <p:cNvPr id="5" name="Group 4">
            <a:extLst>
              <a:ext uri="{FF2B5EF4-FFF2-40B4-BE49-F238E27FC236}">
                <a16:creationId xmlns:a16="http://schemas.microsoft.com/office/drawing/2014/main" id="{AE7AF08F-5E0C-4C8B-B0AC-D0E7C5A2029D}"/>
              </a:ext>
            </a:extLst>
          </p:cNvPr>
          <p:cNvGrpSpPr/>
          <p:nvPr/>
        </p:nvGrpSpPr>
        <p:grpSpPr>
          <a:xfrm>
            <a:off x="445530" y="3429001"/>
            <a:ext cx="4328772" cy="646331"/>
            <a:chOff x="445530" y="3429001"/>
            <a:chExt cx="4328772" cy="646331"/>
          </a:xfrm>
        </p:grpSpPr>
        <p:sp>
          <p:nvSpPr>
            <p:cNvPr id="13" name="Rectangle: Top Corners Rounded 12">
              <a:extLst>
                <a:ext uri="{FF2B5EF4-FFF2-40B4-BE49-F238E27FC236}">
                  <a16:creationId xmlns:a16="http://schemas.microsoft.com/office/drawing/2014/main" id="{38385DD7-D337-4196-B7E4-AA208FCE4236}"/>
                </a:ext>
              </a:extLst>
            </p:cNvPr>
            <p:cNvSpPr/>
            <p:nvPr/>
          </p:nvSpPr>
          <p:spPr>
            <a:xfrm rot="5400000">
              <a:off x="2266520" y="1608011"/>
              <a:ext cx="646331" cy="4288312"/>
            </a:xfrm>
            <a:prstGeom prst="round2Same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21A5AE7-79A5-4639-B67F-C12C092677A1}"/>
                </a:ext>
              </a:extLst>
            </p:cNvPr>
            <p:cNvSpPr/>
            <p:nvPr/>
          </p:nvSpPr>
          <p:spPr>
            <a:xfrm>
              <a:off x="744196" y="3526569"/>
              <a:ext cx="4030106" cy="422405"/>
            </a:xfrm>
            <a:prstGeom prst="rect">
              <a:avLst/>
            </a:prstGeom>
          </p:spPr>
          <p:txBody>
            <a:bodyPr wrap="square" lIns="0" tIns="72000" rIns="0" bIns="72000">
              <a:spAutoFit/>
            </a:bodyPr>
            <a:lstStyle/>
            <a:p>
              <a:r>
                <a:rPr lang="en-GB" altLang="en-US" b="1" dirty="0">
                  <a:solidFill>
                    <a:schemeClr val="bg1"/>
                  </a:solidFill>
                </a:rPr>
                <a:t>Now, watch your teacher try it out!</a:t>
              </a:r>
            </a:p>
          </p:txBody>
        </p:sp>
      </p:grpSp>
      <p:sp>
        <p:nvSpPr>
          <p:cNvPr id="6" name="Rectangle 5">
            <a:extLst>
              <a:ext uri="{FF2B5EF4-FFF2-40B4-BE49-F238E27FC236}">
                <a16:creationId xmlns:a16="http://schemas.microsoft.com/office/drawing/2014/main" id="{FC567960-1ABF-495C-8AC8-5A22F38C2B56}"/>
              </a:ext>
            </a:extLst>
          </p:cNvPr>
          <p:cNvSpPr/>
          <p:nvPr/>
        </p:nvSpPr>
        <p:spPr>
          <a:xfrm>
            <a:off x="647282" y="4227420"/>
            <a:ext cx="4685898" cy="369332"/>
          </a:xfrm>
          <a:prstGeom prst="rect">
            <a:avLst/>
          </a:prstGeom>
        </p:spPr>
        <p:txBody>
          <a:bodyPr wrap="none">
            <a:spAutoFit/>
          </a:bodyPr>
          <a:lstStyle/>
          <a:p>
            <a:r>
              <a:rPr lang="en-GB" altLang="en-US" b="1" dirty="0">
                <a:solidFill>
                  <a:srgbClr val="18A0DB"/>
                </a:solidFill>
              </a:rPr>
              <a:t>Complete your table with the actual times.</a:t>
            </a:r>
          </a:p>
        </p:txBody>
      </p:sp>
    </p:spTree>
    <p:extLst>
      <p:ext uri="{BB962C8B-B14F-4D97-AF65-F5344CB8AC3E}">
        <p14:creationId xmlns:p14="http://schemas.microsoft.com/office/powerpoint/2010/main" val="295582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8" name="Rectangle: Top Corners Rounded 17">
            <a:extLst>
              <a:ext uri="{FF2B5EF4-FFF2-40B4-BE49-F238E27FC236}">
                <a16:creationId xmlns:a16="http://schemas.microsoft.com/office/drawing/2014/main" id="{750961EA-4E52-4DF6-9602-DFD469913032}"/>
              </a:ext>
            </a:extLst>
          </p:cNvPr>
          <p:cNvSpPr/>
          <p:nvPr/>
        </p:nvSpPr>
        <p:spPr>
          <a:xfrm rot="10800000">
            <a:off x="438150" y="5416602"/>
            <a:ext cx="8260577" cy="994306"/>
          </a:xfrm>
          <a:prstGeom prst="round2SameRect">
            <a:avLst>
              <a:gd name="adj1" fmla="val 15154"/>
              <a:gd name="adj2" fmla="val 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Oxygen and Burning</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755651" y="1432741"/>
            <a:ext cx="4771210" cy="1253402"/>
          </a:xfrm>
          <a:prstGeom prst="rect">
            <a:avLst/>
          </a:prstGeom>
        </p:spPr>
        <p:txBody>
          <a:bodyPr wrap="square" lIns="0" tIns="72000" rIns="0" bIns="72000">
            <a:spAutoFit/>
          </a:bodyPr>
          <a:lstStyle/>
          <a:p>
            <a:r>
              <a:rPr lang="en-GB" altLang="en-US" dirty="0"/>
              <a:t>Did you discover that the smallest glass or jar made the candle go out more quickly and that the largest glass or jar made the candle go </a:t>
            </a:r>
            <a:br>
              <a:rPr lang="en-GB" altLang="en-US" dirty="0"/>
            </a:br>
            <a:r>
              <a:rPr lang="en-GB" altLang="en-US" dirty="0"/>
              <a:t>out slowest?</a:t>
            </a:r>
          </a:p>
        </p:txBody>
      </p:sp>
      <p:pic>
        <p:nvPicPr>
          <p:cNvPr id="4" name="Whole Class">
            <a:extLst>
              <a:ext uri="{FF2B5EF4-FFF2-40B4-BE49-F238E27FC236}">
                <a16:creationId xmlns:a16="http://schemas.microsoft.com/office/drawing/2014/main" id="{A0C8B0C4-619F-448B-AC88-DD071D40110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5" name="Picture 4">
            <a:extLst>
              <a:ext uri="{FF2B5EF4-FFF2-40B4-BE49-F238E27FC236}">
                <a16:creationId xmlns:a16="http://schemas.microsoft.com/office/drawing/2014/main" id="{E8C880AD-F5CB-4F2D-97A6-65F6303222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375" y="3600956"/>
            <a:ext cx="1771505" cy="2505577"/>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93BE11B0-56CE-4EB2-BFAA-4340F1DC22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6337" y="3517482"/>
            <a:ext cx="1771505" cy="2505577"/>
          </a:xfrm>
          <a:prstGeom prst="rect">
            <a:avLst/>
          </a:prstGeom>
          <a:effectLst>
            <a:outerShdw blurRad="63500" sx="102000" sy="102000" algn="ctr" rotWithShape="0">
              <a:prstClr val="black">
                <a:alpha val="40000"/>
              </a:prstClr>
            </a:outerShdw>
          </a:effectLst>
        </p:spPr>
      </p:pic>
      <p:pic>
        <p:nvPicPr>
          <p:cNvPr id="11" name="Picture 10">
            <a:extLst>
              <a:ext uri="{FF2B5EF4-FFF2-40B4-BE49-F238E27FC236}">
                <a16:creationId xmlns:a16="http://schemas.microsoft.com/office/drawing/2014/main" id="{E7EBCCD3-FA48-4D83-94EA-52C562DEC9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53365" y="3408178"/>
            <a:ext cx="1771505" cy="2505577"/>
          </a:xfrm>
          <a:prstGeom prst="rect">
            <a:avLst/>
          </a:prstGeom>
          <a:effectLst>
            <a:outerShdw blurRad="63500" sx="102000" sy="102000" algn="ctr" rotWithShape="0">
              <a:prstClr val="black">
                <a:alpha val="40000"/>
              </a:prstClr>
            </a:outerShdw>
          </a:effectLst>
        </p:spPr>
      </p:pic>
      <p:pic>
        <p:nvPicPr>
          <p:cNvPr id="15" name="Picture 14">
            <a:extLst>
              <a:ext uri="{FF2B5EF4-FFF2-40B4-BE49-F238E27FC236}">
                <a16:creationId xmlns:a16="http://schemas.microsoft.com/office/drawing/2014/main" id="{F761496F-BA80-4269-958D-76D63B8D3BE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8467"/>
          <a:stretch/>
        </p:blipFill>
        <p:spPr>
          <a:xfrm>
            <a:off x="5481885" y="1364929"/>
            <a:ext cx="2754113" cy="5043387"/>
          </a:xfrm>
          <a:prstGeom prst="rect">
            <a:avLst/>
          </a:prstGeom>
        </p:spPr>
      </p:pic>
      <p:sp>
        <p:nvSpPr>
          <p:cNvPr id="16" name="Rectangle 15">
            <a:extLst>
              <a:ext uri="{FF2B5EF4-FFF2-40B4-BE49-F238E27FC236}">
                <a16:creationId xmlns:a16="http://schemas.microsoft.com/office/drawing/2014/main" id="{BBF8DB65-1A21-48B2-ADC0-A04982E172F8}"/>
              </a:ext>
            </a:extLst>
          </p:cNvPr>
          <p:cNvSpPr/>
          <p:nvPr/>
        </p:nvSpPr>
        <p:spPr>
          <a:xfrm>
            <a:off x="649058" y="2686143"/>
            <a:ext cx="4572000" cy="646331"/>
          </a:xfrm>
          <a:prstGeom prst="rect">
            <a:avLst/>
          </a:prstGeom>
        </p:spPr>
        <p:txBody>
          <a:bodyPr>
            <a:spAutoFit/>
          </a:bodyPr>
          <a:lstStyle/>
          <a:p>
            <a:r>
              <a:rPr lang="en-GB" altLang="en-US" dirty="0"/>
              <a:t>Explain why you think this happened on your </a:t>
            </a:r>
            <a:r>
              <a:rPr lang="en-GB" altLang="en-US" b="1" dirty="0"/>
              <a:t>Activity Sheet</a:t>
            </a:r>
            <a:r>
              <a:rPr lang="en-GB" altLang="en-US" dirty="0">
                <a:latin typeface="BPreplay" panose="02000503000000020004" pitchFamily="50" charset="0"/>
              </a:rPr>
              <a:t>.</a:t>
            </a:r>
          </a:p>
        </p:txBody>
      </p:sp>
    </p:spTree>
    <p:extLst>
      <p:ext uri="{BB962C8B-B14F-4D97-AF65-F5344CB8AC3E}">
        <p14:creationId xmlns:p14="http://schemas.microsoft.com/office/powerpoint/2010/main" val="1173568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78E6B74-7985-40FE-9C87-34F44521D832}"/>
              </a:ext>
            </a:extLst>
          </p:cNvPr>
          <p:cNvSpPr/>
          <p:nvPr/>
        </p:nvSpPr>
        <p:spPr>
          <a:xfrm>
            <a:off x="445273" y="1408465"/>
            <a:ext cx="8239951" cy="127692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altLang="en-US" sz="3600" dirty="0"/>
              <a:t>New Predictions</a:t>
            </a:r>
            <a:endParaRPr lang="en-GB" sz="3600" dirty="0"/>
          </a:p>
        </p:txBody>
      </p:sp>
      <p:sp>
        <p:nvSpPr>
          <p:cNvPr id="10" name="Rectangle 9">
            <a:extLst>
              <a:ext uri="{FF2B5EF4-FFF2-40B4-BE49-F238E27FC236}">
                <a16:creationId xmlns:a16="http://schemas.microsoft.com/office/drawing/2014/main" id="{DC8E84DB-8547-4AC7-9451-9C2957B89158}"/>
              </a:ext>
            </a:extLst>
          </p:cNvPr>
          <p:cNvSpPr/>
          <p:nvPr/>
        </p:nvSpPr>
        <p:spPr>
          <a:xfrm>
            <a:off x="1331045" y="1536930"/>
            <a:ext cx="6502046" cy="1530401"/>
          </a:xfrm>
          <a:prstGeom prst="rect">
            <a:avLst/>
          </a:prstGeom>
        </p:spPr>
        <p:txBody>
          <a:bodyPr wrap="square" lIns="0" tIns="72000" rIns="0" bIns="72000">
            <a:spAutoFit/>
          </a:bodyPr>
          <a:lstStyle/>
          <a:p>
            <a:pPr algn="ctr"/>
            <a:r>
              <a:rPr lang="en-GB" altLang="en-US" dirty="0">
                <a:solidFill>
                  <a:schemeClr val="bg1"/>
                </a:solidFill>
              </a:rPr>
              <a:t>When scientists like Lavoisier or Priestley complete an experiment, they look at their results and make new predictions based on what they have found out.</a:t>
            </a:r>
          </a:p>
          <a:p>
            <a:pPr algn="ctr"/>
            <a:endParaRPr lang="en-GB" altLang="en-US" dirty="0">
              <a:solidFill>
                <a:schemeClr val="bg1"/>
              </a:solidFill>
            </a:endParaRPr>
          </a:p>
          <a:p>
            <a:pPr algn="ctr"/>
            <a:endParaRPr lang="en-GB" altLang="en-US" dirty="0">
              <a:solidFill>
                <a:schemeClr val="bg1"/>
              </a:solidFill>
              <a:latin typeface="BPreplay" panose="02000503000000020004" pitchFamily="50" charset="0"/>
            </a:endParaRPr>
          </a:p>
        </p:txBody>
      </p:sp>
      <p:pic>
        <p:nvPicPr>
          <p:cNvPr id="8" name="Talking Partners">
            <a:extLst>
              <a:ext uri="{FF2B5EF4-FFF2-40B4-BE49-F238E27FC236}">
                <a16:creationId xmlns:a16="http://schemas.microsoft.com/office/drawing/2014/main" id="{6D9695A8-DFFE-4945-BBD7-DF2E36F408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10278"/>
            <a:ext cx="864000" cy="864000"/>
          </a:xfrm>
          <a:prstGeom prst="rect">
            <a:avLst/>
          </a:prstGeom>
        </p:spPr>
      </p:pic>
      <p:pic>
        <p:nvPicPr>
          <p:cNvPr id="9" name="Picture 8">
            <a:extLst>
              <a:ext uri="{FF2B5EF4-FFF2-40B4-BE49-F238E27FC236}">
                <a16:creationId xmlns:a16="http://schemas.microsoft.com/office/drawing/2014/main" id="{79798AC9-AF2E-43F8-8DE9-A519B67DA8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9698" y="2873187"/>
            <a:ext cx="1990546" cy="3294003"/>
          </a:xfrm>
          <a:prstGeom prst="rect">
            <a:avLst/>
          </a:prstGeom>
        </p:spPr>
      </p:pic>
      <p:pic>
        <p:nvPicPr>
          <p:cNvPr id="12" name="Picture 11">
            <a:extLst>
              <a:ext uri="{FF2B5EF4-FFF2-40B4-BE49-F238E27FC236}">
                <a16:creationId xmlns:a16="http://schemas.microsoft.com/office/drawing/2014/main" id="{8A4C2334-A751-42B5-90FB-FB2D81A46B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8563" y="4430703"/>
            <a:ext cx="1356394" cy="1715479"/>
          </a:xfrm>
          <a:prstGeom prst="rect">
            <a:avLst/>
          </a:prstGeom>
        </p:spPr>
      </p:pic>
      <p:sp>
        <p:nvSpPr>
          <p:cNvPr id="13" name="Rectangle 12">
            <a:extLst>
              <a:ext uri="{FF2B5EF4-FFF2-40B4-BE49-F238E27FC236}">
                <a16:creationId xmlns:a16="http://schemas.microsoft.com/office/drawing/2014/main" id="{1E703852-AAA3-4CA3-A814-9DE7C8305CCB}"/>
              </a:ext>
            </a:extLst>
          </p:cNvPr>
          <p:cNvSpPr/>
          <p:nvPr/>
        </p:nvSpPr>
        <p:spPr>
          <a:xfrm>
            <a:off x="741468" y="3994598"/>
            <a:ext cx="3595863" cy="2361398"/>
          </a:xfrm>
          <a:prstGeom prst="rect">
            <a:avLst/>
          </a:prstGeom>
        </p:spPr>
        <p:txBody>
          <a:bodyPr wrap="square" lIns="0" tIns="72000" rIns="0" bIns="72000">
            <a:spAutoFit/>
          </a:bodyPr>
          <a:lstStyle/>
          <a:p>
            <a:r>
              <a:rPr lang="en-GB" altLang="en-US" dirty="0"/>
              <a:t>How long do you predict the candles under these glasses will take to go out? Remember, the more oxygen a flame has, the longer the flame will last. </a:t>
            </a:r>
            <a:r>
              <a:rPr lang="en-GB" dirty="0"/>
              <a:t>The less oxygen a flame has, the shorter </a:t>
            </a:r>
            <a:br>
              <a:rPr lang="en-GB" dirty="0"/>
            </a:br>
            <a:r>
              <a:rPr lang="en-GB" dirty="0"/>
              <a:t>the time the flame will last for</a:t>
            </a:r>
            <a:r>
              <a:rPr lang="en-GB" altLang="en-US" dirty="0"/>
              <a:t>.</a:t>
            </a:r>
          </a:p>
          <a:p>
            <a:endParaRPr lang="en-GB" altLang="en-US" dirty="0">
              <a:latin typeface="BPreplay" panose="02000503000000020004" pitchFamily="50" charset="0"/>
            </a:endParaRPr>
          </a:p>
        </p:txBody>
      </p:sp>
      <p:grpSp>
        <p:nvGrpSpPr>
          <p:cNvPr id="14" name="Group 13">
            <a:extLst>
              <a:ext uri="{FF2B5EF4-FFF2-40B4-BE49-F238E27FC236}">
                <a16:creationId xmlns:a16="http://schemas.microsoft.com/office/drawing/2014/main" id="{65C5B93B-946E-4EA2-9FD7-939B42AED0BE}"/>
              </a:ext>
            </a:extLst>
          </p:cNvPr>
          <p:cNvGrpSpPr/>
          <p:nvPr/>
        </p:nvGrpSpPr>
        <p:grpSpPr>
          <a:xfrm>
            <a:off x="445273" y="3071329"/>
            <a:ext cx="2836260" cy="646331"/>
            <a:chOff x="445530" y="3429001"/>
            <a:chExt cx="4328770" cy="646331"/>
          </a:xfrm>
        </p:grpSpPr>
        <p:sp>
          <p:nvSpPr>
            <p:cNvPr id="15" name="Rectangle: Top Corners Rounded 14">
              <a:extLst>
                <a:ext uri="{FF2B5EF4-FFF2-40B4-BE49-F238E27FC236}">
                  <a16:creationId xmlns:a16="http://schemas.microsoft.com/office/drawing/2014/main" id="{958FA57C-F5B2-4753-B36C-3114A941C378}"/>
                </a:ext>
              </a:extLst>
            </p:cNvPr>
            <p:cNvSpPr/>
            <p:nvPr/>
          </p:nvSpPr>
          <p:spPr>
            <a:xfrm rot="5400000">
              <a:off x="2266520" y="1608011"/>
              <a:ext cx="646331" cy="4288312"/>
            </a:xfrm>
            <a:prstGeom prst="round2SameRect">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C67B5870-A1CC-40C2-AAB3-993FD29EA7CC}"/>
                </a:ext>
              </a:extLst>
            </p:cNvPr>
            <p:cNvSpPr/>
            <p:nvPr/>
          </p:nvSpPr>
          <p:spPr>
            <a:xfrm>
              <a:off x="891741" y="3526569"/>
              <a:ext cx="3882559" cy="422405"/>
            </a:xfrm>
            <a:prstGeom prst="rect">
              <a:avLst/>
            </a:prstGeom>
          </p:spPr>
          <p:txBody>
            <a:bodyPr wrap="square" lIns="0" tIns="72000" rIns="0" bIns="72000">
              <a:spAutoFit/>
            </a:bodyPr>
            <a:lstStyle/>
            <a:p>
              <a:r>
                <a:rPr lang="en-GB" altLang="en-US" b="1" dirty="0">
                  <a:solidFill>
                    <a:schemeClr val="bg1"/>
                  </a:solidFill>
                </a:rPr>
                <a:t>Look at your results.</a:t>
              </a:r>
            </a:p>
          </p:txBody>
        </p:sp>
      </p:grpSp>
    </p:spTree>
    <p:extLst>
      <p:ext uri="{BB962C8B-B14F-4D97-AF65-F5344CB8AC3E}">
        <p14:creationId xmlns:p14="http://schemas.microsoft.com/office/powerpoint/2010/main" val="306873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0-#ppt_w/2"/>
                                          </p:val>
                                        </p:tav>
                                        <p:tav tm="100000">
                                          <p:val>
                                            <p:strVal val="#ppt_x"/>
                                          </p:val>
                                        </p:tav>
                                      </p:tavLst>
                                    </p:anim>
                                    <p:anim calcmode="lin" valueType="num">
                                      <p:cBhvr additive="base">
                                        <p:cTn id="15"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US" altLang="en-US" dirty="0">
                <a:latin typeface="+mn-lt"/>
              </a:rPr>
              <a:t>I can describe the properties of oxygen gas</a:t>
            </a:r>
            <a:r>
              <a:rPr lang="en-GB" altLang="en-US" dirty="0">
                <a:latin typeface="+mn-lt"/>
              </a:rPr>
              <a:t>.</a:t>
            </a:r>
            <a:endParaRPr lang="en-US" altLang="en-US" dirty="0">
              <a:latin typeface="+mn-lt"/>
            </a:endParaRPr>
          </a:p>
          <a:p>
            <a:pPr>
              <a:lnSpc>
                <a:spcPct val="100000"/>
              </a:lnSpc>
            </a:pPr>
            <a:r>
              <a:rPr lang="en-US" altLang="en-US" dirty="0">
                <a:latin typeface="+mn-lt"/>
              </a:rPr>
              <a:t>I can explain how oxygen was discovered.</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dirty="0">
                <a:latin typeface="+mn-lt"/>
                <a:ea typeface="SimSun" panose="02010600030101010101" pitchFamily="2" charset="-122"/>
              </a:rPr>
              <a:t>I can describe the scientists who discovered oxygen.</a:t>
            </a:r>
          </a:p>
          <a:p>
            <a:pPr>
              <a:lnSpc>
                <a:spcPct val="120000"/>
              </a:lnSpc>
            </a:pPr>
            <a:r>
              <a:rPr lang="en-US" altLang="zh-CN" dirty="0">
                <a:latin typeface="+mn-lt"/>
                <a:ea typeface="SimSun" panose="02010600030101010101" pitchFamily="2" charset="-122"/>
              </a:rPr>
              <a:t>I can explain how the discovery of oxygen changed scientific ideas.</a:t>
            </a:r>
          </a:p>
          <a:p>
            <a:pPr>
              <a:lnSpc>
                <a:spcPct val="120000"/>
              </a:lnSpc>
            </a:pPr>
            <a:r>
              <a:rPr lang="en-US" altLang="zh-CN" dirty="0">
                <a:latin typeface="+mn-lt"/>
                <a:ea typeface="SimSun" panose="02010600030101010101" pitchFamily="2" charset="-122"/>
              </a:rPr>
              <a:t>I can conduct an experiment to demonstrate oxygen’s properties.</a:t>
            </a:r>
          </a:p>
        </p:txBody>
      </p:sp>
    </p:spTree>
    <p:extLst>
      <p:ext uri="{BB962C8B-B14F-4D97-AF65-F5344CB8AC3E}">
        <p14:creationId xmlns:p14="http://schemas.microsoft.com/office/powerpoint/2010/main" val="1093673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FC4D24AE-B82D-49D5-AA97-650C39607F57}" vid="{2556A2E1-8D37-4DB8-A0B9-DC45615DA9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219</TotalTime>
  <Words>1132</Words>
  <Application>Microsoft Macintosh PowerPoint</Application>
  <PresentationFormat>On-screen Show (4:3)</PresentationFormat>
  <Paragraphs>74</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BPreplay</vt:lpstr>
      <vt:lpstr>Calibri</vt:lpstr>
      <vt:lpstr>Arial</vt:lpstr>
      <vt:lpstr>Tuffy</vt:lpstr>
      <vt:lpstr>Twinkl</vt:lpstr>
      <vt:lpstr>Tuffy-TTF</vt:lpstr>
      <vt:lpstr>Twinkl SemiBold</vt:lpstr>
      <vt:lpstr>Office Theme</vt:lpstr>
      <vt:lpstr>Science</vt:lpstr>
      <vt:lpstr>PowerPoint Presentation</vt:lpstr>
      <vt:lpstr>PowerPoint Presentation</vt:lpstr>
      <vt:lpstr>Oxygen</vt:lpstr>
      <vt:lpstr>Who Discovered Oxygen?</vt:lpstr>
      <vt:lpstr>Who Discovered Oxygen?</vt:lpstr>
      <vt:lpstr>Fact Match</vt:lpstr>
      <vt:lpstr>Phlogiston Theory</vt:lpstr>
      <vt:lpstr>Discovering Oxygen</vt:lpstr>
      <vt:lpstr>Discovering Oxygen</vt:lpstr>
      <vt:lpstr>Oxygen and Burning</vt:lpstr>
      <vt:lpstr>Oxygen and Burning</vt:lpstr>
      <vt:lpstr>Oxygen and Burning</vt:lpstr>
      <vt:lpstr>Oxygen and Burning</vt:lpstr>
      <vt:lpstr>New Predictions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Lee Jones</dc:creator>
  <cp:lastModifiedBy>Microsoft Office User</cp:lastModifiedBy>
  <cp:revision>32</cp:revision>
  <dcterms:created xsi:type="dcterms:W3CDTF">2018-10-31T16:02:24Z</dcterms:created>
  <dcterms:modified xsi:type="dcterms:W3CDTF">2020-04-27T11:31:55Z</dcterms:modified>
</cp:coreProperties>
</file>